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4" r:id="rId4"/>
    <p:sldId id="258" r:id="rId5"/>
    <p:sldId id="259" r:id="rId6"/>
    <p:sldId id="260" r:id="rId7"/>
    <p:sldId id="261" r:id="rId8"/>
    <p:sldId id="262" r:id="rId9"/>
    <p:sldId id="263"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FD12B3E-2768-4EFA-8019-8D92BA07AD24}" type="datetimeFigureOut">
              <a:rPr lang="en-US" smtClean="0"/>
              <a:t>9/4/2021</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B7CFCAA1-315C-47E9-BB88-0F4291D690A1}" type="slidenum">
              <a:rPr lang="en-US" smtClean="0"/>
              <a:t>‹#›</a:t>
            </a:fld>
            <a:endParaRPr lang="en-US"/>
          </a:p>
        </p:txBody>
      </p:sp>
    </p:spTree>
    <p:extLst>
      <p:ext uri="{BB962C8B-B14F-4D97-AF65-F5344CB8AC3E}">
        <p14:creationId xmlns:p14="http://schemas.microsoft.com/office/powerpoint/2010/main" val="364165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CFCAA1-315C-47E9-BB88-0F4291D690A1}" type="slidenum">
              <a:rPr lang="en-US" smtClean="0"/>
              <a:t>1</a:t>
            </a:fld>
            <a:endParaRPr lang="en-US"/>
          </a:p>
        </p:txBody>
      </p:sp>
    </p:spTree>
    <p:extLst>
      <p:ext uri="{BB962C8B-B14F-4D97-AF65-F5344CB8AC3E}">
        <p14:creationId xmlns:p14="http://schemas.microsoft.com/office/powerpoint/2010/main" val="417544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47577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424442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6060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3903654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7965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386339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3189295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172544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41065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867CE3-370D-4171-B8E2-518132212FBB}"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340815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867CE3-370D-4171-B8E2-518132212FBB}"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101015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867CE3-370D-4171-B8E2-518132212FBB}"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414042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867CE3-370D-4171-B8E2-518132212FBB}" type="datetimeFigureOut">
              <a:rPr lang="en-US" smtClean="0"/>
              <a:t>9/4/2021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364792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67CE3-370D-4171-B8E2-518132212FBB}" type="datetimeFigureOut">
              <a:rPr lang="en-US" smtClean="0"/>
              <a:t>9/4/2021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362685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67CE3-370D-4171-B8E2-518132212FBB}"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22485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67CE3-370D-4171-B8E2-518132212FBB}"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737EB-B5C9-417F-A9A3-ACBC10A1B8C0}" type="slidenum">
              <a:rPr lang="en-US" smtClean="0"/>
              <a:t>‹#›</a:t>
            </a:fld>
            <a:endParaRPr lang="en-US"/>
          </a:p>
        </p:txBody>
      </p:sp>
    </p:spTree>
    <p:extLst>
      <p:ext uri="{BB962C8B-B14F-4D97-AF65-F5344CB8AC3E}">
        <p14:creationId xmlns:p14="http://schemas.microsoft.com/office/powerpoint/2010/main" val="143684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867CE3-370D-4171-B8E2-518132212FBB}" type="datetimeFigureOut">
              <a:rPr lang="en-US" smtClean="0"/>
              <a:t>9/4/2021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5737EB-B5C9-417F-A9A3-ACBC10A1B8C0}" type="slidenum">
              <a:rPr lang="en-US" smtClean="0"/>
              <a:t>‹#›</a:t>
            </a:fld>
            <a:endParaRPr lang="en-US"/>
          </a:p>
        </p:txBody>
      </p:sp>
    </p:spTree>
    <p:extLst>
      <p:ext uri="{BB962C8B-B14F-4D97-AF65-F5344CB8AC3E}">
        <p14:creationId xmlns:p14="http://schemas.microsoft.com/office/powerpoint/2010/main" val="673500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CICD Fundamentals &amp; Business </a:t>
            </a:r>
            <a:r>
              <a:rPr lang="en-US" b="1" dirty="0" smtClean="0"/>
              <a:t>Benefits</a:t>
            </a:r>
            <a:endParaRPr lang="en-US" b="1" dirty="0"/>
          </a:p>
        </p:txBody>
      </p:sp>
      <p:sp>
        <p:nvSpPr>
          <p:cNvPr id="3" name="Subtitle 2"/>
          <p:cNvSpPr>
            <a:spLocks noGrp="1"/>
          </p:cNvSpPr>
          <p:nvPr>
            <p:ph type="subTitle" idx="1"/>
          </p:nvPr>
        </p:nvSpPr>
        <p:spPr/>
        <p:txBody>
          <a:bodyPr/>
          <a:lstStyle/>
          <a:p>
            <a:r>
              <a:rPr lang="en-US" dirty="0" smtClean="0"/>
              <a:t>From: Prakash Rajpurohit</a:t>
            </a:r>
            <a:endParaRPr lang="en-US" dirty="0"/>
          </a:p>
        </p:txBody>
      </p:sp>
      <p:sp>
        <p:nvSpPr>
          <p:cNvPr id="5" name="Slide Number Placeholder 4"/>
          <p:cNvSpPr>
            <a:spLocks noGrp="1"/>
          </p:cNvSpPr>
          <p:nvPr>
            <p:ph type="sldNum" sz="quarter" idx="12"/>
          </p:nvPr>
        </p:nvSpPr>
        <p:spPr/>
        <p:txBody>
          <a:bodyPr/>
          <a:lstStyle/>
          <a:p>
            <a:fld id="{1C5737EB-B5C9-417F-A9A3-ACBC10A1B8C0}" type="slidenum">
              <a:rPr lang="en-US" smtClean="0"/>
              <a:t>1</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5724" y="0"/>
            <a:ext cx="1568278" cy="1562756"/>
          </a:xfrm>
          <a:prstGeom prst="rect">
            <a:avLst/>
          </a:prstGeom>
        </p:spPr>
      </p:pic>
    </p:spTree>
    <p:extLst>
      <p:ext uri="{BB962C8B-B14F-4D97-AF65-F5344CB8AC3E}">
        <p14:creationId xmlns:p14="http://schemas.microsoft.com/office/powerpoint/2010/main" val="1733080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a:t>
            </a:r>
            <a:endParaRPr lang="en-US" dirty="0"/>
          </a:p>
        </p:txBody>
      </p:sp>
      <p:sp>
        <p:nvSpPr>
          <p:cNvPr id="3" name="Content Placeholder 2"/>
          <p:cNvSpPr>
            <a:spLocks noGrp="1"/>
          </p:cNvSpPr>
          <p:nvPr>
            <p:ph idx="1"/>
          </p:nvPr>
        </p:nvSpPr>
        <p:spPr/>
        <p:txBody>
          <a:bodyPr/>
          <a:lstStyle/>
          <a:p>
            <a:pPr marL="285750" indent="-285750">
              <a:buFont typeface="Wingdings" panose="05000000000000000000" pitchFamily="2" charset="2"/>
              <a:buChar char="Ø"/>
            </a:pPr>
            <a:r>
              <a:rPr lang="en-US" dirty="0"/>
              <a:t>Executive </a:t>
            </a:r>
            <a:r>
              <a:rPr lang="en-US" dirty="0" smtClean="0"/>
              <a:t>summary</a:t>
            </a:r>
          </a:p>
          <a:p>
            <a:pPr marL="285750" indent="-285750">
              <a:buFont typeface="Wingdings" panose="05000000000000000000" pitchFamily="2" charset="2"/>
              <a:buChar char="Ø"/>
            </a:pPr>
            <a:r>
              <a:rPr lang="en-US" dirty="0" smtClean="0"/>
              <a:t>What </a:t>
            </a:r>
            <a:r>
              <a:rPr lang="en-US" dirty="0"/>
              <a:t>is CI/CD</a:t>
            </a:r>
          </a:p>
          <a:p>
            <a:pPr marL="285750" indent="-285750">
              <a:buFont typeface="Wingdings" panose="05000000000000000000" pitchFamily="2" charset="2"/>
              <a:buChar char="Ø"/>
            </a:pPr>
            <a:r>
              <a:rPr lang="en-US" dirty="0" smtClean="0"/>
              <a:t>CI/CD </a:t>
            </a:r>
            <a:r>
              <a:rPr lang="en-US" dirty="0" smtClean="0"/>
              <a:t>pipeline</a:t>
            </a:r>
          </a:p>
          <a:p>
            <a:pPr marL="285750" indent="-285750">
              <a:buFont typeface="Wingdings" panose="05000000000000000000" pitchFamily="2" charset="2"/>
              <a:buChar char="Ø"/>
            </a:pPr>
            <a:r>
              <a:rPr lang="en-US" dirty="0"/>
              <a:t>Three major concepts</a:t>
            </a:r>
            <a:endParaRPr lang="en-US" dirty="0"/>
          </a:p>
          <a:p>
            <a:pPr marL="285750" indent="-285750">
              <a:buFont typeface="Wingdings" panose="05000000000000000000" pitchFamily="2" charset="2"/>
              <a:buChar char="Ø"/>
            </a:pPr>
            <a:r>
              <a:rPr lang="en-US" dirty="0" smtClean="0"/>
              <a:t>Business </a:t>
            </a:r>
            <a:r>
              <a:rPr lang="en-US" dirty="0"/>
              <a:t>benefits of CICD</a:t>
            </a:r>
          </a:p>
          <a:p>
            <a:pPr marL="285750" indent="-285750">
              <a:buFont typeface="Wingdings" panose="05000000000000000000" pitchFamily="2" charset="2"/>
              <a:buChar char="Ø"/>
            </a:pPr>
            <a:r>
              <a:rPr lang="en-US" dirty="0" smtClean="0"/>
              <a:t>Current </a:t>
            </a:r>
            <a:r>
              <a:rPr lang="en-US" dirty="0"/>
              <a:t>Pain Points</a:t>
            </a:r>
          </a:p>
          <a:p>
            <a:pPr marL="285750" indent="-285750">
              <a:buFont typeface="Wingdings" panose="05000000000000000000" pitchFamily="2" charset="2"/>
              <a:buChar char="Ø"/>
            </a:pPr>
            <a:r>
              <a:rPr lang="en-US" dirty="0" smtClean="0"/>
              <a:t>CICD </a:t>
            </a:r>
            <a:r>
              <a:rPr lang="en-US" dirty="0" smtClean="0"/>
              <a:t>as Solution</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7709" y="0"/>
            <a:ext cx="1568278" cy="1562756"/>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5724" y="0"/>
            <a:ext cx="1568278" cy="1562756"/>
          </a:xfrm>
          <a:prstGeom prst="rect">
            <a:avLst/>
          </a:prstGeom>
        </p:spPr>
      </p:pic>
    </p:spTree>
    <p:extLst>
      <p:ext uri="{BB962C8B-B14F-4D97-AF65-F5344CB8AC3E}">
        <p14:creationId xmlns:p14="http://schemas.microsoft.com/office/powerpoint/2010/main" val="603036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3" name="Content Placeholder 2"/>
          <p:cNvSpPr>
            <a:spLocks noGrp="1"/>
          </p:cNvSpPr>
          <p:nvPr>
            <p:ph idx="1"/>
          </p:nvPr>
        </p:nvSpPr>
        <p:spPr/>
        <p:txBody>
          <a:bodyPr/>
          <a:lstStyle/>
          <a:p>
            <a:r>
              <a:rPr lang="en-US" dirty="0" smtClean="0"/>
              <a:t>Situation: </a:t>
            </a:r>
          </a:p>
          <a:p>
            <a:pPr marL="457200" lvl="1" indent="0">
              <a:buNone/>
            </a:pPr>
            <a:r>
              <a:rPr lang="en-US" dirty="0" err="1" smtClean="0"/>
              <a:t>UdaPeople</a:t>
            </a:r>
            <a:r>
              <a:rPr lang="en-US" dirty="0" smtClean="0"/>
              <a:t> </a:t>
            </a:r>
            <a:r>
              <a:rPr lang="en-US" dirty="0"/>
              <a:t>has grown continuously both in revenue and staff size. With the product being at the core of the company’s success, the engineering department grew considerable in </a:t>
            </a:r>
            <a:r>
              <a:rPr lang="en-US" dirty="0" smtClean="0"/>
              <a:t>size</a:t>
            </a:r>
          </a:p>
          <a:p>
            <a:r>
              <a:rPr lang="en-US" dirty="0" smtClean="0"/>
              <a:t>Challenge:</a:t>
            </a:r>
          </a:p>
          <a:p>
            <a:pPr marL="457200" lvl="1" indent="0">
              <a:buNone/>
            </a:pPr>
            <a:r>
              <a:rPr lang="en-US" dirty="0"/>
              <a:t>The engineering department needs to manage it’s developments in order to keep delivering high value features into production in short time while keeping errors and downtimes at the current low rate or even </a:t>
            </a:r>
            <a:r>
              <a:rPr lang="en-US" dirty="0" smtClean="0"/>
              <a:t>below</a:t>
            </a:r>
          </a:p>
          <a:p>
            <a:pPr marL="342900" lvl="1" indent="-342900"/>
            <a:r>
              <a:rPr lang="en-US" sz="1800" dirty="0" smtClean="0"/>
              <a:t>Solution:</a:t>
            </a:r>
            <a:endParaRPr lang="en-US" sz="1800" dirty="0"/>
          </a:p>
          <a:p>
            <a:pPr marL="457200" lvl="1" indent="0">
              <a:buNone/>
            </a:pPr>
            <a:r>
              <a:rPr lang="en-US" dirty="0"/>
              <a:t>Using CI/CD from the first minute for any new development can save costs, protect and even increase revenue.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7709" y="0"/>
            <a:ext cx="1568278" cy="1562756"/>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5724" y="0"/>
            <a:ext cx="1568278" cy="1562756"/>
          </a:xfrm>
          <a:prstGeom prst="rect">
            <a:avLst/>
          </a:prstGeom>
        </p:spPr>
      </p:pic>
    </p:spTree>
    <p:extLst>
      <p:ext uri="{BB962C8B-B14F-4D97-AF65-F5344CB8AC3E}">
        <p14:creationId xmlns:p14="http://schemas.microsoft.com/office/powerpoint/2010/main" val="4469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smtClean="0"/>
              <a:t>CICD</a:t>
            </a:r>
            <a:endParaRPr lang="en-US" dirty="0"/>
          </a:p>
        </p:txBody>
      </p:sp>
      <p:sp>
        <p:nvSpPr>
          <p:cNvPr id="3" name="Content Placeholder 2"/>
          <p:cNvSpPr>
            <a:spLocks noGrp="1"/>
          </p:cNvSpPr>
          <p:nvPr>
            <p:ph idx="1"/>
          </p:nvPr>
        </p:nvSpPr>
        <p:spPr/>
        <p:txBody>
          <a:bodyPr/>
          <a:lstStyle/>
          <a:p>
            <a:pPr marL="0" indent="0">
              <a:buNone/>
            </a:pPr>
            <a:r>
              <a:rPr lang="en-US" dirty="0" smtClean="0"/>
              <a:t>Continuous </a:t>
            </a:r>
            <a:r>
              <a:rPr lang="en-US" dirty="0"/>
              <a:t>integration (CI) is practice that involves developers making small changes and checks to their </a:t>
            </a:r>
            <a:r>
              <a:rPr lang="en-US" dirty="0" smtClean="0"/>
              <a:t>code… </a:t>
            </a:r>
            <a:r>
              <a:rPr lang="en-US" dirty="0"/>
              <a:t>In short, CI is a set of practices performed as developers are writing code, and </a:t>
            </a:r>
            <a:r>
              <a:rPr lang="en-US" b="1" dirty="0" smtClean="0"/>
              <a:t>CD </a:t>
            </a:r>
            <a:r>
              <a:rPr lang="en-US" b="1" dirty="0"/>
              <a:t>is a set of practices performed after the code is completed</a:t>
            </a:r>
            <a:r>
              <a:rPr lang="en-US" dirty="0" smtClean="0"/>
              <a:t>.</a:t>
            </a:r>
          </a:p>
          <a:p>
            <a:r>
              <a:rPr lang="en-US" dirty="0" smtClean="0"/>
              <a:t>CI/CD </a:t>
            </a:r>
            <a:r>
              <a:rPr lang="en-US" dirty="0"/>
              <a:t>consist of three major concepts</a:t>
            </a:r>
          </a:p>
          <a:p>
            <a:pPr lvl="1" indent="-457200">
              <a:buFont typeface="Wingdings" panose="05000000000000000000" pitchFamily="2" charset="2"/>
              <a:buChar char="Ø"/>
            </a:pPr>
            <a:r>
              <a:rPr lang="en-US" dirty="0" smtClean="0"/>
              <a:t>Continuous </a:t>
            </a:r>
            <a:r>
              <a:rPr lang="en-US" dirty="0"/>
              <a:t>Integration</a:t>
            </a:r>
          </a:p>
          <a:p>
            <a:pPr lvl="1" indent="-457200">
              <a:buFont typeface="Wingdings" panose="05000000000000000000" pitchFamily="2" charset="2"/>
              <a:buChar char="Ø"/>
            </a:pPr>
            <a:r>
              <a:rPr lang="en-US" dirty="0"/>
              <a:t>Continuous Deployment</a:t>
            </a:r>
          </a:p>
          <a:p>
            <a:pPr lvl="1" indent="-457200">
              <a:buFont typeface="Wingdings" panose="05000000000000000000" pitchFamily="2" charset="2"/>
              <a:buChar char="Ø"/>
            </a:pPr>
            <a:r>
              <a:rPr lang="en-US" dirty="0"/>
              <a:t>Continuous Delivery </a:t>
            </a:r>
            <a:endParaRPr lang="en-US" dirty="0" smtClean="0"/>
          </a:p>
          <a:p>
            <a:pPr marL="0" indent="0">
              <a:buNone/>
            </a:pPr>
            <a:r>
              <a:rPr lang="en-US" dirty="0"/>
              <a:t>CI/CD is one of the best practices for DevOps teams to implement, for delivering code changes more frequently and reliably</a:t>
            </a:r>
          </a:p>
          <a:p>
            <a:pPr lvl="1" indent="-457200">
              <a:buFont typeface="Wingdings" panose="05000000000000000000" pitchFamily="2" charset="2"/>
              <a:buChar char="Ø"/>
            </a:pPr>
            <a:endParaRPr lang="en-US" dirty="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5724" y="0"/>
            <a:ext cx="1568278" cy="1562756"/>
          </a:xfrm>
          <a:prstGeom prst="rect">
            <a:avLst/>
          </a:prstGeom>
        </p:spPr>
      </p:pic>
    </p:spTree>
    <p:extLst>
      <p:ext uri="{BB962C8B-B14F-4D97-AF65-F5344CB8AC3E}">
        <p14:creationId xmlns:p14="http://schemas.microsoft.com/office/powerpoint/2010/main" val="2826117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t>
            </a:r>
            <a:r>
              <a:rPr lang="en-US" dirty="0"/>
              <a:t>major </a:t>
            </a:r>
            <a:r>
              <a:rPr lang="en-US" dirty="0" smtClean="0"/>
              <a:t>concepts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sz="2400" dirty="0"/>
              <a:t>Continuous Integration</a:t>
            </a:r>
          </a:p>
          <a:p>
            <a:pPr marL="0" indent="0">
              <a:buNone/>
            </a:pPr>
            <a:r>
              <a:rPr lang="en-US" dirty="0"/>
              <a:t>Continuous Integration describes the process of merging developer branches to the main branch several times a day. CI puts an emphasis on test automation and finally generates a high quality, deployable artifact.</a:t>
            </a:r>
          </a:p>
          <a:p>
            <a:endParaRPr lang="en-US" dirty="0"/>
          </a:p>
          <a:p>
            <a:r>
              <a:rPr lang="en-US" sz="2400" dirty="0"/>
              <a:t>Continuous Deployment</a:t>
            </a:r>
          </a:p>
          <a:p>
            <a:pPr marL="0" indent="0">
              <a:buNone/>
            </a:pPr>
            <a:r>
              <a:rPr lang="en-US" dirty="0"/>
              <a:t>Continuous Deployment extends Continuous Delivery in such a way that it allows frequent automated deployments without any human interaction. Typical phases in Continuous Deployment are Infrastructure Provisioning, Smoke Testing, Production Deployments and automated Rollbacks.</a:t>
            </a:r>
          </a:p>
          <a:p>
            <a:endParaRPr lang="en-US" dirty="0"/>
          </a:p>
          <a:p>
            <a:r>
              <a:rPr lang="en-US" sz="2400" dirty="0"/>
              <a:t>Continuous Delivery </a:t>
            </a:r>
          </a:p>
          <a:p>
            <a:pPr marL="0" indent="0">
              <a:buNone/>
            </a:pPr>
            <a:r>
              <a:rPr lang="en-US" dirty="0"/>
              <a:t>In addition to Continuous Integration, Continuous Delivery makes sure that changes of a software product can be released quickly to customers in an automated way and at any point in time.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5724" y="0"/>
            <a:ext cx="1568278" cy="1562756"/>
          </a:xfrm>
          <a:prstGeom prst="rect">
            <a:avLst/>
          </a:prstGeom>
        </p:spPr>
      </p:pic>
    </p:spTree>
    <p:extLst>
      <p:ext uri="{BB962C8B-B14F-4D97-AF65-F5344CB8AC3E}">
        <p14:creationId xmlns:p14="http://schemas.microsoft.com/office/powerpoint/2010/main" val="2121559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CI/CD </a:t>
            </a:r>
            <a:r>
              <a:rPr lang="en-US" b="1" dirty="0" smtClean="0"/>
              <a:t>Pipeline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CI/CD </a:t>
            </a:r>
            <a:r>
              <a:rPr lang="en-US" dirty="0"/>
              <a:t>pipelines are a series of steps that must be completed to deliver a new release</a:t>
            </a:r>
            <a:r>
              <a:rPr lang="en-US" dirty="0" smtClean="0"/>
              <a:t>.</a:t>
            </a:r>
          </a:p>
          <a:p>
            <a:pPr marL="0" indent="0">
              <a:buNone/>
            </a:pPr>
            <a:endParaRPr lang="en-US" dirty="0"/>
          </a:p>
          <a:p>
            <a:pPr fontAlgn="base"/>
            <a:r>
              <a:rPr lang="en-US" dirty="0"/>
              <a:t>The CI/CD pipeline typically breaks down into the following stages:</a:t>
            </a:r>
          </a:p>
          <a:p>
            <a:pPr indent="-285750" fontAlgn="base">
              <a:buFont typeface="Wingdings" panose="05000000000000000000" pitchFamily="2" charset="2"/>
              <a:buChar char="Ø"/>
            </a:pPr>
            <a:r>
              <a:rPr lang="en-US" dirty="0" smtClean="0"/>
              <a:t>Build</a:t>
            </a:r>
            <a:endParaRPr lang="en-US" dirty="0"/>
          </a:p>
          <a:p>
            <a:pPr indent="-285750" fontAlgn="base">
              <a:buFont typeface="Wingdings" panose="05000000000000000000" pitchFamily="2" charset="2"/>
              <a:buChar char="Ø"/>
            </a:pPr>
            <a:r>
              <a:rPr lang="en-US" dirty="0"/>
              <a:t>Test</a:t>
            </a:r>
          </a:p>
          <a:p>
            <a:pPr indent="-285750" fontAlgn="base">
              <a:buFont typeface="Wingdings" panose="05000000000000000000" pitchFamily="2" charset="2"/>
              <a:buChar char="Ø"/>
            </a:pPr>
            <a:r>
              <a:rPr lang="en-US" dirty="0"/>
              <a:t>Analyze</a:t>
            </a:r>
          </a:p>
          <a:p>
            <a:pPr indent="-285750" fontAlgn="base">
              <a:buFont typeface="Wingdings" panose="05000000000000000000" pitchFamily="2" charset="2"/>
              <a:buChar char="Ø"/>
            </a:pPr>
            <a:r>
              <a:rPr lang="en-US" dirty="0"/>
              <a:t>Deploy</a:t>
            </a:r>
          </a:p>
          <a:p>
            <a:pPr indent="-285750" fontAlgn="base">
              <a:buFont typeface="Wingdings" panose="05000000000000000000" pitchFamily="2" charset="2"/>
              <a:buChar char="Ø"/>
            </a:pPr>
            <a:r>
              <a:rPr lang="en-US" dirty="0"/>
              <a:t>Verify</a:t>
            </a:r>
          </a:p>
          <a:p>
            <a:pPr indent="-285750" fontAlgn="base">
              <a:buFont typeface="Wingdings" panose="05000000000000000000" pitchFamily="2" charset="2"/>
              <a:buChar char="Ø"/>
            </a:pPr>
            <a:r>
              <a:rPr lang="en-US" dirty="0"/>
              <a:t>Promote</a:t>
            </a:r>
          </a:p>
          <a:p>
            <a:pPr marL="0" indent="0">
              <a:buNone/>
            </a:pPr>
            <a:endParaRPr lang="en-US" dirty="0"/>
          </a:p>
        </p:txBody>
      </p:sp>
      <p:pic>
        <p:nvPicPr>
          <p:cNvPr id="4" name="Picture 3">
            <a:extLst>
              <a:ext uri="{FF2B5EF4-FFF2-40B4-BE49-F238E27FC236}">
                <a16:creationId xmlns="" xmlns:a16="http://schemas.microsoft.com/office/drawing/2014/main" id="{5D438917-09E2-458E-8CA2-068CB15E2090}"/>
              </a:ext>
            </a:extLst>
          </p:cNvPr>
          <p:cNvPicPr>
            <a:picLocks noChangeAspect="1"/>
          </p:cNvPicPr>
          <p:nvPr/>
        </p:nvPicPr>
        <p:blipFill>
          <a:blip r:embed="rId2"/>
          <a:stretch>
            <a:fillRect/>
          </a:stretch>
        </p:blipFill>
        <p:spPr>
          <a:xfrm>
            <a:off x="3061336" y="3915841"/>
            <a:ext cx="5192977" cy="196614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5724" y="0"/>
            <a:ext cx="1568278" cy="1562756"/>
          </a:xfrm>
          <a:prstGeom prst="rect">
            <a:avLst/>
          </a:prstGeom>
        </p:spPr>
      </p:pic>
    </p:spTree>
    <p:extLst>
      <p:ext uri="{BB962C8B-B14F-4D97-AF65-F5344CB8AC3E}">
        <p14:creationId xmlns:p14="http://schemas.microsoft.com/office/powerpoint/2010/main" val="2545445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Benefits?</a:t>
            </a:r>
            <a:endParaRPr lang="en-US" dirty="0"/>
          </a:p>
        </p:txBody>
      </p:sp>
      <p:sp>
        <p:nvSpPr>
          <p:cNvPr id="3" name="Content Placeholder 2"/>
          <p:cNvSpPr>
            <a:spLocks noGrp="1"/>
          </p:cNvSpPr>
          <p:nvPr>
            <p:ph idx="1"/>
          </p:nvPr>
        </p:nvSpPr>
        <p:spPr/>
        <p:txBody>
          <a:bodyPr>
            <a:normAutofit lnSpcReduction="10000"/>
          </a:bodyPr>
          <a:lstStyle/>
          <a:p>
            <a:pPr>
              <a:lnSpc>
                <a:spcPct val="107000"/>
              </a:lnSpc>
              <a:spcBef>
                <a:spcPts val="0"/>
              </a:spcBef>
              <a:spcAft>
                <a:spcPts val="800"/>
              </a:spcAft>
              <a:buFont typeface="Wingdings" panose="05000000000000000000" pitchFamily="2" charset="2"/>
              <a:buChar char="Ø"/>
            </a:pPr>
            <a:r>
              <a:rPr lang="en-US" dirty="0"/>
              <a:t>Smaller Code Changes.</a:t>
            </a:r>
          </a:p>
          <a:p>
            <a:pPr>
              <a:lnSpc>
                <a:spcPct val="107000"/>
              </a:lnSpc>
              <a:spcBef>
                <a:spcPts val="0"/>
              </a:spcBef>
              <a:spcAft>
                <a:spcPts val="800"/>
              </a:spcAft>
              <a:buFont typeface="Wingdings" panose="05000000000000000000" pitchFamily="2" charset="2"/>
              <a:buChar char="Ø"/>
            </a:pPr>
            <a:r>
              <a:rPr lang="en-US" dirty="0"/>
              <a:t>Fault Isolations.</a:t>
            </a:r>
          </a:p>
          <a:p>
            <a:pPr>
              <a:lnSpc>
                <a:spcPct val="107000"/>
              </a:lnSpc>
              <a:spcBef>
                <a:spcPts val="0"/>
              </a:spcBef>
              <a:spcAft>
                <a:spcPts val="800"/>
              </a:spcAft>
              <a:buFont typeface="Wingdings" panose="05000000000000000000" pitchFamily="2" charset="2"/>
              <a:buChar char="Ø"/>
            </a:pPr>
            <a:r>
              <a:rPr lang="en-US" dirty="0"/>
              <a:t>Faster Mean Time To Resolution (MTTR)</a:t>
            </a:r>
          </a:p>
          <a:p>
            <a:pPr>
              <a:lnSpc>
                <a:spcPct val="107000"/>
              </a:lnSpc>
              <a:spcBef>
                <a:spcPts val="0"/>
              </a:spcBef>
              <a:spcAft>
                <a:spcPts val="800"/>
              </a:spcAft>
              <a:buFont typeface="Wingdings" panose="05000000000000000000" pitchFamily="2" charset="2"/>
              <a:buChar char="Ø"/>
            </a:pPr>
            <a:r>
              <a:rPr lang="en-US" dirty="0"/>
              <a:t>More Test Reliability.</a:t>
            </a:r>
          </a:p>
          <a:p>
            <a:pPr>
              <a:lnSpc>
                <a:spcPct val="107000"/>
              </a:lnSpc>
              <a:spcBef>
                <a:spcPts val="0"/>
              </a:spcBef>
              <a:spcAft>
                <a:spcPts val="800"/>
              </a:spcAft>
              <a:buFont typeface="Wingdings" panose="05000000000000000000" pitchFamily="2" charset="2"/>
              <a:buChar char="Ø"/>
            </a:pPr>
            <a:r>
              <a:rPr lang="en-US" dirty="0"/>
              <a:t>Faster Release Rate.</a:t>
            </a:r>
          </a:p>
          <a:p>
            <a:pPr>
              <a:lnSpc>
                <a:spcPct val="107000"/>
              </a:lnSpc>
              <a:spcBef>
                <a:spcPts val="0"/>
              </a:spcBef>
              <a:spcAft>
                <a:spcPts val="800"/>
              </a:spcAft>
              <a:buFont typeface="Wingdings" panose="05000000000000000000" pitchFamily="2" charset="2"/>
              <a:buChar char="Ø"/>
            </a:pPr>
            <a:r>
              <a:rPr lang="en-US" dirty="0"/>
              <a:t>Smaller Backlog.</a:t>
            </a:r>
          </a:p>
          <a:p>
            <a:pPr>
              <a:lnSpc>
                <a:spcPct val="107000"/>
              </a:lnSpc>
              <a:spcBef>
                <a:spcPts val="0"/>
              </a:spcBef>
              <a:spcAft>
                <a:spcPts val="800"/>
              </a:spcAft>
              <a:buFont typeface="Wingdings" panose="05000000000000000000" pitchFamily="2" charset="2"/>
              <a:buChar char="Ø"/>
            </a:pPr>
            <a:r>
              <a:rPr lang="en-US" dirty="0"/>
              <a:t>Customer Satisfaction.</a:t>
            </a:r>
          </a:p>
          <a:p>
            <a:pPr>
              <a:lnSpc>
                <a:spcPct val="107000"/>
              </a:lnSpc>
              <a:spcBef>
                <a:spcPts val="0"/>
              </a:spcBef>
              <a:spcAft>
                <a:spcPts val="800"/>
              </a:spcAft>
              <a:buFont typeface="Wingdings" panose="05000000000000000000" pitchFamily="2" charset="2"/>
              <a:buChar char="Ø"/>
            </a:pPr>
            <a:r>
              <a:rPr lang="en-US" dirty="0"/>
              <a:t>Increase Team Transparency and Accountability.</a:t>
            </a:r>
          </a:p>
          <a:p>
            <a:pPr>
              <a:lnSpc>
                <a:spcPct val="107000"/>
              </a:lnSpc>
              <a:spcBef>
                <a:spcPts val="0"/>
              </a:spcBef>
              <a:spcAft>
                <a:spcPts val="800"/>
              </a:spcAft>
              <a:buFont typeface="Wingdings" panose="05000000000000000000" pitchFamily="2" charset="2"/>
              <a:buChar char="Ø"/>
            </a:pPr>
            <a:r>
              <a:rPr lang="en-US" dirty="0"/>
              <a:t>Reduce Costs</a:t>
            </a:r>
          </a:p>
          <a:p>
            <a:pPr>
              <a:lnSpc>
                <a:spcPct val="107000"/>
              </a:lnSpc>
              <a:spcBef>
                <a:spcPts val="0"/>
              </a:spcBef>
              <a:spcAft>
                <a:spcPts val="800"/>
              </a:spcAft>
              <a:buFont typeface="Wingdings" panose="05000000000000000000" pitchFamily="2" charset="2"/>
              <a:buChar char="Ø"/>
            </a:pPr>
            <a:r>
              <a:rPr lang="en-US" dirty="0"/>
              <a:t>Easy Maintenance and Updates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5724" y="0"/>
            <a:ext cx="1568278" cy="1562756"/>
          </a:xfrm>
          <a:prstGeom prst="rect">
            <a:avLst/>
          </a:prstGeom>
        </p:spPr>
      </p:pic>
    </p:spTree>
    <p:extLst>
      <p:ext uri="{BB962C8B-B14F-4D97-AF65-F5344CB8AC3E}">
        <p14:creationId xmlns:p14="http://schemas.microsoft.com/office/powerpoint/2010/main" val="4207107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dirty="0"/>
              <a:t>Pain </a:t>
            </a:r>
            <a:r>
              <a:rPr lang="en-US" dirty="0" smtClean="0"/>
              <a:t>Points</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US" dirty="0"/>
              <a:t>Our release process is manual and error-prone this always leads to delays of production deployments and affects release time lines.</a:t>
            </a:r>
          </a:p>
          <a:p>
            <a:pPr marL="457200" indent="-457200">
              <a:buFont typeface="+mj-lt"/>
              <a:buAutoNum type="arabicParenR"/>
            </a:pPr>
            <a:r>
              <a:rPr lang="en-US" dirty="0"/>
              <a:t>Poor Release quality, no code consistency and no proper </a:t>
            </a:r>
            <a:r>
              <a:rPr lang="en-US" dirty="0" err="1"/>
              <a:t>backout</a:t>
            </a:r>
            <a:r>
              <a:rPr lang="en-US" dirty="0"/>
              <a:t> or rollback mechanisms</a:t>
            </a:r>
          </a:p>
          <a:p>
            <a:pPr marL="457200" indent="-457200">
              <a:buFont typeface="+mj-lt"/>
              <a:buAutoNum type="arabicParenR"/>
            </a:pPr>
            <a:r>
              <a:rPr lang="en-US" dirty="0"/>
              <a:t>Complex deployments - Only a chosen few experts are able to understand the whole process.</a:t>
            </a:r>
          </a:p>
          <a:p>
            <a:pPr marL="457200" indent="-457200">
              <a:buFont typeface="+mj-lt"/>
              <a:buAutoNum type="arabicParenR"/>
            </a:pPr>
            <a:r>
              <a:rPr lang="en-US" dirty="0"/>
              <a:t>Infrastructure creation and clean up is manual</a:t>
            </a:r>
          </a:p>
          <a:p>
            <a:pPr marL="457200" indent="-457200">
              <a:buFont typeface="+mj-lt"/>
              <a:buAutoNum type="arabicParenR"/>
            </a:pPr>
            <a:r>
              <a:rPr lang="en-US" dirty="0"/>
              <a:t>Inconsistent environment configurations</a:t>
            </a:r>
          </a:p>
          <a:p>
            <a:pPr marL="457200" indent="-457200">
              <a:buFont typeface="+mj-lt"/>
              <a:buAutoNum type="arabicParenR"/>
            </a:pPr>
            <a:r>
              <a:rPr lang="en-US" dirty="0"/>
              <a:t>Conflicting goals between dev and </a:t>
            </a:r>
            <a:r>
              <a:rPr lang="en-US" dirty="0" smtClean="0"/>
              <a:t>ops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5724" y="0"/>
            <a:ext cx="1568278" cy="1562756"/>
          </a:xfrm>
          <a:prstGeom prst="rect">
            <a:avLst/>
          </a:prstGeom>
        </p:spPr>
      </p:pic>
    </p:spTree>
    <p:extLst>
      <p:ext uri="{BB962C8B-B14F-4D97-AF65-F5344CB8AC3E}">
        <p14:creationId xmlns:p14="http://schemas.microsoft.com/office/powerpoint/2010/main" val="1787150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CICD </a:t>
            </a:r>
            <a:r>
              <a:rPr lang="en-US" dirty="0" smtClean="0"/>
              <a:t>As Solution</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Using CI/CD pipelines can help us reduce costs, protect and even increase </a:t>
            </a:r>
            <a:r>
              <a:rPr lang="en-US" dirty="0" smtClean="0"/>
              <a:t>revenue</a:t>
            </a:r>
          </a:p>
          <a:p>
            <a:r>
              <a:rPr lang="en-US" dirty="0" smtClean="0"/>
              <a:t>CI/CD pipelines can help us </a:t>
            </a:r>
            <a:r>
              <a:rPr lang="en-US" dirty="0"/>
              <a:t>cross-functional teams with their responsibilities by </a:t>
            </a:r>
            <a:r>
              <a:rPr lang="en-US" dirty="0" smtClean="0"/>
              <a:t>providing automation, </a:t>
            </a:r>
            <a:r>
              <a:rPr lang="en-US" dirty="0"/>
              <a:t>governance, longevity, and security to the software delivery </a:t>
            </a:r>
            <a:r>
              <a:rPr lang="en-US" dirty="0" smtClean="0"/>
              <a:t>process</a:t>
            </a:r>
          </a:p>
          <a:p>
            <a:r>
              <a:rPr lang="en-US" dirty="0" smtClean="0"/>
              <a:t>It will improve Our </a:t>
            </a:r>
            <a:r>
              <a:rPr lang="en-US" dirty="0"/>
              <a:t>release </a:t>
            </a:r>
            <a:r>
              <a:rPr lang="en-US" dirty="0" smtClean="0"/>
              <a:t>process as fully automated and will improve our release quality</a:t>
            </a:r>
          </a:p>
          <a:p>
            <a:r>
              <a:rPr lang="en-US" dirty="0" smtClean="0"/>
              <a:t>It will help us in Complex deployments</a:t>
            </a:r>
          </a:p>
          <a:p>
            <a:r>
              <a:rPr lang="en-US" dirty="0" smtClean="0"/>
              <a:t>Infrastructure </a:t>
            </a:r>
            <a:r>
              <a:rPr lang="en-US" dirty="0"/>
              <a:t>creation and clean up </a:t>
            </a:r>
            <a:r>
              <a:rPr lang="en-US" dirty="0" smtClean="0"/>
              <a:t>will be fully automated and reliable.</a:t>
            </a:r>
          </a:p>
          <a:p>
            <a:r>
              <a:rPr lang="en-US" dirty="0" smtClean="0"/>
              <a:t>We will have more consistent environment configurations.</a:t>
            </a:r>
          </a:p>
          <a:p>
            <a:r>
              <a:rPr lang="en-US" dirty="0" smtClean="0"/>
              <a:t>No Conflicting </a:t>
            </a:r>
            <a:r>
              <a:rPr lang="en-US" dirty="0"/>
              <a:t>goals between dev and </a:t>
            </a:r>
            <a:r>
              <a:rPr lang="en-US" dirty="0" smtClean="0"/>
              <a:t>ops as both will be managed by singe team.</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5724" y="0"/>
            <a:ext cx="1568278" cy="1562756"/>
          </a:xfrm>
          <a:prstGeom prst="rect">
            <a:avLst/>
          </a:prstGeom>
        </p:spPr>
      </p:pic>
    </p:spTree>
    <p:extLst>
      <p:ext uri="{BB962C8B-B14F-4D97-AF65-F5344CB8AC3E}">
        <p14:creationId xmlns:p14="http://schemas.microsoft.com/office/powerpoint/2010/main" val="2969220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TotalTime>
  <Words>456</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CICD Fundamentals &amp; Business Benefits</vt:lpstr>
      <vt:lpstr>Overview</vt:lpstr>
      <vt:lpstr>Executive summary</vt:lpstr>
      <vt:lpstr>What is CICD</vt:lpstr>
      <vt:lpstr>Three major concepts </vt:lpstr>
      <vt:lpstr>CI/CD Pipeline</vt:lpstr>
      <vt:lpstr>Business Benefits?</vt:lpstr>
      <vt:lpstr>Current Pain Points</vt:lpstr>
      <vt:lpstr>CICD As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Fundamentals &amp; Business Benefits</dc:title>
  <dc:creator>praka</dc:creator>
  <cp:lastModifiedBy>praka</cp:lastModifiedBy>
  <cp:revision>5</cp:revision>
  <cp:lastPrinted>2021-09-03T18:42:41Z</cp:lastPrinted>
  <dcterms:created xsi:type="dcterms:W3CDTF">2021-09-03T18:25:26Z</dcterms:created>
  <dcterms:modified xsi:type="dcterms:W3CDTF">2021-09-03T18:57:07Z</dcterms:modified>
</cp:coreProperties>
</file>