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  <p:sldMasterId id="2147483691" r:id="rId5"/>
  </p:sldMasterIdLst>
  <p:sldIdLst>
    <p:sldId id="258" r:id="rId6"/>
    <p:sldId id="261" r:id="rId7"/>
    <p:sldId id="268" r:id="rId8"/>
    <p:sldId id="274" r:id="rId9"/>
    <p:sldId id="270" r:id="rId10"/>
    <p:sldId id="282" r:id="rId11"/>
    <p:sldId id="276" r:id="rId12"/>
    <p:sldId id="277" r:id="rId13"/>
    <p:sldId id="264" r:id="rId14"/>
    <p:sldId id="285" r:id="rId15"/>
    <p:sldId id="283" r:id="rId16"/>
    <p:sldId id="281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41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03788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41176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3837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91" b="0" i="0">
                <a:solidFill>
                  <a:srgbClr val="F2F2F2"/>
                </a:solidFill>
                <a:latin typeface="Calibri"/>
                <a:cs typeface="Calibri"/>
              </a:defRPr>
            </a:lvl1pPr>
          </a:lstStyle>
          <a:p>
            <a:pPr marL="25168">
              <a:lnSpc>
                <a:spcPts val="1139"/>
              </a:lnSpc>
            </a:pPr>
            <a:r>
              <a:rPr spc="168"/>
              <a:t>I</a:t>
            </a:r>
            <a:r>
              <a:rPr spc="218"/>
              <a:t>IT</a:t>
            </a:r>
            <a:r>
              <a:t> </a:t>
            </a:r>
            <a:r>
              <a:rPr spc="-79"/>
              <a:t> </a:t>
            </a:r>
            <a:r>
              <a:rPr spc="208"/>
              <a:t>G</a:t>
            </a:r>
            <a:r>
              <a:rPr cap="small" spc="89"/>
              <a:t>u</a:t>
            </a:r>
            <a:r>
              <a:rPr cap="small" spc="30"/>
              <a:t>w</a:t>
            </a:r>
            <a:r>
              <a:rPr cap="small" spc="129"/>
              <a:t>ah</a:t>
            </a:r>
            <a:r>
              <a:rPr cap="small" spc="59"/>
              <a:t>a</a:t>
            </a:r>
            <a:r>
              <a:rPr cap="small" spc="139"/>
              <a:t>ti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87" b="0" i="0">
                <a:solidFill>
                  <a:srgbClr val="7A0000"/>
                </a:solidFill>
                <a:latin typeface="Calibri"/>
                <a:cs typeface="Calibri"/>
              </a:defRPr>
            </a:lvl1pPr>
          </a:lstStyle>
          <a:p>
            <a:pPr marL="25168">
              <a:lnSpc>
                <a:spcPts val="1516"/>
              </a:lnSpc>
            </a:pPr>
            <a:r>
              <a:rPr spc="198"/>
              <a:t>S</a:t>
            </a:r>
            <a:r>
              <a:rPr cap="small" spc="218"/>
              <a:t>eptember</a:t>
            </a:r>
            <a:r>
              <a:rPr spc="218"/>
              <a:t> </a:t>
            </a:r>
            <a:r>
              <a:rPr spc="-109"/>
              <a:t> </a:t>
            </a:r>
            <a:r>
              <a:rPr spc="69"/>
              <a:t>27,</a:t>
            </a:r>
            <a:r>
              <a:t> </a:t>
            </a:r>
            <a:r>
              <a:rPr spc="-109"/>
              <a:t> </a:t>
            </a:r>
            <a:r>
              <a:rPr spc="59"/>
              <a:t>2023</a:t>
            </a:r>
            <a:r>
              <a:t>     </a:t>
            </a:r>
            <a:r>
              <a:rPr spc="-99"/>
              <a:t> </a:t>
            </a:r>
            <a:fld id="{81D60167-4931-47E6-BA6A-407CBD079E47}" type="slidenum">
              <a:rPr sz="991" spc="40" dirty="0"/>
              <a:pPr marL="25168">
                <a:lnSpc>
                  <a:spcPts val="1516"/>
                </a:lnSpc>
              </a:pPr>
              <a:t>‹#›</a:t>
            </a:fld>
            <a:r>
              <a:rPr sz="991"/>
              <a:t> </a:t>
            </a:r>
            <a:r>
              <a:rPr sz="991" spc="-79"/>
              <a:t> </a:t>
            </a:r>
            <a:r>
              <a:rPr sz="991" spc="159"/>
              <a:t>/</a:t>
            </a:r>
            <a:r>
              <a:rPr sz="991"/>
              <a:t> </a:t>
            </a:r>
            <a:r>
              <a:rPr sz="991" spc="-79"/>
              <a:t> </a:t>
            </a:r>
            <a:r>
              <a:rPr sz="991" spc="40"/>
              <a:t>5</a:t>
            </a:r>
            <a:endParaRPr sz="991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67566" y="6505183"/>
            <a:ext cx="114195" cy="60401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17" name="bg object 17"/>
          <p:cNvSpPr/>
          <p:nvPr/>
        </p:nvSpPr>
        <p:spPr>
          <a:xfrm>
            <a:off x="7957009" y="6497330"/>
            <a:ext cx="67174" cy="755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18" name="bg object 18"/>
          <p:cNvSpPr/>
          <p:nvPr/>
        </p:nvSpPr>
        <p:spPr>
          <a:xfrm>
            <a:off x="8427229" y="6497330"/>
            <a:ext cx="67174" cy="755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19" name="bg object 19"/>
          <p:cNvSpPr/>
          <p:nvPr/>
        </p:nvSpPr>
        <p:spPr>
          <a:xfrm>
            <a:off x="8830499" y="6484746"/>
            <a:ext cx="169613" cy="100668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0" name="bg object 20"/>
          <p:cNvSpPr/>
          <p:nvPr/>
        </p:nvSpPr>
        <p:spPr>
          <a:xfrm>
            <a:off x="8663440" y="6497330"/>
            <a:ext cx="537388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1" name="bg object 21"/>
          <p:cNvSpPr/>
          <p:nvPr/>
        </p:nvSpPr>
        <p:spPr>
          <a:xfrm>
            <a:off x="9604980" y="6509915"/>
            <a:ext cx="10076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2" name="bg object 22"/>
          <p:cNvSpPr/>
          <p:nvPr/>
        </p:nvSpPr>
        <p:spPr>
          <a:xfrm>
            <a:off x="9369870" y="6497331"/>
            <a:ext cx="537388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3" name="bg object 23"/>
          <p:cNvSpPr/>
          <p:nvPr/>
        </p:nvSpPr>
        <p:spPr>
          <a:xfrm>
            <a:off x="9571393" y="6484746"/>
            <a:ext cx="134347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4" name="bg object 24"/>
          <p:cNvSpPr/>
          <p:nvPr/>
        </p:nvSpPr>
        <p:spPr>
          <a:xfrm>
            <a:off x="10277824" y="6484746"/>
            <a:ext cx="134347" cy="50334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5" name="bg object 25"/>
          <p:cNvSpPr/>
          <p:nvPr/>
        </p:nvSpPr>
        <p:spPr>
          <a:xfrm>
            <a:off x="10076300" y="6497331"/>
            <a:ext cx="537388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6" name="bg object 26"/>
          <p:cNvSpPr/>
          <p:nvPr/>
        </p:nvSpPr>
        <p:spPr>
          <a:xfrm>
            <a:off x="10277824" y="6560249"/>
            <a:ext cx="134347" cy="25167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7" name="bg object 27"/>
          <p:cNvSpPr/>
          <p:nvPr/>
        </p:nvSpPr>
        <p:spPr>
          <a:xfrm>
            <a:off x="10984288" y="6484746"/>
            <a:ext cx="134347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8" name="bg object 28"/>
          <p:cNvSpPr/>
          <p:nvPr/>
        </p:nvSpPr>
        <p:spPr>
          <a:xfrm>
            <a:off x="11771327" y="6545147"/>
            <a:ext cx="53739" cy="40267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9" name="bg object 29"/>
          <p:cNvSpPr/>
          <p:nvPr/>
        </p:nvSpPr>
        <p:spPr>
          <a:xfrm>
            <a:off x="11699753" y="6492645"/>
            <a:ext cx="80608" cy="60401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30" name="bg object 30"/>
          <p:cNvSpPr/>
          <p:nvPr/>
        </p:nvSpPr>
        <p:spPr>
          <a:xfrm>
            <a:off x="11448893" y="6484746"/>
            <a:ext cx="617994" cy="100668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31" name="bg object 31"/>
          <p:cNvSpPr/>
          <p:nvPr/>
        </p:nvSpPr>
        <p:spPr>
          <a:xfrm>
            <a:off x="1" y="0"/>
            <a:ext cx="12186962" cy="704675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23666"/>
            <a:ext cx="11687929" cy="426912"/>
          </a:xfrm>
        </p:spPr>
        <p:txBody>
          <a:bodyPr lIns="0" tIns="0" rIns="0" bIns="0"/>
          <a:lstStyle>
            <a:lvl1pPr>
              <a:defRPr sz="2774" b="0" i="0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7792" y="1724148"/>
            <a:ext cx="11116417" cy="305020"/>
          </a:xfrm>
        </p:spPr>
        <p:txBody>
          <a:bodyPr lIns="0" tIns="0" rIns="0" bIns="0"/>
          <a:lstStyle>
            <a:lvl1pPr>
              <a:defRPr sz="1982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91" b="0" i="0">
                <a:solidFill>
                  <a:srgbClr val="F2F2F2"/>
                </a:solidFill>
                <a:latin typeface="Calibri"/>
                <a:cs typeface="Calibri"/>
              </a:defRPr>
            </a:lvl1pPr>
          </a:lstStyle>
          <a:p>
            <a:pPr marL="25168">
              <a:lnSpc>
                <a:spcPts val="1139"/>
              </a:lnSpc>
            </a:pPr>
            <a:r>
              <a:rPr spc="168"/>
              <a:t>I</a:t>
            </a:r>
            <a:r>
              <a:rPr spc="218"/>
              <a:t>IT</a:t>
            </a:r>
            <a:r>
              <a:t> </a:t>
            </a:r>
            <a:r>
              <a:rPr spc="-79"/>
              <a:t> </a:t>
            </a:r>
            <a:r>
              <a:rPr spc="208"/>
              <a:t>G</a:t>
            </a:r>
            <a:r>
              <a:rPr cap="small" spc="89"/>
              <a:t>u</a:t>
            </a:r>
            <a:r>
              <a:rPr cap="small" spc="30"/>
              <a:t>w</a:t>
            </a:r>
            <a:r>
              <a:rPr cap="small" spc="129"/>
              <a:t>ah</a:t>
            </a:r>
            <a:r>
              <a:rPr cap="small" spc="59"/>
              <a:t>a</a:t>
            </a:r>
            <a:r>
              <a:rPr cap="small" spc="139"/>
              <a:t>ti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87" b="0" i="0">
                <a:solidFill>
                  <a:srgbClr val="7A0000"/>
                </a:solidFill>
                <a:latin typeface="Calibri"/>
                <a:cs typeface="Calibri"/>
              </a:defRPr>
            </a:lvl1pPr>
          </a:lstStyle>
          <a:p>
            <a:pPr marL="25168">
              <a:lnSpc>
                <a:spcPts val="1516"/>
              </a:lnSpc>
            </a:pPr>
            <a:r>
              <a:rPr spc="198"/>
              <a:t>S</a:t>
            </a:r>
            <a:r>
              <a:rPr cap="small" spc="218"/>
              <a:t>eptember</a:t>
            </a:r>
            <a:r>
              <a:rPr spc="218"/>
              <a:t> </a:t>
            </a:r>
            <a:r>
              <a:rPr spc="-109"/>
              <a:t> </a:t>
            </a:r>
            <a:r>
              <a:rPr spc="69"/>
              <a:t>27,</a:t>
            </a:r>
            <a:r>
              <a:t> </a:t>
            </a:r>
            <a:r>
              <a:rPr spc="-109"/>
              <a:t> </a:t>
            </a:r>
            <a:r>
              <a:rPr spc="59"/>
              <a:t>2023</a:t>
            </a:r>
            <a:r>
              <a:t>     </a:t>
            </a:r>
            <a:r>
              <a:rPr spc="-99"/>
              <a:t> </a:t>
            </a:r>
            <a:fld id="{81D60167-4931-47E6-BA6A-407CBD079E47}" type="slidenum">
              <a:rPr sz="991" spc="40" dirty="0"/>
              <a:pPr marL="25168">
                <a:lnSpc>
                  <a:spcPts val="1516"/>
                </a:lnSpc>
              </a:pPr>
              <a:t>‹#›</a:t>
            </a:fld>
            <a:r>
              <a:rPr sz="991"/>
              <a:t> </a:t>
            </a:r>
            <a:r>
              <a:rPr sz="991" spc="-79"/>
              <a:t> </a:t>
            </a:r>
            <a:r>
              <a:rPr sz="991" spc="159"/>
              <a:t>/</a:t>
            </a:r>
            <a:r>
              <a:rPr sz="991"/>
              <a:t> </a:t>
            </a:r>
            <a:r>
              <a:rPr sz="991" spc="-79"/>
              <a:t> </a:t>
            </a:r>
            <a:r>
              <a:rPr sz="991" spc="40"/>
              <a:t>5</a:t>
            </a:r>
            <a:endParaRPr sz="991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23666"/>
            <a:ext cx="11687929" cy="426912"/>
          </a:xfrm>
        </p:spPr>
        <p:txBody>
          <a:bodyPr lIns="0" tIns="0" rIns="0" bIns="0"/>
          <a:lstStyle>
            <a:lvl1pPr>
              <a:defRPr sz="2774" b="0" i="0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19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19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91" b="0" i="0">
                <a:solidFill>
                  <a:srgbClr val="F2F2F2"/>
                </a:solidFill>
                <a:latin typeface="Calibri"/>
                <a:cs typeface="Calibri"/>
              </a:defRPr>
            </a:lvl1pPr>
          </a:lstStyle>
          <a:p>
            <a:pPr marL="25168">
              <a:lnSpc>
                <a:spcPts val="1139"/>
              </a:lnSpc>
            </a:pPr>
            <a:r>
              <a:rPr spc="168"/>
              <a:t>I</a:t>
            </a:r>
            <a:r>
              <a:rPr spc="218"/>
              <a:t>IT</a:t>
            </a:r>
            <a:r>
              <a:t> </a:t>
            </a:r>
            <a:r>
              <a:rPr spc="-79"/>
              <a:t> </a:t>
            </a:r>
            <a:r>
              <a:rPr spc="208"/>
              <a:t>G</a:t>
            </a:r>
            <a:r>
              <a:rPr cap="small" spc="89"/>
              <a:t>u</a:t>
            </a:r>
            <a:r>
              <a:rPr cap="small" spc="30"/>
              <a:t>w</a:t>
            </a:r>
            <a:r>
              <a:rPr cap="small" spc="129"/>
              <a:t>ah</a:t>
            </a:r>
            <a:r>
              <a:rPr cap="small" spc="59"/>
              <a:t>a</a:t>
            </a:r>
            <a:r>
              <a:rPr cap="small" spc="139"/>
              <a:t>ti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87" b="0" i="0">
                <a:solidFill>
                  <a:srgbClr val="7A0000"/>
                </a:solidFill>
                <a:latin typeface="Calibri"/>
                <a:cs typeface="Calibri"/>
              </a:defRPr>
            </a:lvl1pPr>
          </a:lstStyle>
          <a:p>
            <a:pPr marL="25168">
              <a:lnSpc>
                <a:spcPts val="1516"/>
              </a:lnSpc>
            </a:pPr>
            <a:r>
              <a:rPr spc="198"/>
              <a:t>S</a:t>
            </a:r>
            <a:r>
              <a:rPr cap="small" spc="218"/>
              <a:t>eptember</a:t>
            </a:r>
            <a:r>
              <a:rPr spc="218"/>
              <a:t> </a:t>
            </a:r>
            <a:r>
              <a:rPr spc="-109"/>
              <a:t> </a:t>
            </a:r>
            <a:r>
              <a:rPr spc="69"/>
              <a:t>27,</a:t>
            </a:r>
            <a:r>
              <a:t> </a:t>
            </a:r>
            <a:r>
              <a:rPr spc="-109"/>
              <a:t> </a:t>
            </a:r>
            <a:r>
              <a:rPr spc="59"/>
              <a:t>2023</a:t>
            </a:r>
            <a:r>
              <a:t>     </a:t>
            </a:r>
            <a:r>
              <a:rPr spc="-99"/>
              <a:t> </a:t>
            </a:r>
            <a:fld id="{81D60167-4931-47E6-BA6A-407CBD079E47}" type="slidenum">
              <a:rPr sz="991" spc="40" dirty="0"/>
              <a:pPr marL="25168">
                <a:lnSpc>
                  <a:spcPts val="1516"/>
                </a:lnSpc>
              </a:pPr>
              <a:t>‹#›</a:t>
            </a:fld>
            <a:r>
              <a:rPr sz="991"/>
              <a:t> </a:t>
            </a:r>
            <a:r>
              <a:rPr sz="991" spc="-79"/>
              <a:t> </a:t>
            </a:r>
            <a:r>
              <a:rPr sz="991" spc="159"/>
              <a:t>/</a:t>
            </a:r>
            <a:r>
              <a:rPr sz="991"/>
              <a:t> </a:t>
            </a:r>
            <a:r>
              <a:rPr sz="991" spc="-79"/>
              <a:t> </a:t>
            </a:r>
            <a:r>
              <a:rPr sz="991" spc="40"/>
              <a:t>5</a:t>
            </a:r>
            <a:endParaRPr sz="991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67566" y="6505183"/>
            <a:ext cx="114195" cy="60401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17" name="bg object 17"/>
          <p:cNvSpPr/>
          <p:nvPr/>
        </p:nvSpPr>
        <p:spPr>
          <a:xfrm>
            <a:off x="7957009" y="6497330"/>
            <a:ext cx="67174" cy="755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18" name="bg object 18"/>
          <p:cNvSpPr/>
          <p:nvPr/>
        </p:nvSpPr>
        <p:spPr>
          <a:xfrm>
            <a:off x="8427229" y="6497330"/>
            <a:ext cx="67174" cy="755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19" name="bg object 19"/>
          <p:cNvSpPr/>
          <p:nvPr/>
        </p:nvSpPr>
        <p:spPr>
          <a:xfrm>
            <a:off x="8830499" y="6484746"/>
            <a:ext cx="169613" cy="100668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0" name="bg object 20"/>
          <p:cNvSpPr/>
          <p:nvPr/>
        </p:nvSpPr>
        <p:spPr>
          <a:xfrm>
            <a:off x="8663440" y="6497330"/>
            <a:ext cx="537388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1" name="bg object 21"/>
          <p:cNvSpPr/>
          <p:nvPr/>
        </p:nvSpPr>
        <p:spPr>
          <a:xfrm>
            <a:off x="9604980" y="6509915"/>
            <a:ext cx="10076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2" name="bg object 22"/>
          <p:cNvSpPr/>
          <p:nvPr/>
        </p:nvSpPr>
        <p:spPr>
          <a:xfrm>
            <a:off x="9369870" y="6497331"/>
            <a:ext cx="537388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3" name="bg object 23"/>
          <p:cNvSpPr/>
          <p:nvPr/>
        </p:nvSpPr>
        <p:spPr>
          <a:xfrm>
            <a:off x="9571393" y="6484746"/>
            <a:ext cx="134347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4" name="bg object 24"/>
          <p:cNvSpPr/>
          <p:nvPr/>
        </p:nvSpPr>
        <p:spPr>
          <a:xfrm>
            <a:off x="10277824" y="6484746"/>
            <a:ext cx="134347" cy="50334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5" name="bg object 25"/>
          <p:cNvSpPr/>
          <p:nvPr/>
        </p:nvSpPr>
        <p:spPr>
          <a:xfrm>
            <a:off x="10076300" y="6497331"/>
            <a:ext cx="537388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6" name="bg object 26"/>
          <p:cNvSpPr/>
          <p:nvPr/>
        </p:nvSpPr>
        <p:spPr>
          <a:xfrm>
            <a:off x="10277824" y="6560249"/>
            <a:ext cx="134347" cy="25167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7" name="bg object 27"/>
          <p:cNvSpPr/>
          <p:nvPr/>
        </p:nvSpPr>
        <p:spPr>
          <a:xfrm>
            <a:off x="10984288" y="6484746"/>
            <a:ext cx="134347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8" name="bg object 28"/>
          <p:cNvSpPr/>
          <p:nvPr/>
        </p:nvSpPr>
        <p:spPr>
          <a:xfrm>
            <a:off x="11771327" y="6545147"/>
            <a:ext cx="53739" cy="40267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9" name="bg object 29"/>
          <p:cNvSpPr/>
          <p:nvPr/>
        </p:nvSpPr>
        <p:spPr>
          <a:xfrm>
            <a:off x="11699753" y="6492645"/>
            <a:ext cx="80608" cy="60401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30" name="bg object 30"/>
          <p:cNvSpPr/>
          <p:nvPr/>
        </p:nvSpPr>
        <p:spPr>
          <a:xfrm>
            <a:off x="11448893" y="6484746"/>
            <a:ext cx="617994" cy="100668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31" name="bg object 31"/>
          <p:cNvSpPr/>
          <p:nvPr/>
        </p:nvSpPr>
        <p:spPr>
          <a:xfrm>
            <a:off x="1" y="0"/>
            <a:ext cx="12186962" cy="704675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23666"/>
            <a:ext cx="11687929" cy="426912"/>
          </a:xfrm>
        </p:spPr>
        <p:txBody>
          <a:bodyPr lIns="0" tIns="0" rIns="0" bIns="0"/>
          <a:lstStyle>
            <a:lvl1pPr>
              <a:defRPr sz="2774" b="0" i="0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91" b="0" i="0">
                <a:solidFill>
                  <a:srgbClr val="F2F2F2"/>
                </a:solidFill>
                <a:latin typeface="Calibri"/>
                <a:cs typeface="Calibri"/>
              </a:defRPr>
            </a:lvl1pPr>
          </a:lstStyle>
          <a:p>
            <a:pPr marL="25168">
              <a:lnSpc>
                <a:spcPts val="1139"/>
              </a:lnSpc>
            </a:pPr>
            <a:r>
              <a:rPr spc="168"/>
              <a:t>I</a:t>
            </a:r>
            <a:r>
              <a:rPr spc="218"/>
              <a:t>IT</a:t>
            </a:r>
            <a:r>
              <a:t> </a:t>
            </a:r>
            <a:r>
              <a:rPr spc="-79"/>
              <a:t> </a:t>
            </a:r>
            <a:r>
              <a:rPr spc="208"/>
              <a:t>G</a:t>
            </a:r>
            <a:r>
              <a:rPr cap="small" spc="89"/>
              <a:t>u</a:t>
            </a:r>
            <a:r>
              <a:rPr cap="small" spc="30"/>
              <a:t>w</a:t>
            </a:r>
            <a:r>
              <a:rPr cap="small" spc="129"/>
              <a:t>ah</a:t>
            </a:r>
            <a:r>
              <a:rPr cap="small" spc="59"/>
              <a:t>a</a:t>
            </a:r>
            <a:r>
              <a:rPr cap="small" spc="139"/>
              <a:t>ti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87" b="0" i="0">
                <a:solidFill>
                  <a:srgbClr val="7A0000"/>
                </a:solidFill>
                <a:latin typeface="Calibri"/>
                <a:cs typeface="Calibri"/>
              </a:defRPr>
            </a:lvl1pPr>
          </a:lstStyle>
          <a:p>
            <a:pPr marL="25168">
              <a:lnSpc>
                <a:spcPts val="1516"/>
              </a:lnSpc>
            </a:pPr>
            <a:r>
              <a:rPr spc="198"/>
              <a:t>S</a:t>
            </a:r>
            <a:r>
              <a:rPr cap="small" spc="218"/>
              <a:t>eptember</a:t>
            </a:r>
            <a:r>
              <a:rPr spc="218"/>
              <a:t> </a:t>
            </a:r>
            <a:r>
              <a:rPr spc="-109"/>
              <a:t> </a:t>
            </a:r>
            <a:r>
              <a:rPr spc="69"/>
              <a:t>27,</a:t>
            </a:r>
            <a:r>
              <a:t> </a:t>
            </a:r>
            <a:r>
              <a:rPr spc="-109"/>
              <a:t> </a:t>
            </a:r>
            <a:r>
              <a:rPr spc="59"/>
              <a:t>2023</a:t>
            </a:r>
            <a:r>
              <a:t>     </a:t>
            </a:r>
            <a:r>
              <a:rPr spc="-99"/>
              <a:t> </a:t>
            </a:r>
            <a:fld id="{81D60167-4931-47E6-BA6A-407CBD079E47}" type="slidenum">
              <a:rPr sz="991" spc="40" dirty="0"/>
              <a:pPr marL="25168">
                <a:lnSpc>
                  <a:spcPts val="1516"/>
                </a:lnSpc>
              </a:pPr>
              <a:t>‹#›</a:t>
            </a:fld>
            <a:r>
              <a:rPr sz="991"/>
              <a:t> </a:t>
            </a:r>
            <a:r>
              <a:rPr sz="991" spc="-79"/>
              <a:t> </a:t>
            </a:r>
            <a:r>
              <a:rPr sz="991" spc="159"/>
              <a:t>/</a:t>
            </a:r>
            <a:r>
              <a:rPr sz="991"/>
              <a:t> </a:t>
            </a:r>
            <a:r>
              <a:rPr sz="991" spc="-79"/>
              <a:t> </a:t>
            </a:r>
            <a:r>
              <a:rPr sz="991" spc="40"/>
              <a:t>5</a:t>
            </a:r>
            <a:endParaRPr sz="991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91" b="0" i="0">
                <a:solidFill>
                  <a:srgbClr val="F2F2F2"/>
                </a:solidFill>
                <a:latin typeface="Calibri"/>
                <a:cs typeface="Calibri"/>
              </a:defRPr>
            </a:lvl1pPr>
          </a:lstStyle>
          <a:p>
            <a:pPr marL="25168">
              <a:lnSpc>
                <a:spcPts val="1139"/>
              </a:lnSpc>
            </a:pPr>
            <a:r>
              <a:rPr spc="168"/>
              <a:t>I</a:t>
            </a:r>
            <a:r>
              <a:rPr spc="218"/>
              <a:t>IT</a:t>
            </a:r>
            <a:r>
              <a:t> </a:t>
            </a:r>
            <a:r>
              <a:rPr spc="-79"/>
              <a:t> </a:t>
            </a:r>
            <a:r>
              <a:rPr spc="208"/>
              <a:t>G</a:t>
            </a:r>
            <a:r>
              <a:rPr cap="small" spc="89"/>
              <a:t>u</a:t>
            </a:r>
            <a:r>
              <a:rPr cap="small" spc="30"/>
              <a:t>w</a:t>
            </a:r>
            <a:r>
              <a:rPr cap="small" spc="129"/>
              <a:t>ah</a:t>
            </a:r>
            <a:r>
              <a:rPr cap="small" spc="59"/>
              <a:t>a</a:t>
            </a:r>
            <a:r>
              <a:rPr cap="small" spc="139"/>
              <a:t>ti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87" b="0" i="0">
                <a:solidFill>
                  <a:srgbClr val="7A0000"/>
                </a:solidFill>
                <a:latin typeface="Calibri"/>
                <a:cs typeface="Calibri"/>
              </a:defRPr>
            </a:lvl1pPr>
          </a:lstStyle>
          <a:p>
            <a:pPr marL="25168">
              <a:lnSpc>
                <a:spcPts val="1516"/>
              </a:lnSpc>
            </a:pPr>
            <a:r>
              <a:rPr spc="198"/>
              <a:t>S</a:t>
            </a:r>
            <a:r>
              <a:rPr cap="small" spc="218"/>
              <a:t>eptember</a:t>
            </a:r>
            <a:r>
              <a:rPr spc="218"/>
              <a:t> </a:t>
            </a:r>
            <a:r>
              <a:rPr spc="-109"/>
              <a:t> </a:t>
            </a:r>
            <a:r>
              <a:rPr spc="69"/>
              <a:t>27,</a:t>
            </a:r>
            <a:r>
              <a:t> </a:t>
            </a:r>
            <a:r>
              <a:rPr spc="-109"/>
              <a:t> </a:t>
            </a:r>
            <a:r>
              <a:rPr spc="59"/>
              <a:t>2023</a:t>
            </a:r>
            <a:r>
              <a:t>     </a:t>
            </a:r>
            <a:r>
              <a:rPr spc="-99"/>
              <a:t> </a:t>
            </a:r>
            <a:fld id="{81D60167-4931-47E6-BA6A-407CBD079E47}" type="slidenum">
              <a:rPr sz="991" spc="40" dirty="0"/>
              <a:pPr marL="25168">
                <a:lnSpc>
                  <a:spcPts val="1516"/>
                </a:lnSpc>
              </a:pPr>
              <a:t>‹#›</a:t>
            </a:fld>
            <a:r>
              <a:rPr sz="991"/>
              <a:t> </a:t>
            </a:r>
            <a:r>
              <a:rPr sz="991" spc="-79"/>
              <a:t> </a:t>
            </a:r>
            <a:r>
              <a:rPr sz="991" spc="159"/>
              <a:t>/</a:t>
            </a:r>
            <a:r>
              <a:rPr sz="991"/>
              <a:t> </a:t>
            </a:r>
            <a:r>
              <a:rPr sz="991" spc="-79"/>
              <a:t> </a:t>
            </a:r>
            <a:r>
              <a:rPr sz="991" spc="40"/>
              <a:t>5</a:t>
            </a:r>
            <a:endParaRPr sz="991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0741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57792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7798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52466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47212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22850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03223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89353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2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67566" y="6505183"/>
            <a:ext cx="114195" cy="60401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17" name="bg object 17"/>
          <p:cNvSpPr/>
          <p:nvPr/>
        </p:nvSpPr>
        <p:spPr>
          <a:xfrm>
            <a:off x="7957009" y="6497330"/>
            <a:ext cx="67174" cy="755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18" name="bg object 18"/>
          <p:cNvSpPr/>
          <p:nvPr/>
        </p:nvSpPr>
        <p:spPr>
          <a:xfrm>
            <a:off x="8427229" y="6497330"/>
            <a:ext cx="67174" cy="755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19" name="bg object 19"/>
          <p:cNvSpPr/>
          <p:nvPr/>
        </p:nvSpPr>
        <p:spPr>
          <a:xfrm>
            <a:off x="8830499" y="6484746"/>
            <a:ext cx="169613" cy="100668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0" name="bg object 20"/>
          <p:cNvSpPr/>
          <p:nvPr/>
        </p:nvSpPr>
        <p:spPr>
          <a:xfrm>
            <a:off x="8663440" y="6497330"/>
            <a:ext cx="537388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1" name="bg object 21"/>
          <p:cNvSpPr/>
          <p:nvPr/>
        </p:nvSpPr>
        <p:spPr>
          <a:xfrm>
            <a:off x="9604980" y="6509915"/>
            <a:ext cx="10076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2" name="bg object 22"/>
          <p:cNvSpPr/>
          <p:nvPr/>
        </p:nvSpPr>
        <p:spPr>
          <a:xfrm>
            <a:off x="9369870" y="6497331"/>
            <a:ext cx="537388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3" name="bg object 23"/>
          <p:cNvSpPr/>
          <p:nvPr/>
        </p:nvSpPr>
        <p:spPr>
          <a:xfrm>
            <a:off x="9571393" y="6484746"/>
            <a:ext cx="134347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4" name="bg object 24"/>
          <p:cNvSpPr/>
          <p:nvPr/>
        </p:nvSpPr>
        <p:spPr>
          <a:xfrm>
            <a:off x="10277824" y="6484746"/>
            <a:ext cx="134347" cy="50334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5" name="bg object 25"/>
          <p:cNvSpPr/>
          <p:nvPr/>
        </p:nvSpPr>
        <p:spPr>
          <a:xfrm>
            <a:off x="10076300" y="6497331"/>
            <a:ext cx="537388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6" name="bg object 26"/>
          <p:cNvSpPr/>
          <p:nvPr/>
        </p:nvSpPr>
        <p:spPr>
          <a:xfrm>
            <a:off x="10277824" y="6560249"/>
            <a:ext cx="134347" cy="25167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7" name="bg object 27"/>
          <p:cNvSpPr/>
          <p:nvPr/>
        </p:nvSpPr>
        <p:spPr>
          <a:xfrm>
            <a:off x="10984288" y="6484746"/>
            <a:ext cx="134347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8" name="bg object 28"/>
          <p:cNvSpPr/>
          <p:nvPr/>
        </p:nvSpPr>
        <p:spPr>
          <a:xfrm>
            <a:off x="11771327" y="6545147"/>
            <a:ext cx="53739" cy="40267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9" name="bg object 29"/>
          <p:cNvSpPr/>
          <p:nvPr/>
        </p:nvSpPr>
        <p:spPr>
          <a:xfrm>
            <a:off x="11699753" y="6492645"/>
            <a:ext cx="80608" cy="60401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30" name="bg object 30"/>
          <p:cNvSpPr/>
          <p:nvPr/>
        </p:nvSpPr>
        <p:spPr>
          <a:xfrm>
            <a:off x="11448893" y="6484746"/>
            <a:ext cx="617994" cy="100668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23666"/>
            <a:ext cx="1168792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7792" y="1724148"/>
            <a:ext cx="11116417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5246" y="6675414"/>
            <a:ext cx="1219197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1" b="0" i="0">
                <a:solidFill>
                  <a:srgbClr val="F2F2F2"/>
                </a:solidFill>
                <a:latin typeface="Calibri"/>
                <a:cs typeface="Calibri"/>
              </a:defRPr>
            </a:lvl1pPr>
          </a:lstStyle>
          <a:p>
            <a:pPr marL="25168">
              <a:lnSpc>
                <a:spcPts val="1139"/>
              </a:lnSpc>
            </a:pPr>
            <a:r>
              <a:rPr spc="168"/>
              <a:t>I</a:t>
            </a:r>
            <a:r>
              <a:rPr spc="218"/>
              <a:t>IT</a:t>
            </a:r>
            <a:r>
              <a:t> </a:t>
            </a:r>
            <a:r>
              <a:rPr spc="-79"/>
              <a:t> </a:t>
            </a:r>
            <a:r>
              <a:rPr spc="208"/>
              <a:t>G</a:t>
            </a:r>
            <a:r>
              <a:rPr cap="small" spc="89"/>
              <a:t>u</a:t>
            </a:r>
            <a:r>
              <a:rPr cap="small" spc="30"/>
              <a:t>w</a:t>
            </a:r>
            <a:r>
              <a:rPr cap="small" spc="129"/>
              <a:t>ah</a:t>
            </a:r>
            <a:r>
              <a:rPr cap="small" spc="59"/>
              <a:t>a</a:t>
            </a:r>
            <a:r>
              <a:rPr cap="small" spc="139"/>
              <a:t>ti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1" y="6377940"/>
            <a:ext cx="2804160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75842" y="6637805"/>
            <a:ext cx="3160516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87" b="0" i="0">
                <a:solidFill>
                  <a:srgbClr val="7A0000"/>
                </a:solidFill>
                <a:latin typeface="Calibri"/>
                <a:cs typeface="Calibri"/>
              </a:defRPr>
            </a:lvl1pPr>
          </a:lstStyle>
          <a:p>
            <a:pPr marL="25168">
              <a:lnSpc>
                <a:spcPts val="1516"/>
              </a:lnSpc>
            </a:pPr>
            <a:r>
              <a:rPr spc="198"/>
              <a:t>S</a:t>
            </a:r>
            <a:r>
              <a:rPr cap="small" spc="218"/>
              <a:t>eptember</a:t>
            </a:r>
            <a:r>
              <a:rPr spc="218"/>
              <a:t> </a:t>
            </a:r>
            <a:r>
              <a:rPr spc="-109"/>
              <a:t> </a:t>
            </a:r>
            <a:r>
              <a:rPr spc="69"/>
              <a:t>27,</a:t>
            </a:r>
            <a:r>
              <a:t> </a:t>
            </a:r>
            <a:r>
              <a:rPr spc="-109"/>
              <a:t> </a:t>
            </a:r>
            <a:r>
              <a:rPr spc="59"/>
              <a:t>2023</a:t>
            </a:r>
            <a:r>
              <a:t>     </a:t>
            </a:r>
            <a:r>
              <a:rPr spc="-99"/>
              <a:t> </a:t>
            </a:r>
            <a:fld id="{81D60167-4931-47E6-BA6A-407CBD079E47}" type="slidenum">
              <a:rPr sz="991" spc="40" dirty="0"/>
              <a:pPr marL="25168">
                <a:lnSpc>
                  <a:spcPts val="1516"/>
                </a:lnSpc>
              </a:pPr>
              <a:t>‹#›</a:t>
            </a:fld>
            <a:r>
              <a:rPr sz="991"/>
              <a:t> </a:t>
            </a:r>
            <a:r>
              <a:rPr sz="991" spc="-79"/>
              <a:t> </a:t>
            </a:r>
            <a:r>
              <a:rPr sz="991" spc="159"/>
              <a:t>/</a:t>
            </a:r>
            <a:r>
              <a:rPr sz="991"/>
              <a:t> </a:t>
            </a:r>
            <a:r>
              <a:rPr sz="991" spc="-79"/>
              <a:t> </a:t>
            </a:r>
            <a:r>
              <a:rPr sz="991" spc="40"/>
              <a:t>5</a:t>
            </a:r>
            <a:endParaRPr sz="99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03" r:id="rId3"/>
    <p:sldLayoutId id="214748370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06033">
        <a:defRPr>
          <a:latin typeface="+mn-lt"/>
          <a:ea typeface="+mn-ea"/>
          <a:cs typeface="+mn-cs"/>
        </a:defRPr>
      </a:lvl2pPr>
      <a:lvl3pPr marL="1812066">
        <a:defRPr>
          <a:latin typeface="+mn-lt"/>
          <a:ea typeface="+mn-ea"/>
          <a:cs typeface="+mn-cs"/>
        </a:defRPr>
      </a:lvl3pPr>
      <a:lvl4pPr marL="2718100">
        <a:defRPr>
          <a:latin typeface="+mn-lt"/>
          <a:ea typeface="+mn-ea"/>
          <a:cs typeface="+mn-cs"/>
        </a:defRPr>
      </a:lvl4pPr>
      <a:lvl5pPr marL="3624133">
        <a:defRPr>
          <a:latin typeface="+mn-lt"/>
          <a:ea typeface="+mn-ea"/>
          <a:cs typeface="+mn-cs"/>
        </a:defRPr>
      </a:lvl5pPr>
      <a:lvl6pPr marL="4530166">
        <a:defRPr>
          <a:latin typeface="+mn-lt"/>
          <a:ea typeface="+mn-ea"/>
          <a:cs typeface="+mn-cs"/>
        </a:defRPr>
      </a:lvl6pPr>
      <a:lvl7pPr marL="5436199">
        <a:defRPr>
          <a:latin typeface="+mn-lt"/>
          <a:ea typeface="+mn-ea"/>
          <a:cs typeface="+mn-cs"/>
        </a:defRPr>
      </a:lvl7pPr>
      <a:lvl8pPr marL="6342233">
        <a:defRPr>
          <a:latin typeface="+mn-lt"/>
          <a:ea typeface="+mn-ea"/>
          <a:cs typeface="+mn-cs"/>
        </a:defRPr>
      </a:lvl8pPr>
      <a:lvl9pPr marL="72482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06033">
        <a:defRPr>
          <a:latin typeface="+mn-lt"/>
          <a:ea typeface="+mn-ea"/>
          <a:cs typeface="+mn-cs"/>
        </a:defRPr>
      </a:lvl2pPr>
      <a:lvl3pPr marL="1812066">
        <a:defRPr>
          <a:latin typeface="+mn-lt"/>
          <a:ea typeface="+mn-ea"/>
          <a:cs typeface="+mn-cs"/>
        </a:defRPr>
      </a:lvl3pPr>
      <a:lvl4pPr marL="2718100">
        <a:defRPr>
          <a:latin typeface="+mn-lt"/>
          <a:ea typeface="+mn-ea"/>
          <a:cs typeface="+mn-cs"/>
        </a:defRPr>
      </a:lvl4pPr>
      <a:lvl5pPr marL="3624133">
        <a:defRPr>
          <a:latin typeface="+mn-lt"/>
          <a:ea typeface="+mn-ea"/>
          <a:cs typeface="+mn-cs"/>
        </a:defRPr>
      </a:lvl5pPr>
      <a:lvl6pPr marL="4530166">
        <a:defRPr>
          <a:latin typeface="+mn-lt"/>
          <a:ea typeface="+mn-ea"/>
          <a:cs typeface="+mn-cs"/>
        </a:defRPr>
      </a:lvl6pPr>
      <a:lvl7pPr marL="5436199">
        <a:defRPr>
          <a:latin typeface="+mn-lt"/>
          <a:ea typeface="+mn-ea"/>
          <a:cs typeface="+mn-cs"/>
        </a:defRPr>
      </a:lvl7pPr>
      <a:lvl8pPr marL="6342233">
        <a:defRPr>
          <a:latin typeface="+mn-lt"/>
          <a:ea typeface="+mn-ea"/>
          <a:cs typeface="+mn-cs"/>
        </a:defRPr>
      </a:lvl8pPr>
      <a:lvl9pPr marL="724826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in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4502" y="5707915"/>
            <a:ext cx="4702996" cy="1015663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ea typeface="Calibri"/>
                <a:cs typeface="Calibri"/>
              </a:rPr>
              <a:t>By: Tarun Kumar</a:t>
            </a:r>
            <a:br>
              <a:rPr lang="en-US" sz="2000" dirty="0">
                <a:ea typeface="Calibri"/>
                <a:cs typeface="Calibri"/>
              </a:rPr>
            </a:br>
            <a:r>
              <a:rPr lang="en-US" sz="2000" dirty="0" err="1">
                <a:ea typeface="Calibri"/>
                <a:cs typeface="Calibri"/>
              </a:rPr>
              <a:t>Mtech</a:t>
            </a:r>
            <a:r>
              <a:rPr lang="en-US" sz="2000" dirty="0">
                <a:ea typeface="Calibri"/>
                <a:cs typeface="Calibri"/>
              </a:rPr>
              <a:t> Data Science</a:t>
            </a:r>
          </a:p>
          <a:p>
            <a:pPr algn="ctr"/>
            <a:r>
              <a:rPr lang="en-US" sz="2000" dirty="0">
                <a:ea typeface="Calibri"/>
                <a:cs typeface="Calibri"/>
              </a:rPr>
              <a:t>Instructor: Prof. Niraj Kumar Sharma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FF869F-C3F1-B3A6-BE3B-94D4A6F61C3B}"/>
              </a:ext>
            </a:extLst>
          </p:cNvPr>
          <p:cNvSpPr txBox="1"/>
          <p:nvPr/>
        </p:nvSpPr>
        <p:spPr>
          <a:xfrm>
            <a:off x="1273743" y="436362"/>
            <a:ext cx="9490510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 b="1" dirty="0"/>
              <a:t>Indian Tourism Analysis</a:t>
            </a:r>
            <a:endParaRPr lang="en-US" sz="5400" b="1" dirty="0">
              <a:ea typeface="Calibri" panose="020F0502020204030204"/>
              <a:cs typeface="Calibri" panose="020F0502020204030204"/>
            </a:endParaRPr>
          </a:p>
          <a:p>
            <a:pPr algn="ctr"/>
            <a:endParaRPr lang="en-US" sz="2400" dirty="0">
              <a:ea typeface="Calibri"/>
              <a:cs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B0CEBE-CE98-74F7-1A4A-690BCC2F8A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434" y="1234540"/>
            <a:ext cx="2039131" cy="201401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73D10B-58B1-FDB9-CC4E-FDED2BED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6E3CDE-AB33-963B-6F41-4F942730E00E}"/>
              </a:ext>
            </a:extLst>
          </p:cNvPr>
          <p:cNvSpPr/>
          <p:nvPr/>
        </p:nvSpPr>
        <p:spPr>
          <a:xfrm>
            <a:off x="0" y="-3334"/>
            <a:ext cx="12192000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ea typeface="Calibri"/>
                <a:cs typeface="Calibri"/>
              </a:rPr>
              <a:t>Dashboard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F5B503-924B-7515-5F92-A43E42070944}"/>
              </a:ext>
            </a:extLst>
          </p:cNvPr>
          <p:cNvSpPr/>
          <p:nvPr/>
        </p:nvSpPr>
        <p:spPr>
          <a:xfrm>
            <a:off x="0" y="6461206"/>
            <a:ext cx="12192000" cy="42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rgbClr val="222222"/>
                </a:solidFill>
                <a:ea typeface="Calibri"/>
                <a:cs typeface="Calibri"/>
              </a:rPr>
              <a:t>.</a:t>
            </a:r>
            <a:endParaRPr lang="en-IN" sz="1200" dirty="0">
              <a:ea typeface="Calibri"/>
              <a:cs typeface="Calibri"/>
            </a:endParaRP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D19D8AA1-983B-81AD-C76E-B88BD2F7BF27}"/>
              </a:ext>
            </a:extLst>
          </p:cNvPr>
          <p:cNvSpPr/>
          <p:nvPr/>
        </p:nvSpPr>
        <p:spPr>
          <a:xfrm>
            <a:off x="11483350" y="6488906"/>
            <a:ext cx="439838" cy="3125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9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3A26FD9-B94F-CEDD-46EA-95562C2F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F77D8-0EC2-F833-89F2-4418276B6666}"/>
              </a:ext>
            </a:extLst>
          </p:cNvPr>
          <p:cNvSpPr txBox="1"/>
          <p:nvPr/>
        </p:nvSpPr>
        <p:spPr>
          <a:xfrm>
            <a:off x="841375" y="3651250"/>
            <a:ext cx="2381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FAD02-6388-79CF-6611-9632A2102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5594"/>
            <a:ext cx="12192000" cy="566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30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6E3CDE-AB33-963B-6F41-4F942730E00E}"/>
              </a:ext>
            </a:extLst>
          </p:cNvPr>
          <p:cNvSpPr/>
          <p:nvPr/>
        </p:nvSpPr>
        <p:spPr>
          <a:xfrm>
            <a:off x="0" y="-3334"/>
            <a:ext cx="12192000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ea typeface="Calibri"/>
                <a:cs typeface="Calibri"/>
              </a:rPr>
              <a:t>Observation: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F5B503-924B-7515-5F92-A43E42070944}"/>
              </a:ext>
            </a:extLst>
          </p:cNvPr>
          <p:cNvSpPr/>
          <p:nvPr/>
        </p:nvSpPr>
        <p:spPr>
          <a:xfrm>
            <a:off x="0" y="6461206"/>
            <a:ext cx="12192000" cy="42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rgbClr val="222222"/>
                </a:solidFill>
                <a:ea typeface="Calibri"/>
                <a:cs typeface="Calibri"/>
              </a:rPr>
              <a:t>.</a:t>
            </a:r>
            <a:endParaRPr lang="en-IN" sz="1200" dirty="0">
              <a:ea typeface="Calibri"/>
              <a:cs typeface="Calibri"/>
            </a:endParaRP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D19D8AA1-983B-81AD-C76E-B88BD2F7BF27}"/>
              </a:ext>
            </a:extLst>
          </p:cNvPr>
          <p:cNvSpPr/>
          <p:nvPr/>
        </p:nvSpPr>
        <p:spPr>
          <a:xfrm>
            <a:off x="11483350" y="6488905"/>
            <a:ext cx="509728" cy="3651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10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3A26FD9-B94F-CEDD-46EA-95562C2F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F77D8-0EC2-F833-89F2-4418276B6666}"/>
              </a:ext>
            </a:extLst>
          </p:cNvPr>
          <p:cNvSpPr txBox="1"/>
          <p:nvPr/>
        </p:nvSpPr>
        <p:spPr>
          <a:xfrm>
            <a:off x="841375" y="3651250"/>
            <a:ext cx="2381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8B841-546D-3B38-6AD3-6C71080A95C8}"/>
              </a:ext>
            </a:extLst>
          </p:cNvPr>
          <p:cNvSpPr txBox="1"/>
          <p:nvPr/>
        </p:nvSpPr>
        <p:spPr>
          <a:xfrm>
            <a:off x="356135" y="1193533"/>
            <a:ext cx="114059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India experienced consistent growth in inbound tourism from 2001 until the pandemic caused a decline. However, there has been a notable rebound in tourist arrivals in 2022.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rise in Foreign Tourist Arrivals (FTA) has a positive correlation with Foreign Exchange Earnings (FEEs), indicating a beneficial influence on the tourism industry.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2015, a notable decline in air arrivals resulted from India opening the </a:t>
            </a:r>
            <a:r>
              <a:rPr lang="en-IN" dirty="0" err="1"/>
              <a:t>Haridaspur</a:t>
            </a:r>
            <a:r>
              <a:rPr lang="en-IN" dirty="0"/>
              <a:t> land border with Bangladesh. Many Bangladeshi tourists preferred cost-effective land travel.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2019, 77.4% of Foreign Tourist Arrivals (FTAs) in India utilized air routes, with 21.7% via land and 0.9% via sea. Delhi and Mumbai airports collectively hosted 41.7% of total FTAs. Bangladesh topped the list of source markets, followed by the US, UK, Australia, and others. The top 15 countries contributed to 76.3% of total FTAs in India.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predominant purpose of tourist visits to India is Leisure Holiday and Recreation, constituting 57%, with Business and Professional visits following at 12%.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Tamil Nadu leads in foreign tourist visits, followed by Maharashtra. For domestic tourism, Uttar Pradesh is the most visited state, followed by Tamil Nadu.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746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8579" y="1135117"/>
            <a:ext cx="9996464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IN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Bloom, Laura Begley. "</a:t>
            </a:r>
            <a:r>
              <a:rPr lang="en-IN" b="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World's 50 Most Beautiful Countries (You Won't Believe Where The U.S. Ranked)". </a:t>
            </a:r>
            <a:r>
              <a:rPr lang="en-IN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Forbes. Retrieved 17 August 2023.</a:t>
            </a:r>
          </a:p>
          <a:p>
            <a:pPr algn="just"/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222222"/>
                </a:solidFill>
                <a:ea typeface="Calibri" panose="020F0502020204030204"/>
                <a:cs typeface="Arial"/>
              </a:rPr>
              <a:t>Data Source: </a:t>
            </a:r>
            <a:r>
              <a:rPr lang="en-US" dirty="0">
                <a:solidFill>
                  <a:srgbClr val="222222"/>
                </a:solidFill>
                <a:ea typeface="Calibri" panose="020F0502020204030204"/>
                <a:cs typeface="Arial"/>
                <a:hlinkClick r:id="rId2"/>
              </a:rPr>
              <a:t>https://data.gov.in/</a:t>
            </a:r>
            <a:endParaRPr lang="en-US" sz="2400" b="1" dirty="0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buFont typeface="Arial"/>
              <a:buChar char="•"/>
            </a:pPr>
            <a:endParaRPr lang="en-US" sz="2400" b="1" dirty="0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ea typeface="Calibri" panose="020F0502020204030204"/>
                <a:cs typeface="Arial"/>
              </a:rPr>
              <a:t>"Most Visited Countries 2021". </a:t>
            </a:r>
            <a:r>
              <a:rPr lang="en-IN" i="1" dirty="0">
                <a:solidFill>
                  <a:srgbClr val="222222"/>
                </a:solidFill>
                <a:ea typeface="Calibri" panose="020F0502020204030204"/>
                <a:cs typeface="Arial"/>
              </a:rPr>
              <a:t>worldpopulationreview.com</a:t>
            </a:r>
            <a:r>
              <a:rPr lang="en-IN" dirty="0">
                <a:solidFill>
                  <a:srgbClr val="222222"/>
                </a:solidFill>
                <a:ea typeface="Calibri" panose="020F0502020204030204"/>
                <a:cs typeface="Arial"/>
              </a:rPr>
              <a:t>. Archived from the original on 6 December 2021.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222222"/>
              </a:solidFill>
              <a:ea typeface="Calibri" panose="020F0502020204030204"/>
              <a:cs typeface="Arial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ea typeface="Calibri" panose="020F0502020204030204"/>
                <a:cs typeface="Arial"/>
              </a:rPr>
              <a:t>India Tourism Statistics at a Glance" (PDF). Archived (PDF) from the original on 31 October 2021. </a:t>
            </a:r>
          </a:p>
          <a:p>
            <a:pPr algn="just"/>
            <a:endParaRPr lang="en-IN" dirty="0">
              <a:solidFill>
                <a:srgbClr val="222222"/>
              </a:solidFill>
              <a:ea typeface="Calibri" panose="020F0502020204030204"/>
              <a:cs typeface="Arial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ea typeface="Calibri" panose="020F0502020204030204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67B3BA-C521-3624-B2EE-31C8A2AA8EAD}"/>
              </a:ext>
            </a:extLst>
          </p:cNvPr>
          <p:cNvSpPr/>
          <p:nvPr/>
        </p:nvSpPr>
        <p:spPr>
          <a:xfrm>
            <a:off x="0" y="0"/>
            <a:ext cx="12192000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>
                <a:ea typeface="Calibri"/>
                <a:cs typeface="Calibri"/>
              </a:rPr>
              <a:t>References: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11B3BC-96CE-7F47-2B09-B0B5D6A3BC14}"/>
              </a:ext>
            </a:extLst>
          </p:cNvPr>
          <p:cNvSpPr/>
          <p:nvPr/>
        </p:nvSpPr>
        <p:spPr>
          <a:xfrm>
            <a:off x="56866" y="6427086"/>
            <a:ext cx="12192000" cy="42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3FBDEB-638E-05AC-26B2-11B7DAACA510}"/>
              </a:ext>
            </a:extLst>
          </p:cNvPr>
          <p:cNvSpPr/>
          <p:nvPr/>
        </p:nvSpPr>
        <p:spPr>
          <a:xfrm>
            <a:off x="11427156" y="6488373"/>
            <a:ext cx="622679" cy="31686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11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8BEBE1-DED0-1609-EC80-37C35D17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05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8BEBE1-DED0-1609-EC80-37C35D17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13</a:t>
            </a:fld>
            <a:endParaRPr lang="en-US"/>
          </a:p>
        </p:txBody>
      </p:sp>
      <p:pic>
        <p:nvPicPr>
          <p:cNvPr id="1026" name="Picture 2" descr="Modern Thank You Slide Template for PowerPoint - SlideModel">
            <a:extLst>
              <a:ext uri="{FF2B5EF4-FFF2-40B4-BE49-F238E27FC236}">
                <a16:creationId xmlns:a16="http://schemas.microsoft.com/office/drawing/2014/main" id="{681D2BB2-8ADA-1C59-5748-EF6F42BDC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52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741" y="938514"/>
            <a:ext cx="8560390" cy="63094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dirty="0">
                <a:ea typeface="Calibri"/>
                <a:cs typeface="Calibri"/>
              </a:rPr>
              <a:t>Tourism's Economic Significance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ea typeface="Calibri"/>
                <a:cs typeface="Calibri"/>
              </a:rPr>
              <a:t>Tourism Industry contribute 4.6 % of GDP of India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Faustina"/>
              </a:rPr>
              <a:t>Tourism would contribute $512 billion to India’s GDP by 2028, and would create 53 million jobs by 2029</a:t>
            </a:r>
            <a:endParaRPr lang="en-IN" sz="2000" b="1" i="0" dirty="0">
              <a:solidFill>
                <a:srgbClr val="000000"/>
              </a:solidFill>
              <a:effectLst/>
              <a:latin typeface="Faustina"/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ea typeface="Calibri"/>
              <a:cs typeface="Calibri"/>
            </a:endParaRPr>
          </a:p>
          <a:p>
            <a:r>
              <a:rPr lang="en-IN" sz="2400" b="1" dirty="0">
                <a:ea typeface="Calibri"/>
                <a:cs typeface="Calibri"/>
              </a:rPr>
              <a:t>Significant potential of Tourism in India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ea typeface="Calibri"/>
                <a:cs typeface="Calibri"/>
              </a:rPr>
              <a:t>Forbes magazine ranked India as the 7th most beautiful country in 'The 50 Most Beautiful Countries In The World' rankings.[1]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ea typeface="Calibri"/>
              <a:cs typeface="Calibri"/>
            </a:endParaRPr>
          </a:p>
          <a:p>
            <a:r>
              <a:rPr lang="en-IN" sz="2400" b="1" dirty="0">
                <a:ea typeface="Calibri"/>
                <a:cs typeface="Calibri"/>
              </a:rPr>
              <a:t>Impact on Local Communities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ea typeface="Calibri"/>
                <a:cs typeface="Calibri"/>
              </a:rPr>
              <a:t>Tourism can positively impact local communities, promoting development and infrastructure in various regions.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ea typeface="Calibri"/>
              <a:cs typeface="Calibri"/>
            </a:endParaRPr>
          </a:p>
          <a:p>
            <a:r>
              <a:rPr lang="en-IN" sz="2400" b="1" dirty="0">
                <a:ea typeface="Calibri"/>
                <a:cs typeface="Calibri"/>
              </a:rPr>
              <a:t>Diversity of Indian Tourism: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ea typeface="Calibri"/>
                <a:cs typeface="Calibri"/>
              </a:rPr>
              <a:t>India's diverse landscapes, cultures, and historical sites.</a:t>
            </a:r>
          </a:p>
          <a:p>
            <a:endParaRPr lang="en-IN" sz="2000" dirty="0">
              <a:ea typeface="Calibri"/>
              <a:cs typeface="Calibri"/>
            </a:endParaRPr>
          </a:p>
          <a:p>
            <a:endParaRPr lang="en-IN" sz="2000" b="1" dirty="0"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ea typeface="Calibri"/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dirty="0">
              <a:ea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67B3BA-C521-3624-B2EE-31C8A2AA8EAD}"/>
              </a:ext>
            </a:extLst>
          </p:cNvPr>
          <p:cNvSpPr/>
          <p:nvPr/>
        </p:nvSpPr>
        <p:spPr>
          <a:xfrm>
            <a:off x="0" y="0"/>
            <a:ext cx="12192000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/>
              <a:t>Motivation</a:t>
            </a:r>
            <a:endParaRPr lang="en-IN" sz="4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11B3BC-96CE-7F47-2B09-B0B5D6A3BC14}"/>
              </a:ext>
            </a:extLst>
          </p:cNvPr>
          <p:cNvSpPr/>
          <p:nvPr/>
        </p:nvSpPr>
        <p:spPr>
          <a:xfrm>
            <a:off x="0" y="6425798"/>
            <a:ext cx="12192000" cy="42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Image source: The Economic Times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3FBDEB-638E-05AC-26B2-11B7DAACA510}"/>
              </a:ext>
            </a:extLst>
          </p:cNvPr>
          <p:cNvSpPr/>
          <p:nvPr/>
        </p:nvSpPr>
        <p:spPr>
          <a:xfrm>
            <a:off x="11617656" y="6488373"/>
            <a:ext cx="432179" cy="29570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8BEBE1-DED0-1609-EC80-37C35D17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DA4142-54DC-41D0-5708-395F80922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202" y="938514"/>
            <a:ext cx="2889454" cy="22480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1B2E89-B9DA-2E0B-46E9-870C3B338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130" y="3582436"/>
            <a:ext cx="3141476" cy="22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2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43957E-9FE5-1F2A-B58A-611991CC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EA637B-F16E-2AF0-9A69-5C2CAED89559}"/>
              </a:ext>
            </a:extLst>
          </p:cNvPr>
          <p:cNvSpPr/>
          <p:nvPr/>
        </p:nvSpPr>
        <p:spPr>
          <a:xfrm>
            <a:off x="0" y="0"/>
            <a:ext cx="12192000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/>
              <a:t>Block Diagram</a:t>
            </a:r>
            <a:endParaRPr lang="en-IN" sz="3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4A4981-F18E-0147-BBC4-16408BCDD125}"/>
              </a:ext>
            </a:extLst>
          </p:cNvPr>
          <p:cNvSpPr/>
          <p:nvPr/>
        </p:nvSpPr>
        <p:spPr>
          <a:xfrm>
            <a:off x="2437" y="6427086"/>
            <a:ext cx="12192000" cy="42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0798D1D1-5987-4F30-5D7D-C605F55ACE5B}"/>
              </a:ext>
            </a:extLst>
          </p:cNvPr>
          <p:cNvSpPr/>
          <p:nvPr/>
        </p:nvSpPr>
        <p:spPr>
          <a:xfrm>
            <a:off x="11620934" y="6488907"/>
            <a:ext cx="439838" cy="3125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186ADD-9713-F7B9-7BF3-4D3B837A720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2​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16EEE5-EF39-24E8-1FE2-4C0FFF3A6D12}"/>
              </a:ext>
            </a:extLst>
          </p:cNvPr>
          <p:cNvSpPr/>
          <p:nvPr/>
        </p:nvSpPr>
        <p:spPr>
          <a:xfrm>
            <a:off x="857036" y="1366463"/>
            <a:ext cx="1972638" cy="11815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 and  Preprocessing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846E57-3362-E6C4-1C22-A826277DEFA6}"/>
              </a:ext>
            </a:extLst>
          </p:cNvPr>
          <p:cNvSpPr/>
          <p:nvPr/>
        </p:nvSpPr>
        <p:spPr>
          <a:xfrm>
            <a:off x="4030038" y="1366463"/>
            <a:ext cx="2426414" cy="11815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Breaking down the Problem in 9 sections </a:t>
            </a:r>
          </a:p>
          <a:p>
            <a:pPr algn="ctr"/>
            <a:r>
              <a:rPr lang="en-US" sz="1000" dirty="0"/>
              <a:t>(Based on Data and user need)</a:t>
            </a:r>
            <a:endParaRPr lang="en-IN" sz="10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11EEADD-96AF-7A53-9023-7C2687D98BFA}"/>
              </a:ext>
            </a:extLst>
          </p:cNvPr>
          <p:cNvSpPr/>
          <p:nvPr/>
        </p:nvSpPr>
        <p:spPr>
          <a:xfrm>
            <a:off x="3111357" y="1792840"/>
            <a:ext cx="636998" cy="328773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2287C3-748F-81CA-75B0-CD6499ABDFCA}"/>
              </a:ext>
            </a:extLst>
          </p:cNvPr>
          <p:cNvSpPr txBox="1"/>
          <p:nvPr/>
        </p:nvSpPr>
        <p:spPr>
          <a:xfrm>
            <a:off x="8042953" y="984409"/>
            <a:ext cx="4068566" cy="25853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1. Distribution of FTA and NRIs</a:t>
            </a:r>
          </a:p>
          <a:p>
            <a:r>
              <a:rPr lang="en-IN" dirty="0"/>
              <a:t>2. Distribution of ITA</a:t>
            </a:r>
          </a:p>
          <a:p>
            <a:r>
              <a:rPr lang="en-IN" dirty="0"/>
              <a:t>3. Foreign exchange earnings (FEEs) </a:t>
            </a:r>
          </a:p>
          <a:p>
            <a:r>
              <a:rPr lang="en-IN" dirty="0"/>
              <a:t>4. Arrivals by Mode of Travel </a:t>
            </a:r>
          </a:p>
          <a:p>
            <a:r>
              <a:rPr lang="en-IN" dirty="0"/>
              <a:t>5. ITAs to India counts and Purpose</a:t>
            </a:r>
          </a:p>
          <a:p>
            <a:r>
              <a:rPr lang="en-IN" dirty="0"/>
              <a:t>6. Indian tourism market.</a:t>
            </a:r>
          </a:p>
          <a:p>
            <a:r>
              <a:rPr lang="en-IN" dirty="0"/>
              <a:t>7. Average Duration of Stay</a:t>
            </a:r>
          </a:p>
          <a:p>
            <a:r>
              <a:rPr lang="en-IN" dirty="0"/>
              <a:t>8. Indian Tourism State wise</a:t>
            </a:r>
          </a:p>
          <a:p>
            <a:r>
              <a:rPr lang="en-IN" dirty="0"/>
              <a:t>9. Position of Indian Tourism in the world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A947507-3C66-2403-DAF3-FE23B38881A3}"/>
              </a:ext>
            </a:extLst>
          </p:cNvPr>
          <p:cNvSpPr/>
          <p:nvPr/>
        </p:nvSpPr>
        <p:spPr>
          <a:xfrm>
            <a:off x="6931203" y="1834936"/>
            <a:ext cx="636998" cy="32877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EF82FD4-8A8E-3CA8-1931-45886D86DF01}"/>
              </a:ext>
            </a:extLst>
          </p:cNvPr>
          <p:cNvSpPr/>
          <p:nvPr/>
        </p:nvSpPr>
        <p:spPr>
          <a:xfrm>
            <a:off x="9604080" y="3651177"/>
            <a:ext cx="320211" cy="59590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74F57AB-FA38-C244-E6F4-7B682BA53CF3}"/>
              </a:ext>
            </a:extLst>
          </p:cNvPr>
          <p:cNvSpPr/>
          <p:nvPr/>
        </p:nvSpPr>
        <p:spPr>
          <a:xfrm>
            <a:off x="9982199" y="4687617"/>
            <a:ext cx="1972638" cy="9954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Project.py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81BD457-E463-70AD-299D-599443A5C776}"/>
              </a:ext>
            </a:extLst>
          </p:cNvPr>
          <p:cNvSpPr/>
          <p:nvPr/>
        </p:nvSpPr>
        <p:spPr>
          <a:xfrm>
            <a:off x="7572054" y="4687616"/>
            <a:ext cx="1972638" cy="9954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module.py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B08290-42C1-5334-B007-10B7ED4C1E5B}"/>
              </a:ext>
            </a:extLst>
          </p:cNvPr>
          <p:cNvSpPr/>
          <p:nvPr/>
        </p:nvSpPr>
        <p:spPr>
          <a:xfrm>
            <a:off x="7467600" y="4321162"/>
            <a:ext cx="4593172" cy="19577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66DA6E8-F5F6-523D-49B3-557F40F903BF}"/>
              </a:ext>
            </a:extLst>
          </p:cNvPr>
          <p:cNvSpPr/>
          <p:nvPr/>
        </p:nvSpPr>
        <p:spPr>
          <a:xfrm>
            <a:off x="3898614" y="4709275"/>
            <a:ext cx="1972638" cy="11815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Visualization</a:t>
            </a:r>
            <a:endParaRPr lang="en-IN" dirty="0"/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FE1B3C2-0593-21E0-AF5C-05568931FCFF}"/>
              </a:ext>
            </a:extLst>
          </p:cNvPr>
          <p:cNvSpPr/>
          <p:nvPr/>
        </p:nvSpPr>
        <p:spPr>
          <a:xfrm>
            <a:off x="6320749" y="5156201"/>
            <a:ext cx="688368" cy="287677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48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6E3CDE-AB33-963B-6F41-4F942730E00E}"/>
              </a:ext>
            </a:extLst>
          </p:cNvPr>
          <p:cNvSpPr/>
          <p:nvPr/>
        </p:nvSpPr>
        <p:spPr>
          <a:xfrm>
            <a:off x="0" y="0"/>
            <a:ext cx="12192000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ea typeface="Calibri"/>
                <a:cs typeface="Calibri"/>
              </a:rPr>
              <a:t>FTAs Arrivals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F5B503-924B-7515-5F92-A43E42070944}"/>
              </a:ext>
            </a:extLst>
          </p:cNvPr>
          <p:cNvSpPr/>
          <p:nvPr/>
        </p:nvSpPr>
        <p:spPr>
          <a:xfrm>
            <a:off x="0" y="6461206"/>
            <a:ext cx="12192000" cy="42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D19D8AA1-983B-81AD-C76E-B88BD2F7BF27}"/>
              </a:ext>
            </a:extLst>
          </p:cNvPr>
          <p:cNvSpPr/>
          <p:nvPr/>
        </p:nvSpPr>
        <p:spPr>
          <a:xfrm>
            <a:off x="11483350" y="6488906"/>
            <a:ext cx="439838" cy="3125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369BB-FE87-7CE0-5C83-8900DBD6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4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E522D0-D8F5-3047-B005-F24830DFA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4" y="860950"/>
            <a:ext cx="4962418" cy="30935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BEAA54-A4C7-B85F-CD2A-92245F5CDE03}"/>
              </a:ext>
            </a:extLst>
          </p:cNvPr>
          <p:cNvSpPr txBox="1"/>
          <p:nvPr/>
        </p:nvSpPr>
        <p:spPr>
          <a:xfrm>
            <a:off x="1926405" y="3946333"/>
            <a:ext cx="1006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Fig. 1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E936BB-1E01-C6A8-5F84-EFE2F9C6E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26" y="4283114"/>
            <a:ext cx="3442271" cy="17139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59D2A0-B989-282E-36FF-0075ABE72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413" y="860950"/>
            <a:ext cx="5591282" cy="28788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2A6A34-7319-64D0-79AB-7761AB2D7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8971" y="4034378"/>
            <a:ext cx="3703164" cy="190867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6DAD2E9-D268-EC9A-86B9-C4D98653BEE5}"/>
              </a:ext>
            </a:extLst>
          </p:cNvPr>
          <p:cNvSpPr txBox="1"/>
          <p:nvPr/>
        </p:nvSpPr>
        <p:spPr>
          <a:xfrm>
            <a:off x="10146079" y="6004781"/>
            <a:ext cx="1006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Fig. 4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D46658-AB26-C255-8884-44C966E0EEDD}"/>
              </a:ext>
            </a:extLst>
          </p:cNvPr>
          <p:cNvSpPr txBox="1"/>
          <p:nvPr/>
        </p:nvSpPr>
        <p:spPr>
          <a:xfrm>
            <a:off x="1789416" y="6035067"/>
            <a:ext cx="1006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Fig. 2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0711BC-458A-8C33-B914-6C083152A4E2}"/>
              </a:ext>
            </a:extLst>
          </p:cNvPr>
          <p:cNvSpPr txBox="1"/>
          <p:nvPr/>
        </p:nvSpPr>
        <p:spPr>
          <a:xfrm>
            <a:off x="8626012" y="3777171"/>
            <a:ext cx="1006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Fig. 3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DAE3C2-DDDD-8635-3302-1B40D07FE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813" y="4034378"/>
            <a:ext cx="3986373" cy="202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EA7DFD7-E260-DE80-BE0C-0D79039CE004}"/>
              </a:ext>
            </a:extLst>
          </p:cNvPr>
          <p:cNvSpPr txBox="1"/>
          <p:nvPr/>
        </p:nvSpPr>
        <p:spPr>
          <a:xfrm>
            <a:off x="5967747" y="6011058"/>
            <a:ext cx="1006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Fig.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50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6E3CDE-AB33-963B-6F41-4F942730E00E}"/>
              </a:ext>
            </a:extLst>
          </p:cNvPr>
          <p:cNvSpPr/>
          <p:nvPr/>
        </p:nvSpPr>
        <p:spPr>
          <a:xfrm>
            <a:off x="0" y="0"/>
            <a:ext cx="12192000" cy="75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ea typeface="Calibri"/>
                <a:cs typeface="Calibri"/>
              </a:rPr>
              <a:t>Mode of Arrival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F5B503-924B-7515-5F92-A43E42070944}"/>
              </a:ext>
            </a:extLst>
          </p:cNvPr>
          <p:cNvSpPr/>
          <p:nvPr/>
        </p:nvSpPr>
        <p:spPr>
          <a:xfrm>
            <a:off x="-71919" y="6508640"/>
            <a:ext cx="12192000" cy="42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D19D8AA1-983B-81AD-C76E-B88BD2F7BF27}"/>
              </a:ext>
            </a:extLst>
          </p:cNvPr>
          <p:cNvSpPr/>
          <p:nvPr/>
        </p:nvSpPr>
        <p:spPr>
          <a:xfrm>
            <a:off x="11505121" y="6543335"/>
            <a:ext cx="439838" cy="3125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369BB-FE87-7CE0-5C83-8900DBD6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5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CCC15-5F05-0112-FE20-0199D5620590}"/>
              </a:ext>
            </a:extLst>
          </p:cNvPr>
          <p:cNvSpPr txBox="1"/>
          <p:nvPr/>
        </p:nvSpPr>
        <p:spPr>
          <a:xfrm>
            <a:off x="2291993" y="3356937"/>
            <a:ext cx="573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Fig. 6</a:t>
            </a:r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2948BAC-45BC-1E76-2931-6C4A86BFB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9233"/>
            <a:ext cx="5157627" cy="268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503DC1A-8FC2-D87C-5295-3DD8B6C61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14" y="3875814"/>
            <a:ext cx="3024196" cy="244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9AB2270-F393-3202-2A7E-2A0CAB7A8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92" y="862611"/>
            <a:ext cx="3743215" cy="263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5C2BB05-18EC-4EDC-F651-A440D634B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229" y="3743521"/>
            <a:ext cx="3611153" cy="254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87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F5B503-924B-7515-5F92-A43E42070944}"/>
              </a:ext>
            </a:extLst>
          </p:cNvPr>
          <p:cNvSpPr/>
          <p:nvPr/>
        </p:nvSpPr>
        <p:spPr>
          <a:xfrm>
            <a:off x="0" y="6461206"/>
            <a:ext cx="12192000" cy="42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D19D8AA1-983B-81AD-C76E-B88BD2F7BF27}"/>
              </a:ext>
            </a:extLst>
          </p:cNvPr>
          <p:cNvSpPr/>
          <p:nvPr/>
        </p:nvSpPr>
        <p:spPr>
          <a:xfrm>
            <a:off x="11505121" y="6543335"/>
            <a:ext cx="439838" cy="3125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369BB-FE87-7CE0-5C83-8900DBD6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AD102D-1502-011D-5853-0E7D3DE00D5F}"/>
              </a:ext>
            </a:extLst>
          </p:cNvPr>
          <p:cNvSpPr/>
          <p:nvPr/>
        </p:nvSpPr>
        <p:spPr>
          <a:xfrm>
            <a:off x="0" y="0"/>
            <a:ext cx="12192000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4000" b="1" dirty="0">
                <a:ea typeface="Calibri"/>
                <a:cs typeface="Calibri"/>
              </a:rPr>
              <a:t> </a:t>
            </a:r>
            <a:r>
              <a:rPr lang="en-IN" sz="3200" b="1" dirty="0">
                <a:ea typeface="Calibri"/>
                <a:cs typeface="Calibri"/>
              </a:rPr>
              <a:t>Statistics of ITAs to India based on Counts and Purpose</a:t>
            </a:r>
            <a:endParaRPr lang="en-US" sz="3200" b="1" dirty="0">
              <a:ea typeface="Calibri"/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70BBD1-C3FD-9700-C265-2CFD21B35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9" y="3916569"/>
            <a:ext cx="5845908" cy="2470604"/>
          </a:xfrm>
          <a:prstGeom prst="rect">
            <a:avLst/>
          </a:prstGeom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9BC0D29-700C-EC41-6FF6-122F1518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133" y="3858712"/>
            <a:ext cx="5237786" cy="239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69683C9-BC3E-734E-679F-1D25D00C3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820" y="824588"/>
            <a:ext cx="5324584" cy="289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4C82A98E-4685-DE5D-9237-A911CD6E5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88" y="824588"/>
            <a:ext cx="6102745" cy="295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04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9C96-B05F-5797-FB2A-48D1E04C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sz="2750">
                <a:ea typeface="Calibri"/>
              </a:rPr>
              <a:t>Paper 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ACFE7-A27A-50A9-179C-650913C0A1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168">
              <a:lnSpc>
                <a:spcPts val="1516"/>
              </a:lnSpc>
            </a:pPr>
            <a:r>
              <a:rPr lang="en-US" spc="198"/>
              <a:t>S</a:t>
            </a:r>
            <a:r>
              <a:rPr lang="en-US" cap="small" spc="218"/>
              <a:t>eptember</a:t>
            </a:r>
            <a:r>
              <a:rPr lang="en-US" spc="218"/>
              <a:t> </a:t>
            </a:r>
            <a:r>
              <a:rPr lang="en-US" spc="-109"/>
              <a:t> </a:t>
            </a:r>
            <a:r>
              <a:rPr lang="en-US" spc="69"/>
              <a:t>27,</a:t>
            </a:r>
            <a:r>
              <a:rPr lang="en-US"/>
              <a:t> </a:t>
            </a:r>
            <a:r>
              <a:rPr lang="en-US" spc="-109"/>
              <a:t> </a:t>
            </a:r>
            <a:r>
              <a:rPr lang="en-US" spc="59"/>
              <a:t>2023</a:t>
            </a:r>
            <a:r>
              <a:rPr lang="en-US"/>
              <a:t>     </a:t>
            </a:r>
            <a:r>
              <a:rPr lang="en-US" spc="-99"/>
              <a:t> </a:t>
            </a:r>
            <a:fld id="{81D60167-4931-47E6-BA6A-407CBD079E47}" type="slidenum">
              <a:rPr sz="991" spc="40" dirty="0"/>
              <a:pPr marL="25168">
                <a:lnSpc>
                  <a:spcPts val="1516"/>
                </a:lnSpc>
              </a:pPr>
              <a:t>7</a:t>
            </a:fld>
            <a:r>
              <a:rPr sz="991"/>
              <a:t> </a:t>
            </a:r>
            <a:r>
              <a:rPr sz="991" spc="-79"/>
              <a:t> </a:t>
            </a:r>
            <a:r>
              <a:rPr sz="991" spc="159"/>
              <a:t>/</a:t>
            </a:r>
            <a:r>
              <a:rPr sz="991"/>
              <a:t> </a:t>
            </a:r>
            <a:r>
              <a:rPr sz="991" spc="-79"/>
              <a:t> </a:t>
            </a:r>
            <a:r>
              <a:rPr sz="991" spc="40"/>
              <a:t>5</a:t>
            </a:r>
            <a:endParaRPr sz="99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C564D0-E6EC-6E09-971C-746B5711D142}"/>
              </a:ext>
            </a:extLst>
          </p:cNvPr>
          <p:cNvSpPr/>
          <p:nvPr/>
        </p:nvSpPr>
        <p:spPr>
          <a:xfrm>
            <a:off x="0" y="6461206"/>
            <a:ext cx="12192000" cy="42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C836C7-093D-2E81-9131-D8A51BBEF19A}"/>
              </a:ext>
            </a:extLst>
          </p:cNvPr>
          <p:cNvSpPr/>
          <p:nvPr/>
        </p:nvSpPr>
        <p:spPr>
          <a:xfrm>
            <a:off x="-3" y="-1"/>
            <a:ext cx="12192000" cy="89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3200" dirty="0"/>
          </a:p>
        </p:txBody>
      </p: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2E4F37A8-7C95-C709-DFEA-56A917DA3264}"/>
              </a:ext>
            </a:extLst>
          </p:cNvPr>
          <p:cNvSpPr/>
          <p:nvPr/>
        </p:nvSpPr>
        <p:spPr>
          <a:xfrm>
            <a:off x="11483350" y="6488906"/>
            <a:ext cx="439838" cy="3125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6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20EDA26-A8A8-463E-0019-9E0A063E2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" y="890457"/>
            <a:ext cx="5085065" cy="26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05137D-04FC-3F72-BB1D-1573B1F4E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75" y="1002130"/>
            <a:ext cx="3571189" cy="2384590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633A0A8-51A4-7FAB-193F-0156EB1B0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673014"/>
            <a:ext cx="5245768" cy="278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8D0983A-5BBA-8000-9122-96761C6E5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769" y="3598565"/>
            <a:ext cx="3727483" cy="278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D3E8CED-3B3F-DED3-5C2D-B0178DAB0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875" y="3567825"/>
            <a:ext cx="3096126" cy="252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F2F170-9046-5789-A5AC-7CFF60B2C8A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062" y="1039355"/>
            <a:ext cx="3096126" cy="218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0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74024-A65B-6BB8-A3C7-C2C9DB426B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168">
              <a:lnSpc>
                <a:spcPts val="1516"/>
              </a:lnSpc>
            </a:pPr>
            <a:r>
              <a:rPr lang="en-US" spc="198"/>
              <a:t>S</a:t>
            </a:r>
            <a:r>
              <a:rPr lang="en-US" cap="small" spc="218"/>
              <a:t>eptember</a:t>
            </a:r>
            <a:r>
              <a:rPr lang="en-US" spc="218"/>
              <a:t> </a:t>
            </a:r>
            <a:r>
              <a:rPr lang="en-US" spc="-109"/>
              <a:t> </a:t>
            </a:r>
            <a:r>
              <a:rPr lang="en-US" spc="69"/>
              <a:t>27,</a:t>
            </a:r>
            <a:r>
              <a:rPr lang="en-US"/>
              <a:t> </a:t>
            </a:r>
            <a:r>
              <a:rPr lang="en-US" spc="-109"/>
              <a:t> </a:t>
            </a:r>
            <a:r>
              <a:rPr lang="en-US" spc="59"/>
              <a:t>2023</a:t>
            </a:r>
            <a:r>
              <a:rPr lang="en-US"/>
              <a:t>     </a:t>
            </a:r>
            <a:r>
              <a:rPr lang="en-US" spc="-99"/>
              <a:t> </a:t>
            </a:r>
            <a:fld id="{81D60167-4931-47E6-BA6A-407CBD079E47}" type="slidenum">
              <a:rPr sz="991" spc="40" dirty="0"/>
              <a:pPr marL="25168">
                <a:lnSpc>
                  <a:spcPts val="1516"/>
                </a:lnSpc>
              </a:pPr>
              <a:t>8</a:t>
            </a:fld>
            <a:r>
              <a:rPr sz="991"/>
              <a:t> </a:t>
            </a:r>
            <a:r>
              <a:rPr sz="991" spc="-79"/>
              <a:t> </a:t>
            </a:r>
            <a:r>
              <a:rPr sz="991" spc="159"/>
              <a:t>/</a:t>
            </a:r>
            <a:r>
              <a:rPr sz="991"/>
              <a:t> </a:t>
            </a:r>
            <a:r>
              <a:rPr sz="991" spc="-79"/>
              <a:t> </a:t>
            </a:r>
            <a:r>
              <a:rPr sz="991" spc="40"/>
              <a:t>5</a:t>
            </a:r>
            <a:endParaRPr sz="99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D66B5D-F9E4-6D9D-E64B-3BD7C0C28E19}"/>
              </a:ext>
            </a:extLst>
          </p:cNvPr>
          <p:cNvSpPr/>
          <p:nvPr/>
        </p:nvSpPr>
        <p:spPr>
          <a:xfrm>
            <a:off x="0" y="0"/>
            <a:ext cx="12192000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dirty="0">
                <a:ea typeface="+mn-lt"/>
                <a:cs typeface="+mn-lt"/>
              </a:rPr>
              <a:t>Pseudo Code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F898C-B15B-84E1-591E-DE0A81045E69}"/>
              </a:ext>
            </a:extLst>
          </p:cNvPr>
          <p:cNvSpPr/>
          <p:nvPr/>
        </p:nvSpPr>
        <p:spPr>
          <a:xfrm>
            <a:off x="0" y="6461206"/>
            <a:ext cx="12192000" cy="42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4F804-8C64-5D41-3E48-D8C6CDF14354}"/>
              </a:ext>
            </a:extLst>
          </p:cNvPr>
          <p:cNvSpPr txBox="1"/>
          <p:nvPr/>
        </p:nvSpPr>
        <p:spPr>
          <a:xfrm>
            <a:off x="10102702" y="28016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1C4FCD-B141-812E-2579-CD8AA50BAE31}"/>
              </a:ext>
            </a:extLst>
          </p:cNvPr>
          <p:cNvSpPr/>
          <p:nvPr/>
        </p:nvSpPr>
        <p:spPr>
          <a:xfrm>
            <a:off x="11606283" y="6533866"/>
            <a:ext cx="432179" cy="29570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3A3AE2-B852-1215-EE59-BBBDE1B04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2" y="1453527"/>
            <a:ext cx="4743694" cy="43626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262F2C-1B24-A1D7-9CCB-8BE203007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053" y="1453527"/>
            <a:ext cx="6593305" cy="436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6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6E3CDE-AB33-963B-6F41-4F942730E00E}"/>
              </a:ext>
            </a:extLst>
          </p:cNvPr>
          <p:cNvSpPr/>
          <p:nvPr/>
        </p:nvSpPr>
        <p:spPr>
          <a:xfrm>
            <a:off x="0" y="-3334"/>
            <a:ext cx="12192000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ea typeface="Calibri"/>
                <a:cs typeface="Calibri"/>
              </a:rPr>
              <a:t>Code Snippets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F5B503-924B-7515-5F92-A43E42070944}"/>
              </a:ext>
            </a:extLst>
          </p:cNvPr>
          <p:cNvSpPr/>
          <p:nvPr/>
        </p:nvSpPr>
        <p:spPr>
          <a:xfrm>
            <a:off x="0" y="6461206"/>
            <a:ext cx="12192000" cy="42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rgbClr val="222222"/>
                </a:solidFill>
                <a:ea typeface="Calibri"/>
                <a:cs typeface="Calibri"/>
              </a:rPr>
              <a:t>.</a:t>
            </a:r>
            <a:endParaRPr lang="en-IN" sz="1200" dirty="0">
              <a:ea typeface="Calibri"/>
              <a:cs typeface="Calibri"/>
            </a:endParaRP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D19D8AA1-983B-81AD-C76E-B88BD2F7BF27}"/>
              </a:ext>
            </a:extLst>
          </p:cNvPr>
          <p:cNvSpPr/>
          <p:nvPr/>
        </p:nvSpPr>
        <p:spPr>
          <a:xfrm>
            <a:off x="11483350" y="6488906"/>
            <a:ext cx="439838" cy="3125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8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3A26FD9-B94F-CEDD-46EA-95562C2F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F77D8-0EC2-F833-89F2-4418276B6666}"/>
              </a:ext>
            </a:extLst>
          </p:cNvPr>
          <p:cNvSpPr txBox="1"/>
          <p:nvPr/>
        </p:nvSpPr>
        <p:spPr>
          <a:xfrm>
            <a:off x="841375" y="3651250"/>
            <a:ext cx="2381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308D59-B486-1774-42C1-8B73346A6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262" y="864298"/>
            <a:ext cx="5790425" cy="39865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416CC9-BD0F-C54B-1C10-E7C117B7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13" y="910044"/>
            <a:ext cx="4502381" cy="496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1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BDFDC8141DF343A559DF16EF55196A" ma:contentTypeVersion="7" ma:contentTypeDescription="Create a new document." ma:contentTypeScope="" ma:versionID="2a11332479b9e5612ee6dd7f8c1b25ef">
  <xsd:schema xmlns:xsd="http://www.w3.org/2001/XMLSchema" xmlns:xs="http://www.w3.org/2001/XMLSchema" xmlns:p="http://schemas.microsoft.com/office/2006/metadata/properties" xmlns:ns3="bcc4a382-c398-4e9a-982e-de28070ea4c5" xmlns:ns4="2139479b-8cee-4d74-8f91-dd38067f1657" targetNamespace="http://schemas.microsoft.com/office/2006/metadata/properties" ma:root="true" ma:fieldsID="2047923fd10fe0a269af0720c6d56236" ns3:_="" ns4:_="">
    <xsd:import namespace="bcc4a382-c398-4e9a-982e-de28070ea4c5"/>
    <xsd:import namespace="2139479b-8cee-4d74-8f91-dd38067f1657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c4a382-c398-4e9a-982e-de28070ea4c5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39479b-8cee-4d74-8f91-dd38067f1657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cc4a382-c398-4e9a-982e-de28070ea4c5" xsi:nil="true"/>
  </documentManagement>
</p:properties>
</file>

<file path=customXml/itemProps1.xml><?xml version="1.0" encoding="utf-8"?>
<ds:datastoreItem xmlns:ds="http://schemas.openxmlformats.org/officeDocument/2006/customXml" ds:itemID="{BF0E0FD6-FFC7-4CAC-BE34-69352C39D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c4a382-c398-4e9a-982e-de28070ea4c5"/>
    <ds:schemaRef ds:uri="2139479b-8cee-4d74-8f91-dd38067f16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370707-AFDD-40CF-A6FF-A8EECF547C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947D1A-BD46-4D4C-939D-26FFEE532BC3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2139479b-8cee-4d74-8f91-dd38067f1657"/>
    <ds:schemaRef ds:uri="bcc4a382-c398-4e9a-982e-de28070ea4c5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1503</TotalTime>
  <Words>600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Faustina</vt:lpstr>
      <vt:lpstr>Microsoft Sans Serif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Paper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KUMAR</dc:creator>
  <cp:lastModifiedBy>Tarun Kumar</cp:lastModifiedBy>
  <cp:revision>13</cp:revision>
  <dcterms:created xsi:type="dcterms:W3CDTF">2023-09-27T14:02:56Z</dcterms:created>
  <dcterms:modified xsi:type="dcterms:W3CDTF">2023-11-16T09:12:19Z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0x01010055BDFDC8141DF343A559DF16EF55196A</vt:lpwstr>
  </property>
</Properties>
</file>