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66" r:id="rId5"/>
    <p:sldId id="273" r:id="rId6"/>
    <p:sldId id="257" r:id="rId7"/>
    <p:sldId id="276" r:id="rId8"/>
    <p:sldId id="258" r:id="rId9"/>
    <p:sldId id="278" r:id="rId10"/>
    <p:sldId id="280" r:id="rId11"/>
    <p:sldId id="274" r:id="rId12"/>
    <p:sldId id="260" r:id="rId13"/>
    <p:sldId id="277" r:id="rId14"/>
    <p:sldId id="269"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30F64"/>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01" autoAdjust="0"/>
    <p:restoredTop sz="94274" autoAdjust="0"/>
  </p:normalViewPr>
  <p:slideViewPr>
    <p:cSldViewPr snapToGrid="0" showGuides="1">
      <p:cViewPr varScale="1">
        <p:scale>
          <a:sx n="99" d="100"/>
          <a:sy n="99" d="100"/>
        </p:scale>
        <p:origin x="92" y="72"/>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8C-473F-91FD-A876418816A2}"/>
              </c:ext>
            </c:extLst>
          </c:dPt>
          <c:dPt>
            <c:idx val="1"/>
            <c:bubble3D val="0"/>
            <c:spPr>
              <a:solidFill>
                <a:schemeClr val="accent1">
                  <a:alpha val="50000"/>
                </a:schemeClr>
              </a:solidFill>
              <a:ln w="19050">
                <a:noFill/>
              </a:ln>
              <a:effectLst/>
            </c:spPr>
            <c:extLst>
              <c:ext xmlns:c16="http://schemas.microsoft.com/office/drawing/2014/chart" uri="{C3380CC4-5D6E-409C-BE32-E72D297353CC}">
                <c16:uniqueId val="{00000001-3E0A-4A49-A520-6FB0B0F00448}"/>
              </c:ext>
            </c:extLst>
          </c:dPt>
          <c:dPt>
            <c:idx val="2"/>
            <c:bubble3D val="0"/>
            <c:spPr>
              <a:solidFill>
                <a:schemeClr val="accent3"/>
              </a:solidFill>
              <a:ln w="19050">
                <a:noFill/>
              </a:ln>
              <a:effectLst/>
            </c:spPr>
            <c:extLst>
              <c:ext xmlns:c16="http://schemas.microsoft.com/office/drawing/2014/chart" uri="{C3380CC4-5D6E-409C-BE32-E72D297353CC}">
                <c16:uniqueId val="{00000005-7D8C-473F-91FD-A876418816A2}"/>
              </c:ext>
            </c:extLst>
          </c:dPt>
          <c:dPt>
            <c:idx val="3"/>
            <c:bubble3D val="0"/>
            <c:spPr>
              <a:solidFill>
                <a:schemeClr val="accent4"/>
              </a:solidFill>
              <a:ln w="19050">
                <a:noFill/>
              </a:ln>
              <a:effectLst/>
            </c:spPr>
            <c:extLst>
              <c:ext xmlns:c16="http://schemas.microsoft.com/office/drawing/2014/chart" uri="{C3380CC4-5D6E-409C-BE32-E72D297353CC}">
                <c16:uniqueId val="{00000002-3E0A-4A49-A520-6FB0B0F00448}"/>
              </c:ext>
            </c:extLst>
          </c:dPt>
          <c:dPt>
            <c:idx val="4"/>
            <c:bubble3D val="0"/>
            <c:spPr>
              <a:solidFill>
                <a:schemeClr val="accent2"/>
              </a:solidFill>
              <a:ln w="19050">
                <a:noFill/>
              </a:ln>
              <a:effectLst/>
            </c:spPr>
            <c:extLst>
              <c:ext xmlns:c16="http://schemas.microsoft.com/office/drawing/2014/chart" uri="{C3380CC4-5D6E-409C-BE32-E72D297353CC}">
                <c16:uniqueId val="{00000003-3E0A-4A49-A520-6FB0B0F00448}"/>
              </c:ext>
            </c:extLst>
          </c:dPt>
          <c:dPt>
            <c:idx val="5"/>
            <c:bubble3D val="0"/>
            <c:spPr>
              <a:solidFill>
                <a:schemeClr val="accent2">
                  <a:alpha val="50000"/>
                </a:schemeClr>
              </a:solidFill>
              <a:ln w="19050">
                <a:noFill/>
              </a:ln>
              <a:effectLst/>
            </c:spPr>
            <c:extLst>
              <c:ext xmlns:c16="http://schemas.microsoft.com/office/drawing/2014/chart" uri="{C3380CC4-5D6E-409C-BE32-E72D297353CC}">
                <c16:uniqueId val="{00000004-3E0A-4A49-A520-6FB0B0F00448}"/>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30</c:v>
                </c:pt>
                <c:pt idx="1">
                  <c:v>25</c:v>
                </c:pt>
                <c:pt idx="2">
                  <c:v>20</c:v>
                </c:pt>
                <c:pt idx="3">
                  <c:v>10</c:v>
                </c:pt>
                <c:pt idx="4">
                  <c:v>10</c:v>
                </c:pt>
                <c:pt idx="5">
                  <c:v>5</c:v>
                </c:pt>
              </c:numCache>
            </c:numRef>
          </c:val>
          <c:extLst>
            <c:ext xmlns:c16="http://schemas.microsoft.com/office/drawing/2014/chart" uri="{C3380CC4-5D6E-409C-BE32-E72D297353CC}">
              <c16:uniqueId val="{00000000-3E0A-4A49-A520-6FB0B0F00448}"/>
            </c:ext>
          </c:extLst>
        </c:ser>
        <c:dLbls>
          <c:showLegendKey val="0"/>
          <c:showVal val="0"/>
          <c:showCatName val="0"/>
          <c:showSerName val="0"/>
          <c:showPercent val="0"/>
          <c:showBubbleSize val="0"/>
          <c:showLeaderLines val="1"/>
        </c:dLbls>
        <c:firstSliceAng val="0"/>
        <c:holeSize val="5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10.04.2024</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10.04.2024</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A93ACF4C-E9B0-426E-B719-A441974AD9CE}"/>
              </a:ext>
            </a:extLst>
          </p:cNvPr>
          <p:cNvPicPr>
            <a:picLocks noGrp="1" noChangeAspect="1"/>
          </p:cNvPicPr>
          <p:nvPr>
            <p:ph type="pic" sz="quarter" idx="18"/>
          </p:nvPr>
        </p:nvPicPr>
        <p:blipFill rotWithShape="1">
          <a:blip r:embed="rId2"/>
          <a:srcRect t="10726" r="3" b="5282"/>
          <a:stretch/>
        </p:blipFill>
        <p:spPr>
          <a:xfrm>
            <a:off x="5771770" y="1483675"/>
            <a:ext cx="6421408" cy="3438427"/>
          </a:xfrm>
          <a:noFill/>
        </p:spPr>
      </p:pic>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811115" y="1092356"/>
            <a:ext cx="6010397" cy="782638"/>
          </a:xfrm>
        </p:spPr>
        <p:txBody>
          <a:bodyPr anchor="ctr">
            <a:noAutofit/>
          </a:bodyPr>
          <a:lstStyle/>
          <a:p>
            <a:r>
              <a:rPr lang="en-IN" sz="4200" dirty="0"/>
              <a:t>CareerCrafter</a:t>
            </a:r>
            <a:br>
              <a:rPr lang="en-US" sz="4200"/>
            </a:br>
            <a:r>
              <a:rPr lang="en-IN" sz="4200"/>
              <a:t>Resume </a:t>
            </a:r>
            <a:r>
              <a:rPr lang="en-IN" sz="4200" dirty="0"/>
              <a:t>Analyzer</a:t>
            </a:r>
            <a:endParaRPr lang="ru-RU" sz="4200" dirty="0"/>
          </a:p>
        </p:txBody>
      </p:sp>
      <p:sp>
        <p:nvSpPr>
          <p:cNvPr id="19" name="Slide Number Placeholder 4">
            <a:extLst>
              <a:ext uri="{FF2B5EF4-FFF2-40B4-BE49-F238E27FC236}">
                <a16:creationId xmlns:a16="http://schemas.microsoft.com/office/drawing/2014/main" id="{35653539-7A96-F6CA-6652-FB537C332BC1}"/>
              </a:ext>
            </a:extLst>
          </p:cNvPr>
          <p:cNvSpPr>
            <a:spLocks noGrp="1"/>
          </p:cNvSpPr>
          <p:nvPr>
            <p:ph type="sldNum" sz="quarter" idx="12"/>
          </p:nvPr>
        </p:nvSpPr>
        <p:spPr>
          <a:xfrm>
            <a:off x="10804358" y="5816819"/>
            <a:ext cx="549442" cy="365125"/>
          </a:xfrm>
        </p:spPr>
        <p:txBody>
          <a:bodyPr/>
          <a:lstStyle/>
          <a:p>
            <a:pPr>
              <a:spcAft>
                <a:spcPts val="600"/>
              </a:spcAft>
            </a:pPr>
            <a:fld id="{D495E168-DA5E-4888-8D8A-92B118324C14}" type="slidenum">
              <a:rPr lang="ru-RU" smtClean="0"/>
              <a:pPr>
                <a:spcAft>
                  <a:spcPts val="600"/>
                </a:spcAft>
              </a:pPr>
              <a:t>1</a:t>
            </a:fld>
            <a:endParaRPr lang="ru-RU"/>
          </a:p>
        </p:txBody>
      </p:sp>
      <p:sp>
        <p:nvSpPr>
          <p:cNvPr id="4" name="Text Placeholder 5">
            <a:extLst>
              <a:ext uri="{FF2B5EF4-FFF2-40B4-BE49-F238E27FC236}">
                <a16:creationId xmlns:a16="http://schemas.microsoft.com/office/drawing/2014/main" id="{76D3FD9D-5C01-60A8-FF6C-0DE3ADAD98A5}"/>
              </a:ext>
            </a:extLst>
          </p:cNvPr>
          <p:cNvSpPr txBox="1">
            <a:spLocks/>
          </p:cNvSpPr>
          <p:nvPr/>
        </p:nvSpPr>
        <p:spPr>
          <a:xfrm>
            <a:off x="811115" y="2479171"/>
            <a:ext cx="3629300" cy="9498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Capstone Project</a:t>
            </a:r>
          </a:p>
          <a:p>
            <a:pPr marL="0" indent="0">
              <a:buNone/>
            </a:pPr>
            <a:r>
              <a:rPr lang="en-US" sz="2600" b="1" dirty="0"/>
              <a:t>Review 1</a:t>
            </a:r>
            <a:endParaRPr lang="ru-RU" sz="2600" b="1" dirty="0"/>
          </a:p>
        </p:txBody>
      </p:sp>
      <p:sp>
        <p:nvSpPr>
          <p:cNvPr id="10" name="Text Placeholder 2">
            <a:extLst>
              <a:ext uri="{FF2B5EF4-FFF2-40B4-BE49-F238E27FC236}">
                <a16:creationId xmlns:a16="http://schemas.microsoft.com/office/drawing/2014/main" id="{6B566BB6-D1D5-9FD4-2D19-5A719E6AD326}"/>
              </a:ext>
            </a:extLst>
          </p:cNvPr>
          <p:cNvSpPr txBox="1">
            <a:spLocks/>
          </p:cNvSpPr>
          <p:nvPr/>
        </p:nvSpPr>
        <p:spPr>
          <a:xfrm>
            <a:off x="811115" y="4676271"/>
            <a:ext cx="4367531" cy="9498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D30F64"/>
                </a:solidFill>
              </a:rPr>
              <a:t>Devyansh Rajput</a:t>
            </a:r>
            <a:br>
              <a:rPr lang="en-US" dirty="0">
                <a:solidFill>
                  <a:srgbClr val="D30F64"/>
                </a:solidFill>
              </a:rPr>
            </a:br>
            <a:r>
              <a:rPr lang="en-US" dirty="0">
                <a:solidFill>
                  <a:srgbClr val="D30F64"/>
                </a:solidFill>
              </a:rPr>
              <a:t>22MCA10061</a:t>
            </a:r>
            <a:endParaRPr lang="ru-RU" dirty="0">
              <a:solidFill>
                <a:srgbClr val="D30F64"/>
              </a:solidFill>
            </a:endParaRPr>
          </a:p>
        </p:txBody>
      </p:sp>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1">
            <a:extLst>
              <a:ext uri="{FF2B5EF4-FFF2-40B4-BE49-F238E27FC236}">
                <a16:creationId xmlns:a16="http://schemas.microsoft.com/office/drawing/2014/main" id="{97364967-2207-4DE3-3388-40CE6F918748}"/>
              </a:ext>
            </a:extLst>
          </p:cNvPr>
          <p:cNvSpPr>
            <a:spLocks noGrp="1"/>
          </p:cNvSpPr>
          <p:nvPr>
            <p:ph type="ftr" sz="quarter" idx="11"/>
          </p:nvPr>
        </p:nvSpPr>
        <p:spPr>
          <a:xfrm>
            <a:off x="812290" y="5797769"/>
            <a:ext cx="4114800" cy="365125"/>
          </a:xfrm>
        </p:spPr>
        <p:txBody>
          <a:bodyPr/>
          <a:lstStyle/>
          <a:p>
            <a:pPr>
              <a:spcAft>
                <a:spcPts val="600"/>
              </a:spcAft>
            </a:pPr>
            <a:r>
              <a:rPr lang="en-US"/>
              <a:t>ADD A FOOTER</a:t>
            </a:r>
            <a:endParaRPr lang="ru-RU"/>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10</a:t>
            </a:fld>
            <a:endParaRPr lang="ru-RU"/>
          </a:p>
        </p:txBody>
      </p:sp>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838200" y="365126"/>
            <a:ext cx="9050518" cy="945498"/>
          </a:xfrm>
        </p:spPr>
        <p:txBody>
          <a:bodyPr anchor="ctr">
            <a:normAutofit/>
          </a:bodyPr>
          <a:lstStyle/>
          <a:p>
            <a:pPr>
              <a:buClr>
                <a:schemeClr val="accent3"/>
              </a:buClr>
            </a:pPr>
            <a:r>
              <a:rPr lang="en-US" dirty="0"/>
              <a:t>Conclusion</a:t>
            </a:r>
          </a:p>
        </p:txBody>
      </p:sp>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sz="half" idx="1"/>
          </p:nvPr>
        </p:nvPicPr>
        <p:blipFill rotWithShape="1">
          <a:blip r:embed="rId2"/>
          <a:srcRect r="14983" b="1"/>
          <a:stretch/>
        </p:blipFill>
        <p:spPr>
          <a:xfrm>
            <a:off x="838200" y="1825625"/>
            <a:ext cx="5181600" cy="3885380"/>
          </a:xfrm>
          <a:noFill/>
        </p:spPr>
      </p:pic>
      <p:sp>
        <p:nvSpPr>
          <p:cNvPr id="4" name="Text Placeholder 3">
            <a:extLst>
              <a:ext uri="{FF2B5EF4-FFF2-40B4-BE49-F238E27FC236}">
                <a16:creationId xmlns:a16="http://schemas.microsoft.com/office/drawing/2014/main" id="{2B46C56E-82FC-4B02-954F-3AFACF2E8CBA}"/>
              </a:ext>
            </a:extLst>
          </p:cNvPr>
          <p:cNvSpPr>
            <a:spLocks noGrp="1"/>
          </p:cNvSpPr>
          <p:nvPr>
            <p:ph sz="half" idx="2"/>
          </p:nvPr>
        </p:nvSpPr>
        <p:spPr>
          <a:xfrm>
            <a:off x="6198110" y="1825624"/>
            <a:ext cx="5181600" cy="3929249"/>
          </a:xfrm>
        </p:spPr>
        <p:txBody>
          <a:bodyPr>
            <a:normAutofit/>
          </a:bodyPr>
          <a:lstStyle/>
          <a:p>
            <a:r>
              <a:rPr lang="en-IN" sz="1500"/>
              <a:t>CareerCrafter</a:t>
            </a:r>
            <a:r>
              <a:rPr lang="en-US" sz="1500"/>
              <a:t>, is a tool that aims to assist job seekers in their pursuit of professional growth by providing customized guidance.</a:t>
            </a:r>
          </a:p>
          <a:p>
            <a:r>
              <a:rPr lang="en-US" sz="1500"/>
              <a:t>In today's competitive job market, crafting a perfect resume is crucial. However, many job seekers find it challenging to understand how their resumes align with industry standards and expectations. CareerCrafter solves this problem by analyzing resumes and providing actionable feedback and guidance.</a:t>
            </a:r>
          </a:p>
          <a:p>
            <a:r>
              <a:rPr lang="en-US" sz="1500"/>
              <a:t>The development of CareerCrafter is possible due to the advancements in natural language processing and data analytics.</a:t>
            </a:r>
          </a:p>
          <a:p>
            <a:r>
              <a:rPr lang="en-US" sz="1500"/>
              <a:t>CareerCrafter is a powerful tool that uses advanced technology to help job seekers build their resumes and achieve professional growth.</a:t>
            </a:r>
            <a:endParaRPr lang="ru-RU" sz="1500"/>
          </a:p>
          <a:p>
            <a:endParaRPr lang="ru-RU" sz="1500"/>
          </a:p>
          <a:p>
            <a:endParaRPr lang="ru-RU" sz="1500"/>
          </a:p>
        </p:txBody>
      </p:sp>
    </p:spTree>
    <p:extLst>
      <p:ext uri="{BB962C8B-B14F-4D97-AF65-F5344CB8AC3E}">
        <p14:creationId xmlns:p14="http://schemas.microsoft.com/office/powerpoint/2010/main" val="273454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a:blip r:embed="rId2">
            <a:extLst>
              <a:ext uri="{96DAC541-7B7A-43D3-8B79-37D633B846F1}">
                <asvg:svgBlip xmlns:asvg="http://schemas.microsoft.com/office/drawing/2016/SVG/main" r:embed="rId3"/>
              </a:ext>
            </a:extLst>
          </a:blip>
          <a:srcRect t="1810" b="1810"/>
          <a:stretch/>
        </p:blipFill>
        <p:spPr>
          <a:xfrm>
            <a:off x="5245189" y="1"/>
            <a:ext cx="6943003" cy="5934621"/>
          </a:xfrm>
        </p:spPr>
      </p:pic>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a:xfrm>
            <a:off x="814944" y="453050"/>
            <a:ext cx="10515600" cy="1325563"/>
          </a:xfrm>
        </p:spPr>
        <p:txBody>
          <a:bodyPr anchor="ctr">
            <a:normAutofit/>
          </a:bodyPr>
          <a:lstStyle/>
          <a:p>
            <a:r>
              <a:rPr lang="en-US" dirty="0"/>
              <a:t>THANK YOU!</a:t>
            </a:r>
            <a:endParaRPr lang="ru-RU" dirty="0"/>
          </a:p>
        </p:txBody>
      </p:sp>
      <p:sp>
        <p:nvSpPr>
          <p:cNvPr id="3" name="Text Placeholder 2">
            <a:extLst>
              <a:ext uri="{FF2B5EF4-FFF2-40B4-BE49-F238E27FC236}">
                <a16:creationId xmlns:a16="http://schemas.microsoft.com/office/drawing/2014/main" id="{D46DC636-DB75-49A5-B764-91FF21804DA0}"/>
              </a:ext>
            </a:extLst>
          </p:cNvPr>
          <p:cNvSpPr>
            <a:spLocks noGrp="1"/>
          </p:cNvSpPr>
          <p:nvPr>
            <p:ph type="body" sz="quarter" idx="16"/>
          </p:nvPr>
        </p:nvSpPr>
        <p:spPr>
          <a:xfrm>
            <a:off x="824420" y="3955665"/>
            <a:ext cx="4367531" cy="524711"/>
          </a:xfrm>
        </p:spPr>
        <p:txBody>
          <a:bodyPr>
            <a:normAutofit/>
          </a:bodyPr>
          <a:lstStyle/>
          <a:p>
            <a:r>
              <a:rPr lang="en-US" dirty="0"/>
              <a:t>Devyansh Rajput</a:t>
            </a:r>
            <a:endParaRPr lang="ru-RU" dirty="0"/>
          </a:p>
        </p:txBody>
      </p:sp>
      <p:sp>
        <p:nvSpPr>
          <p:cNvPr id="4" name="Text Placeholder 3">
            <a:extLst>
              <a:ext uri="{FF2B5EF4-FFF2-40B4-BE49-F238E27FC236}">
                <a16:creationId xmlns:a16="http://schemas.microsoft.com/office/drawing/2014/main" id="{EE5A967A-4C75-4949-9D48-17FD2D8B8B59}"/>
              </a:ext>
            </a:extLst>
          </p:cNvPr>
          <p:cNvSpPr>
            <a:spLocks noGrp="1"/>
          </p:cNvSpPr>
          <p:nvPr>
            <p:ph type="body" sz="quarter" idx="17"/>
          </p:nvPr>
        </p:nvSpPr>
        <p:spPr>
          <a:xfrm>
            <a:off x="824420" y="4633361"/>
            <a:ext cx="4367531" cy="365125"/>
          </a:xfrm>
        </p:spPr>
        <p:txBody>
          <a:bodyPr>
            <a:normAutofit/>
          </a:bodyPr>
          <a:lstStyle/>
          <a:p>
            <a:r>
              <a:rPr lang="en-US" dirty="0"/>
              <a:t>Reg No:</a:t>
            </a:r>
            <a:endParaRPr lang="ru-RU" dirty="0"/>
          </a:p>
        </p:txBody>
      </p:sp>
      <p:sp>
        <p:nvSpPr>
          <p:cNvPr id="7" name="Text Placeholder 6">
            <a:extLst>
              <a:ext uri="{FF2B5EF4-FFF2-40B4-BE49-F238E27FC236}">
                <a16:creationId xmlns:a16="http://schemas.microsoft.com/office/drawing/2014/main" id="{D10F5C8F-9E7F-4E64-9AF6-329D1654118B}"/>
              </a:ext>
            </a:extLst>
          </p:cNvPr>
          <p:cNvSpPr>
            <a:spLocks noGrp="1"/>
          </p:cNvSpPr>
          <p:nvPr>
            <p:ph type="body" sz="quarter" idx="18"/>
          </p:nvPr>
        </p:nvSpPr>
        <p:spPr>
          <a:xfrm>
            <a:off x="824420" y="4892976"/>
            <a:ext cx="4367531" cy="365125"/>
          </a:xfrm>
        </p:spPr>
        <p:txBody>
          <a:bodyPr>
            <a:normAutofit/>
          </a:bodyPr>
          <a:lstStyle/>
          <a:p>
            <a:r>
              <a:rPr lang="en-US" sz="1800"/>
              <a:t>devyanshrajput2022@vitbhopal.ac.in</a:t>
            </a:r>
            <a:endParaRPr lang="ru-RU" sz="1800"/>
          </a:p>
        </p:txBody>
      </p:sp>
      <p:sp>
        <p:nvSpPr>
          <p:cNvPr id="6" name="Text Placeholder 5">
            <a:extLst>
              <a:ext uri="{FF2B5EF4-FFF2-40B4-BE49-F238E27FC236}">
                <a16:creationId xmlns:a16="http://schemas.microsoft.com/office/drawing/2014/main" id="{459230DA-C209-4406-A9FA-EE60A7827F74}"/>
              </a:ext>
            </a:extLst>
          </p:cNvPr>
          <p:cNvSpPr>
            <a:spLocks noGrp="1"/>
          </p:cNvSpPr>
          <p:nvPr>
            <p:ph type="body" sz="quarter" idx="19"/>
          </p:nvPr>
        </p:nvSpPr>
        <p:spPr>
          <a:xfrm>
            <a:off x="824420" y="5334299"/>
            <a:ext cx="4367531" cy="365125"/>
          </a:xfrm>
        </p:spPr>
        <p:txBody>
          <a:bodyPr>
            <a:normAutofit/>
          </a:bodyPr>
          <a:lstStyle/>
          <a:p>
            <a:r>
              <a:rPr lang="en-US" dirty="0"/>
              <a:t>Email:</a:t>
            </a:r>
            <a:endParaRPr lang="ru-RU" dirty="0"/>
          </a:p>
        </p:txBody>
      </p:sp>
      <p:sp>
        <p:nvSpPr>
          <p:cNvPr id="5" name="Text Placeholder 4">
            <a:extLst>
              <a:ext uri="{FF2B5EF4-FFF2-40B4-BE49-F238E27FC236}">
                <a16:creationId xmlns:a16="http://schemas.microsoft.com/office/drawing/2014/main" id="{E15085CC-458F-4E9F-AF16-A815111FBF00}"/>
              </a:ext>
            </a:extLst>
          </p:cNvPr>
          <p:cNvSpPr>
            <a:spLocks noGrp="1"/>
          </p:cNvSpPr>
          <p:nvPr>
            <p:ph type="body" sz="quarter" idx="20"/>
          </p:nvPr>
        </p:nvSpPr>
        <p:spPr>
          <a:xfrm>
            <a:off x="824420" y="5593914"/>
            <a:ext cx="4367531" cy="365125"/>
          </a:xfrm>
        </p:spPr>
        <p:txBody>
          <a:bodyPr>
            <a:normAutofit/>
          </a:bodyPr>
          <a:lstStyle/>
          <a:p>
            <a:r>
              <a:rPr lang="en-US" sz="1900"/>
              <a:t>22MCA10061</a:t>
            </a:r>
            <a:endParaRPr lang="ru-RU" sz="1900"/>
          </a:p>
        </p:txBody>
      </p:sp>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2</a:t>
            </a:fld>
            <a:endParaRPr lang="ru-RU"/>
          </a:p>
        </p:txBody>
      </p:sp>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39788" y="457200"/>
            <a:ext cx="3932237" cy="1442729"/>
          </a:xfrm>
        </p:spPr>
        <p:txBody>
          <a:bodyPr anchor="b">
            <a:normAutofit/>
          </a:bodyPr>
          <a:lstStyle/>
          <a:p>
            <a:r>
              <a:rPr lang="en-US" dirty="0"/>
              <a:t>Content</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half" idx="2"/>
          </p:nvPr>
        </p:nvSpPr>
        <p:spPr>
          <a:xfrm>
            <a:off x="839788" y="2356700"/>
            <a:ext cx="3932237" cy="3512287"/>
          </a:xfrm>
        </p:spPr>
        <p:txBody>
          <a:bodyPr>
            <a:normAutofit/>
          </a:bodyPr>
          <a:lstStyle/>
          <a:p>
            <a:pPr marL="285750" indent="-285750">
              <a:buClr>
                <a:schemeClr val="accent3"/>
              </a:buClr>
              <a:buFont typeface="Wingdings" panose="05000000000000000000" pitchFamily="2" charset="2"/>
              <a:buChar char="§"/>
            </a:pPr>
            <a:r>
              <a:rPr lang="en-US" dirty="0"/>
              <a:t>Introduction</a:t>
            </a:r>
          </a:p>
          <a:p>
            <a:pPr marL="285750" indent="-285750">
              <a:buClr>
                <a:schemeClr val="accent3"/>
              </a:buClr>
              <a:buFont typeface="Wingdings" panose="05000000000000000000" pitchFamily="2" charset="2"/>
              <a:buChar char="§"/>
            </a:pPr>
            <a:r>
              <a:rPr lang="en-US" dirty="0"/>
              <a:t>Problem Statement</a:t>
            </a:r>
          </a:p>
          <a:p>
            <a:pPr marL="285750" indent="-285750">
              <a:buClr>
                <a:schemeClr val="accent3"/>
              </a:buClr>
              <a:buFont typeface="Wingdings" panose="05000000000000000000" pitchFamily="2" charset="2"/>
              <a:buChar char="§"/>
            </a:pPr>
            <a:r>
              <a:rPr lang="en-US"/>
              <a:t>Feasibility</a:t>
            </a:r>
          </a:p>
          <a:p>
            <a:pPr marL="285750" indent="-285750">
              <a:buClr>
                <a:schemeClr val="accent3"/>
              </a:buClr>
              <a:buFont typeface="Wingdings" panose="05000000000000000000" pitchFamily="2" charset="2"/>
              <a:buChar char="§"/>
            </a:pPr>
            <a:r>
              <a:rPr lang="en-US"/>
              <a:t>Scope</a:t>
            </a:r>
          </a:p>
          <a:p>
            <a:pPr marL="285750" indent="-285750">
              <a:buClr>
                <a:schemeClr val="accent3"/>
              </a:buClr>
              <a:buFont typeface="Wingdings" panose="05000000000000000000" pitchFamily="2" charset="2"/>
              <a:buChar char="§"/>
            </a:pPr>
            <a:r>
              <a:rPr lang="en-US"/>
              <a:t>Methodology &amp; Approach</a:t>
            </a:r>
          </a:p>
          <a:p>
            <a:pPr marL="285750" indent="-285750">
              <a:buClr>
                <a:schemeClr val="accent3"/>
              </a:buClr>
              <a:buFont typeface="Wingdings" panose="05000000000000000000" pitchFamily="2" charset="2"/>
              <a:buChar char="§"/>
            </a:pPr>
            <a:r>
              <a:rPr lang="en-US"/>
              <a:t>Hardware </a:t>
            </a:r>
            <a:r>
              <a:rPr lang="en-US" dirty="0"/>
              <a:t>&amp; Software Requirements</a:t>
            </a:r>
          </a:p>
          <a:p>
            <a:pPr marL="285750" indent="-285750">
              <a:buClr>
                <a:schemeClr val="accent3"/>
              </a:buClr>
              <a:buFont typeface="Wingdings" panose="05000000000000000000" pitchFamily="2" charset="2"/>
              <a:buChar char="§"/>
            </a:pPr>
            <a:r>
              <a:rPr lang="en-US" dirty="0"/>
              <a:t>Tools &amp; Technologies Used</a:t>
            </a:r>
          </a:p>
          <a:p>
            <a:pPr marL="285750" indent="-285750">
              <a:buClr>
                <a:schemeClr val="accent3"/>
              </a:buClr>
              <a:buFont typeface="Wingdings" panose="05000000000000000000" pitchFamily="2" charset="2"/>
              <a:buChar char="§"/>
            </a:pPr>
            <a:r>
              <a:rPr lang="en-US" dirty="0"/>
              <a:t>Conclusion</a:t>
            </a:r>
          </a:p>
        </p:txBody>
      </p:sp>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idx="1"/>
          </p:nvPr>
        </p:nvPicPr>
        <p:blipFill>
          <a:blip r:embed="rId2"/>
          <a:stretch/>
        </p:blipFill>
        <p:spPr>
          <a:xfrm>
            <a:off x="5183188" y="1021781"/>
            <a:ext cx="6653212" cy="4274689"/>
          </a:xfrm>
          <a:noFill/>
        </p:spPr>
      </p:pic>
    </p:spTree>
    <p:extLst>
      <p:ext uri="{BB962C8B-B14F-4D97-AF65-F5344CB8AC3E}">
        <p14:creationId xmlns:p14="http://schemas.microsoft.com/office/powerpoint/2010/main" val="2553101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8"/>
          </p:nvPr>
        </p:nvPicPr>
        <p:blipFill rotWithShape="1">
          <a:blip r:embed="rId2"/>
          <a:srcRect t="7199" r="3" b="8809"/>
          <a:stretch/>
        </p:blipFill>
        <p:spPr>
          <a:xfrm>
            <a:off x="5771770" y="1483675"/>
            <a:ext cx="6421408" cy="3438427"/>
          </a:xfrm>
          <a:noFill/>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815853" y="1231900"/>
            <a:ext cx="4503295" cy="782638"/>
          </a:xfrm>
        </p:spPr>
        <p:txBody>
          <a:bodyPr anchor="ctr">
            <a:normAutofit/>
          </a:bodyPr>
          <a:lstStyle/>
          <a:p>
            <a:pPr>
              <a:buClr>
                <a:schemeClr val="accent3"/>
              </a:buClr>
            </a:pPr>
            <a:r>
              <a:rPr lang="en-US" dirty="0"/>
              <a:t>Introduction</a:t>
            </a:r>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3</a:t>
            </a:fld>
            <a:endParaRPr lang="ru-RU"/>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5"/>
          </p:nvPr>
        </p:nvSpPr>
        <p:spPr>
          <a:xfrm>
            <a:off x="828578" y="3302779"/>
            <a:ext cx="4548187" cy="1942321"/>
          </a:xfrm>
        </p:spPr>
        <p:txBody>
          <a:bodyPr>
            <a:normAutofit fontScale="92500"/>
          </a:bodyPr>
          <a:lstStyle/>
          <a:p>
            <a:r>
              <a:rPr lang="en-US" dirty="0"/>
              <a:t>CareerCrafter is a resume analyzer designed to transform the job application process by providing personalized insights and recommendations to job seekers.</a:t>
            </a:r>
          </a:p>
          <a:p>
            <a:r>
              <a:rPr lang="en-US" dirty="0"/>
              <a:t>CareerCrafter is more than just a tool, it is a career companion that helps job seekers achieve their career goals.</a:t>
            </a:r>
          </a:p>
          <a:p>
            <a:r>
              <a:rPr lang="en-US" dirty="0"/>
              <a:t>CareerCrafter aligns with this trend by analyzing skills and providing recommendations for skill enhancement.</a:t>
            </a:r>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6"/>
          </p:nvPr>
        </p:nvSpPr>
        <p:spPr>
          <a:xfrm>
            <a:off x="811115" y="2374900"/>
            <a:ext cx="4565650" cy="701675"/>
          </a:xfrm>
        </p:spPr>
        <p:txBody>
          <a:bodyPr>
            <a:normAutofit/>
          </a:bodyPr>
          <a:lstStyle/>
          <a:p>
            <a:r>
              <a:rPr lang="en-IN" sz="1400" dirty="0"/>
              <a:t>CareerCrafter</a:t>
            </a:r>
            <a:r>
              <a:rPr lang="en-US" sz="1400" dirty="0"/>
              <a:t>, is a tool that aims to assist job seekers in their pursuit of professional growth by providing customized guidance.</a:t>
            </a:r>
          </a:p>
        </p:txBody>
      </p:sp>
    </p:spTree>
    <p:extLst>
      <p:ext uri="{BB962C8B-B14F-4D97-AF65-F5344CB8AC3E}">
        <p14:creationId xmlns:p14="http://schemas.microsoft.com/office/powerpoint/2010/main" val="306689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a:blip r:embed="rId2"/>
          <a:srcRect l="22063" r="22063"/>
          <a:stretch/>
        </p:blipFill>
        <p:spPr>
          <a:xfrm>
            <a:off x="1396781" y="0"/>
            <a:ext cx="3894833" cy="565633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6900388" y="676056"/>
            <a:ext cx="4503295" cy="782638"/>
          </a:xfrm>
        </p:spPr>
        <p:txBody>
          <a:bodyPr>
            <a:normAutofit fontScale="90000"/>
          </a:bodyPr>
          <a:lstStyle/>
          <a:p>
            <a:pPr>
              <a:buClr>
                <a:schemeClr val="accent3"/>
              </a:buClr>
            </a:pPr>
            <a:r>
              <a:rPr lang="en-US" dirty="0"/>
              <a:t>Problem Statement</a:t>
            </a:r>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3"/>
          </p:nvPr>
        </p:nvSpPr>
        <p:spPr>
          <a:xfrm>
            <a:off x="6910023" y="2144542"/>
            <a:ext cx="4548187" cy="1367245"/>
          </a:xfrm>
        </p:spPr>
        <p:txBody>
          <a:bodyPr>
            <a:noAutofit/>
          </a:bodyPr>
          <a:lstStyle/>
          <a:p>
            <a:r>
              <a:rPr lang="en-US" sz="1300" dirty="0"/>
              <a:t>In today's competitive job market, crafting a perfect resume is crucial. However, many job seekers find it challenging to understand how their resumes align with industry standards and expectations. CareerCrafter solves this problem by analyzing resumes and providing actionable feedback and guidance.</a:t>
            </a:r>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910023" y="3627782"/>
            <a:ext cx="4548187" cy="1903067"/>
          </a:xfrm>
        </p:spPr>
        <p:txBody>
          <a:bodyPr>
            <a:normAutofit/>
          </a:bodyPr>
          <a:lstStyle/>
          <a:p>
            <a:r>
              <a:rPr lang="en-US" dirty="0"/>
              <a:t>Recent trends in the job market indicate a shift towards resumes that focus more on skills.</a:t>
            </a:r>
          </a:p>
          <a:p>
            <a:r>
              <a:rPr lang="en-US" dirty="0"/>
              <a:t>The job market has undergone a massive shift in the aftermath of the recession. With a surge in job losses and a highly competitive landscape, it has become important for job seekers to have a standout resume. CareerCrafter is a valuable tool for job seekers, providing an edge in the application process during these turbulent times.</a:t>
            </a:r>
            <a:endParaRPr lang="ru-RU" dirty="0"/>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369178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normAutofit/>
          </a:bodyPr>
          <a:lstStyle/>
          <a:p>
            <a:pPr>
              <a:buClr>
                <a:schemeClr val="accent3"/>
              </a:buClr>
            </a:pPr>
            <a:r>
              <a:rPr lang="en-US" sz="4000" dirty="0"/>
              <a:t>Feasibility</a:t>
            </a:r>
            <a:endParaRPr lang="en-US"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812604" y="2528550"/>
            <a:ext cx="4565650" cy="782638"/>
          </a:xfrm>
        </p:spPr>
        <p:txBody>
          <a:bodyPr/>
          <a:lstStyle/>
          <a:p>
            <a:r>
              <a:rPr lang="en-US" sz="1500" dirty="0"/>
              <a:t>The development of CareerCrafter is possible due to the advancements in natural language processing and data analytics.</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11115" y="3546812"/>
            <a:ext cx="4567139" cy="2270007"/>
          </a:xfrm>
        </p:spPr>
        <p:txBody>
          <a:bodyPr>
            <a:normAutofit/>
          </a:bodyPr>
          <a:lstStyle/>
          <a:p>
            <a:r>
              <a:rPr lang="en-US" dirty="0"/>
              <a:t>The project utilizes existing technologies and libraries, which makes it a practical solution for job seekers and career professionals.</a:t>
            </a:r>
          </a:p>
          <a:p>
            <a:r>
              <a:rPr lang="en-US" dirty="0"/>
              <a:t>Given the current market trend towards digital solutions, CareerCrafter is a timely intervention.</a:t>
            </a:r>
          </a:p>
          <a:p>
            <a:r>
              <a:rPr lang="en-US" dirty="0"/>
              <a:t>It uses the power of Python and machine learning to provide a service that is not only feasible but also essential for contemporary job seekers.</a:t>
            </a:r>
            <a:endParaRPr lang="ru-RU" dirty="0"/>
          </a:p>
        </p:txBody>
      </p:sp>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2"/>
          <a:srcRect t="8384" b="8384"/>
          <a:stretch/>
        </p:blipFill>
        <p:spPr>
          <a:xfrm>
            <a:off x="5771770" y="1483675"/>
            <a:ext cx="6421408" cy="3438427"/>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202353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80199-758B-ECF0-88BB-9A716FAF00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A81E9-985C-12F6-39C2-AB7DFB607A90}"/>
              </a:ext>
            </a:extLst>
          </p:cNvPr>
          <p:cNvSpPr>
            <a:spLocks noGrp="1"/>
          </p:cNvSpPr>
          <p:nvPr>
            <p:ph type="title"/>
          </p:nvPr>
        </p:nvSpPr>
        <p:spPr/>
        <p:txBody>
          <a:bodyPr>
            <a:normAutofit/>
          </a:bodyPr>
          <a:lstStyle/>
          <a:p>
            <a:pPr>
              <a:buClr>
                <a:schemeClr val="accent3"/>
              </a:buClr>
            </a:pPr>
            <a:r>
              <a:rPr lang="en-US" sz="4000" dirty="0"/>
              <a:t>Scope</a:t>
            </a:r>
            <a:endParaRPr lang="en-US" dirty="0"/>
          </a:p>
        </p:txBody>
      </p:sp>
      <p:sp>
        <p:nvSpPr>
          <p:cNvPr id="24" name="Text Placeholder 23">
            <a:extLst>
              <a:ext uri="{FF2B5EF4-FFF2-40B4-BE49-F238E27FC236}">
                <a16:creationId xmlns:a16="http://schemas.microsoft.com/office/drawing/2014/main" id="{1CF1C831-A845-0ED4-AD58-5A79BB6073E2}"/>
              </a:ext>
            </a:extLst>
          </p:cNvPr>
          <p:cNvSpPr>
            <a:spLocks noGrp="1"/>
          </p:cNvSpPr>
          <p:nvPr>
            <p:ph type="body" sz="quarter" idx="16"/>
          </p:nvPr>
        </p:nvSpPr>
        <p:spPr>
          <a:xfrm>
            <a:off x="812604" y="2454689"/>
            <a:ext cx="4565650" cy="651972"/>
          </a:xfrm>
        </p:spPr>
        <p:txBody>
          <a:bodyPr/>
          <a:lstStyle/>
          <a:p>
            <a:r>
              <a:rPr lang="en-US" sz="1500" dirty="0"/>
              <a:t>CareerCrafter aims to provide comprehensive services including:</a:t>
            </a:r>
          </a:p>
        </p:txBody>
      </p:sp>
      <p:sp>
        <p:nvSpPr>
          <p:cNvPr id="5" name="Text Placeholder 4">
            <a:extLst>
              <a:ext uri="{FF2B5EF4-FFF2-40B4-BE49-F238E27FC236}">
                <a16:creationId xmlns:a16="http://schemas.microsoft.com/office/drawing/2014/main" id="{17A321C1-C7CE-26C0-6382-5F7C95CD57F3}"/>
              </a:ext>
            </a:extLst>
          </p:cNvPr>
          <p:cNvSpPr>
            <a:spLocks noGrp="1"/>
          </p:cNvSpPr>
          <p:nvPr>
            <p:ph type="body" sz="quarter" idx="15"/>
          </p:nvPr>
        </p:nvSpPr>
        <p:spPr>
          <a:xfrm>
            <a:off x="812604" y="3106661"/>
            <a:ext cx="4567139" cy="2578522"/>
          </a:xfrm>
        </p:spPr>
        <p:txBody>
          <a:bodyPr>
            <a:normAutofit lnSpcReduction="10000"/>
          </a:bodyPr>
          <a:lstStyle/>
          <a:p>
            <a:r>
              <a:rPr lang="en-US" dirty="0"/>
              <a:t>Thorough analysis of resumes to determine experience and skill levels.</a:t>
            </a:r>
          </a:p>
          <a:p>
            <a:r>
              <a:rPr lang="en-US" dirty="0"/>
              <a:t>Job role matching based on current skills.</a:t>
            </a:r>
          </a:p>
          <a:p>
            <a:r>
              <a:rPr lang="en-US" dirty="0"/>
              <a:t>Customized skill-enhancement recommendations based on individual profiles.</a:t>
            </a:r>
          </a:p>
          <a:p>
            <a:r>
              <a:rPr lang="en-US" dirty="0"/>
              <a:t>Recommendations for relevant courses and certifications to fill any skill gaps.</a:t>
            </a:r>
          </a:p>
          <a:p>
            <a:r>
              <a:rPr lang="en-US" dirty="0"/>
              <a:t>Tips for improving resumes to create a better impression.</a:t>
            </a:r>
          </a:p>
          <a:p>
            <a:r>
              <a:rPr lang="en-US" dirty="0"/>
              <a:t>Access to informative videos to improve CVs and prepare for interviews. </a:t>
            </a:r>
            <a:endParaRPr lang="ru-RU" dirty="0"/>
          </a:p>
        </p:txBody>
      </p:sp>
      <p:pic>
        <p:nvPicPr>
          <p:cNvPr id="14" name="Picture Placeholder 13">
            <a:extLst>
              <a:ext uri="{FF2B5EF4-FFF2-40B4-BE49-F238E27FC236}">
                <a16:creationId xmlns:a16="http://schemas.microsoft.com/office/drawing/2014/main" id="{7F1FEE23-45C6-0375-2EF3-A53925A3C28B}"/>
              </a:ext>
            </a:extLst>
          </p:cNvPr>
          <p:cNvPicPr>
            <a:picLocks noGrp="1" noChangeAspect="1"/>
          </p:cNvPicPr>
          <p:nvPr>
            <p:ph type="pic" sz="quarter" idx="18"/>
          </p:nvPr>
        </p:nvPicPr>
        <p:blipFill>
          <a:blip r:embed="rId2"/>
          <a:srcRect t="2403" b="2403"/>
          <a:stretch/>
        </p:blipFill>
        <p:spPr>
          <a:xfrm>
            <a:off x="5771770" y="1483675"/>
            <a:ext cx="6421408" cy="3438427"/>
          </a:xfrm>
        </p:spPr>
      </p:pic>
      <p:sp>
        <p:nvSpPr>
          <p:cNvPr id="4" name="Slide Number Placeholder 3">
            <a:extLst>
              <a:ext uri="{FF2B5EF4-FFF2-40B4-BE49-F238E27FC236}">
                <a16:creationId xmlns:a16="http://schemas.microsoft.com/office/drawing/2014/main" id="{AB27859A-0031-57BB-42A7-537047119157}"/>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Tree>
    <p:extLst>
      <p:ext uri="{BB962C8B-B14F-4D97-AF65-F5344CB8AC3E}">
        <p14:creationId xmlns:p14="http://schemas.microsoft.com/office/powerpoint/2010/main" val="2372170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14230-0512-5252-54C0-0852854561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500FA9-D879-1245-BC25-D772708B0FE3}"/>
              </a:ext>
            </a:extLst>
          </p:cNvPr>
          <p:cNvSpPr>
            <a:spLocks noGrp="1"/>
          </p:cNvSpPr>
          <p:nvPr>
            <p:ph type="title"/>
          </p:nvPr>
        </p:nvSpPr>
        <p:spPr>
          <a:xfrm>
            <a:off x="815853" y="1231900"/>
            <a:ext cx="6075277" cy="755926"/>
          </a:xfrm>
        </p:spPr>
        <p:txBody>
          <a:bodyPr>
            <a:normAutofit/>
          </a:bodyPr>
          <a:lstStyle/>
          <a:p>
            <a:pPr>
              <a:buClr>
                <a:schemeClr val="accent3"/>
              </a:buClr>
            </a:pPr>
            <a:r>
              <a:rPr lang="en-US" sz="3300" dirty="0"/>
              <a:t>Methodology &amp; Approach</a:t>
            </a:r>
          </a:p>
        </p:txBody>
      </p:sp>
      <p:sp>
        <p:nvSpPr>
          <p:cNvPr id="24" name="Text Placeholder 23">
            <a:extLst>
              <a:ext uri="{FF2B5EF4-FFF2-40B4-BE49-F238E27FC236}">
                <a16:creationId xmlns:a16="http://schemas.microsoft.com/office/drawing/2014/main" id="{8E02E217-B974-2659-7425-DFAB5B0A8EBA}"/>
              </a:ext>
            </a:extLst>
          </p:cNvPr>
          <p:cNvSpPr>
            <a:spLocks noGrp="1"/>
          </p:cNvSpPr>
          <p:nvPr>
            <p:ph type="body" sz="quarter" idx="16"/>
          </p:nvPr>
        </p:nvSpPr>
        <p:spPr>
          <a:xfrm>
            <a:off x="812604" y="2550916"/>
            <a:ext cx="4565650" cy="651972"/>
          </a:xfrm>
        </p:spPr>
        <p:txBody>
          <a:bodyPr/>
          <a:lstStyle/>
          <a:p>
            <a:r>
              <a:rPr lang="en-US" sz="1500" dirty="0"/>
              <a:t>The project follows an iterative development process, incorporating user feedback to refine the analyzer's accuracy and effectiveness.</a:t>
            </a:r>
          </a:p>
        </p:txBody>
      </p:sp>
      <p:sp>
        <p:nvSpPr>
          <p:cNvPr id="5" name="Text Placeholder 4">
            <a:extLst>
              <a:ext uri="{FF2B5EF4-FFF2-40B4-BE49-F238E27FC236}">
                <a16:creationId xmlns:a16="http://schemas.microsoft.com/office/drawing/2014/main" id="{16B27EC8-A04B-43CF-CFA1-D86F33ED8619}"/>
              </a:ext>
            </a:extLst>
          </p:cNvPr>
          <p:cNvSpPr>
            <a:spLocks noGrp="1"/>
          </p:cNvSpPr>
          <p:nvPr>
            <p:ph type="body" sz="quarter" idx="15"/>
          </p:nvPr>
        </p:nvSpPr>
        <p:spPr>
          <a:xfrm>
            <a:off x="811115" y="3428999"/>
            <a:ext cx="4567139" cy="2387820"/>
          </a:xfrm>
        </p:spPr>
        <p:txBody>
          <a:bodyPr>
            <a:normAutofit lnSpcReduction="10000"/>
          </a:bodyPr>
          <a:lstStyle/>
          <a:p>
            <a:r>
              <a:rPr lang="en-US" sz="1400" dirty="0"/>
              <a:t>Adopting an agile methodology, CareerCrafter has been iteratively refined through market research, ensuring its alignment with the latest industry demands.</a:t>
            </a:r>
          </a:p>
          <a:p>
            <a:r>
              <a:rPr lang="en-US" dirty="0"/>
              <a:t>CareerCrafter takes a user-centric approach, focusing on delivering personalized recommendations that are both relevant and beneficial to the job seeker's career progression.</a:t>
            </a:r>
          </a:p>
          <a:p>
            <a:r>
              <a:rPr lang="en-US" dirty="0"/>
              <a:t>CareerCrafter takes a holistic approach, considering not just the resume but the entire career trajectory of the user. It’s a tool that grows with you, adapting its recommendations as you evolve professionally.</a:t>
            </a:r>
            <a:endParaRPr lang="ru-RU" dirty="0"/>
          </a:p>
        </p:txBody>
      </p:sp>
      <p:pic>
        <p:nvPicPr>
          <p:cNvPr id="14" name="Picture Placeholder 13">
            <a:extLst>
              <a:ext uri="{FF2B5EF4-FFF2-40B4-BE49-F238E27FC236}">
                <a16:creationId xmlns:a16="http://schemas.microsoft.com/office/drawing/2014/main" id="{5053E94B-2DB9-7340-B24E-C0A199DF6D3D}"/>
              </a:ext>
            </a:extLst>
          </p:cNvPr>
          <p:cNvPicPr>
            <a:picLocks noGrp="1" noChangeAspect="1"/>
          </p:cNvPicPr>
          <p:nvPr>
            <p:ph type="pic" sz="quarter" idx="18"/>
          </p:nvPr>
        </p:nvPicPr>
        <p:blipFill>
          <a:blip r:embed="rId2"/>
          <a:srcRect t="11875" b="11875"/>
          <a:stretch/>
        </p:blipFill>
        <p:spPr>
          <a:xfrm>
            <a:off x="5771770" y="1483675"/>
            <a:ext cx="6421408" cy="3438427"/>
          </a:xfrm>
        </p:spPr>
      </p:pic>
      <p:sp>
        <p:nvSpPr>
          <p:cNvPr id="4" name="Slide Number Placeholder 3">
            <a:extLst>
              <a:ext uri="{FF2B5EF4-FFF2-40B4-BE49-F238E27FC236}">
                <a16:creationId xmlns:a16="http://schemas.microsoft.com/office/drawing/2014/main" id="{635BA737-89D9-E0CE-C553-E809C7FB8F9C}"/>
              </a:ext>
            </a:extLst>
          </p:cNvPr>
          <p:cNvSpPr>
            <a:spLocks noGrp="1"/>
          </p:cNvSpPr>
          <p:nvPr>
            <p:ph type="sldNum" sz="quarter" idx="12"/>
          </p:nvPr>
        </p:nvSpPr>
        <p:spPr/>
        <p:txBody>
          <a:bodyPr/>
          <a:lstStyle/>
          <a:p>
            <a:fld id="{D495E168-DA5E-4888-8D8A-92B118324C14}" type="slidenum">
              <a:rPr lang="ru-RU" smtClean="0"/>
              <a:pPr/>
              <a:t>7</a:t>
            </a:fld>
            <a:endParaRPr lang="ru-RU" dirty="0"/>
          </a:p>
        </p:txBody>
      </p:sp>
    </p:spTree>
    <p:extLst>
      <p:ext uri="{BB962C8B-B14F-4D97-AF65-F5344CB8AC3E}">
        <p14:creationId xmlns:p14="http://schemas.microsoft.com/office/powerpoint/2010/main" val="1881401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1">
            <a:extLst>
              <a:ext uri="{FF2B5EF4-FFF2-40B4-BE49-F238E27FC236}">
                <a16:creationId xmlns:a16="http://schemas.microsoft.com/office/drawing/2014/main" id="{14ED8C87-82EC-2D7C-7A49-607F13C0F915}"/>
              </a:ext>
            </a:extLst>
          </p:cNvPr>
          <p:cNvSpPr>
            <a:spLocks noGrp="1"/>
          </p:cNvSpPr>
          <p:nvPr>
            <p:ph type="ftr" sz="quarter" idx="11"/>
          </p:nvPr>
        </p:nvSpPr>
        <p:spPr>
          <a:xfrm>
            <a:off x="812290" y="5797769"/>
            <a:ext cx="3908793" cy="365125"/>
          </a:xfrm>
        </p:spPr>
        <p:txBody>
          <a:bodyPr/>
          <a:lstStyle/>
          <a:p>
            <a:pPr>
              <a:spcAft>
                <a:spcPts val="600"/>
              </a:spcAft>
            </a:pPr>
            <a:r>
              <a:rPr lang="en-US"/>
              <a:t>ADD A FOOTER</a:t>
            </a:r>
            <a:endParaRPr lang="ru-RU"/>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0804358" y="5816819"/>
            <a:ext cx="549442" cy="365125"/>
          </a:xfrm>
        </p:spPr>
        <p:txBody>
          <a:bodyPr vert="horz" lIns="91440" tIns="45720" rIns="91440" bIns="45720" rtlCol="0" anchor="ctr">
            <a:normAutofit/>
          </a:bodyPr>
          <a:lstStyle/>
          <a:p>
            <a:pPr>
              <a:spcAft>
                <a:spcPts val="600"/>
              </a:spcAft>
            </a:pPr>
            <a:fld id="{D495E168-DA5E-4888-8D8A-92B118324C14}" type="slidenum">
              <a:rPr lang="ru-RU" smtClean="0"/>
              <a:pPr>
                <a:spcAft>
                  <a:spcPts val="600"/>
                </a:spcAft>
              </a:pPr>
              <a:t>8</a:t>
            </a:fld>
            <a:endParaRPr lang="ru-RU"/>
          </a:p>
        </p:txBody>
      </p:sp>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39788" y="457200"/>
            <a:ext cx="3932237" cy="1442729"/>
          </a:xfrm>
        </p:spPr>
        <p:txBody>
          <a:bodyPr vert="horz" lIns="91440" tIns="45720" rIns="91440" bIns="45720" rtlCol="0" anchor="b">
            <a:normAutofit/>
          </a:bodyPr>
          <a:lstStyle/>
          <a:p>
            <a:pPr>
              <a:buClr>
                <a:schemeClr val="accent3"/>
              </a:buClr>
            </a:pPr>
            <a:r>
              <a:rPr lang="en-US" b="1" kern="1200">
                <a:latin typeface="+mj-lt"/>
                <a:ea typeface="+mj-ea"/>
                <a:cs typeface="+mj-cs"/>
              </a:rPr>
              <a:t>Hardware &amp; Software Requirements</a:t>
            </a:r>
          </a:p>
        </p:txBody>
      </p:sp>
      <p:sp>
        <p:nvSpPr>
          <p:cNvPr id="12" name="Text Placeholder 23">
            <a:extLst>
              <a:ext uri="{FF2B5EF4-FFF2-40B4-BE49-F238E27FC236}">
                <a16:creationId xmlns:a16="http://schemas.microsoft.com/office/drawing/2014/main" id="{4741A6C9-DA56-C1ED-475D-508B606346C0}"/>
              </a:ext>
            </a:extLst>
          </p:cNvPr>
          <p:cNvSpPr txBox="1">
            <a:spLocks/>
          </p:cNvSpPr>
          <p:nvPr/>
        </p:nvSpPr>
        <p:spPr>
          <a:xfrm>
            <a:off x="839788" y="2356700"/>
            <a:ext cx="3932237" cy="35122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3"/>
              </a:buClr>
            </a:pPr>
            <a:r>
              <a:rPr lang="en-US" sz="1600" kern="1200">
                <a:latin typeface="+mn-lt"/>
                <a:ea typeface="+mn-ea"/>
                <a:cs typeface="+mn-cs"/>
              </a:rPr>
              <a:t>Devices : Cell Phones, Laptops &amp; Desktops. </a:t>
            </a:r>
          </a:p>
          <a:p>
            <a:pPr>
              <a:buClr>
                <a:schemeClr val="accent3"/>
              </a:buClr>
            </a:pPr>
            <a:r>
              <a:rPr lang="en-US" sz="1600" kern="1200">
                <a:latin typeface="+mn-lt"/>
                <a:ea typeface="+mn-ea"/>
                <a:cs typeface="+mn-cs"/>
              </a:rPr>
              <a:t>Processor : Minimum Dual Core</a:t>
            </a:r>
          </a:p>
          <a:p>
            <a:pPr>
              <a:buClr>
                <a:schemeClr val="accent3"/>
              </a:buClr>
            </a:pPr>
            <a:r>
              <a:rPr lang="en-US" sz="1600" kern="1200">
                <a:latin typeface="+mn-lt"/>
                <a:ea typeface="+mn-ea"/>
                <a:cs typeface="+mn-cs"/>
              </a:rPr>
              <a:t>Memory : At least 2 GB RAM</a:t>
            </a:r>
          </a:p>
          <a:p>
            <a:pPr>
              <a:buClr>
                <a:schemeClr val="accent3"/>
              </a:buClr>
            </a:pPr>
            <a:r>
              <a:rPr lang="en-US" sz="1600" kern="1200">
                <a:latin typeface="+mn-lt"/>
                <a:ea typeface="+mn-ea"/>
                <a:cs typeface="+mn-cs"/>
              </a:rPr>
              <a:t>Storage : 1 GB ROM</a:t>
            </a:r>
          </a:p>
          <a:p>
            <a:pPr>
              <a:buClr>
                <a:schemeClr val="accent3"/>
              </a:buClr>
            </a:pPr>
            <a:r>
              <a:rPr lang="en-US" sz="1600" kern="1200">
                <a:latin typeface="+mn-lt"/>
                <a:ea typeface="+mn-ea"/>
                <a:cs typeface="+mn-cs"/>
              </a:rPr>
              <a:t>Operating System : Android, IOS, Windows, &amp; MAC OS.</a:t>
            </a:r>
          </a:p>
          <a:p>
            <a:pPr>
              <a:buClr>
                <a:schemeClr val="accent3"/>
              </a:buClr>
            </a:pPr>
            <a:r>
              <a:rPr lang="en-US" sz="1600" kern="1200">
                <a:latin typeface="+mn-lt"/>
                <a:ea typeface="+mn-ea"/>
                <a:cs typeface="+mn-cs"/>
              </a:rPr>
              <a:t>Web Browser : Google Chrome, Safari, Brave, Microsoft Edge</a:t>
            </a:r>
          </a:p>
          <a:p>
            <a:pPr>
              <a:buClr>
                <a:schemeClr val="accent3"/>
              </a:buClr>
            </a:pPr>
            <a:endParaRPr lang="en-US" sz="1600" kern="1200">
              <a:latin typeface="+mn-lt"/>
              <a:ea typeface="+mn-ea"/>
              <a:cs typeface="+mn-cs"/>
            </a:endParaRPr>
          </a:p>
        </p:txBody>
      </p:sp>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p:blipFill>
        <p:spPr>
          <a:xfrm>
            <a:off x="5462623" y="457201"/>
            <a:ext cx="6094341" cy="5403850"/>
          </a:xfrm>
        </p:spPr>
      </p:pic>
    </p:spTree>
    <p:extLst>
      <p:ext uri="{BB962C8B-B14F-4D97-AF65-F5344CB8AC3E}">
        <p14:creationId xmlns:p14="http://schemas.microsoft.com/office/powerpoint/2010/main" val="676740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Placeholder 20" descr="Pie chart">
            <a:extLst>
              <a:ext uri="{FF2B5EF4-FFF2-40B4-BE49-F238E27FC236}">
                <a16:creationId xmlns:a16="http://schemas.microsoft.com/office/drawing/2014/main" id="{093B88E5-E854-483F-A761-6A39AF1AE58A}"/>
              </a:ext>
            </a:extLst>
          </p:cNvPr>
          <p:cNvGraphicFramePr>
            <a:graphicFrameLocks noGrp="1"/>
          </p:cNvGraphicFramePr>
          <p:nvPr>
            <p:ph type="chart" sz="quarter" idx="32"/>
            <p:extLst>
              <p:ext uri="{D42A27DB-BD31-4B8C-83A1-F6EECF244321}">
                <p14:modId xmlns:p14="http://schemas.microsoft.com/office/powerpoint/2010/main" val="1726658226"/>
              </p:ext>
            </p:extLst>
          </p:nvPr>
        </p:nvGraphicFramePr>
        <p:xfrm>
          <a:off x="798795" y="1087668"/>
          <a:ext cx="4509470" cy="4594679"/>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4991AEBC-6D9D-4D30-BB4C-43FE1370375F}"/>
              </a:ext>
            </a:extLst>
          </p:cNvPr>
          <p:cNvSpPr>
            <a:spLocks noGrp="1"/>
          </p:cNvSpPr>
          <p:nvPr>
            <p:ph type="title"/>
          </p:nvPr>
        </p:nvSpPr>
        <p:spPr/>
        <p:txBody>
          <a:bodyPr>
            <a:normAutofit fontScale="90000"/>
          </a:bodyPr>
          <a:lstStyle/>
          <a:p>
            <a:r>
              <a:rPr lang="en-US" dirty="0"/>
              <a:t>Tools &amp; Technologies Used</a:t>
            </a:r>
            <a:endParaRPr lang="ru-RU" dirty="0"/>
          </a:p>
        </p:txBody>
      </p:sp>
      <p:sp>
        <p:nvSpPr>
          <p:cNvPr id="5" name="Text Placeholder 4">
            <a:extLst>
              <a:ext uri="{FF2B5EF4-FFF2-40B4-BE49-F238E27FC236}">
                <a16:creationId xmlns:a16="http://schemas.microsoft.com/office/drawing/2014/main" id="{C7BFDBF9-B20C-4919-9CE3-90C6CDC85BDD}"/>
              </a:ext>
            </a:extLst>
          </p:cNvPr>
          <p:cNvSpPr>
            <a:spLocks noGrp="1"/>
          </p:cNvSpPr>
          <p:nvPr>
            <p:ph type="body" sz="quarter" idx="16"/>
          </p:nvPr>
        </p:nvSpPr>
        <p:spPr>
          <a:xfrm>
            <a:off x="5649889" y="2592569"/>
            <a:ext cx="5630885" cy="1031199"/>
          </a:xfrm>
        </p:spPr>
        <p:txBody>
          <a:bodyPr/>
          <a:lstStyle/>
          <a:p>
            <a:r>
              <a:rPr lang="en-US" sz="1800" dirty="0"/>
              <a:t>CareerCrafter is a powerful tool that uses advanced technology to help job seekers build their resumes and achieve professional growth.</a:t>
            </a:r>
            <a:endParaRPr lang="ru-RU" dirty="0"/>
          </a:p>
        </p:txBody>
      </p:sp>
      <p:sp>
        <p:nvSpPr>
          <p:cNvPr id="23" name="Oval 22" descr="Circle shape">
            <a:extLst>
              <a:ext uri="{FF2B5EF4-FFF2-40B4-BE49-F238E27FC236}">
                <a16:creationId xmlns:a16="http://schemas.microsoft.com/office/drawing/2014/main" id="{C3485789-E496-4110-A15B-8E4775849942}"/>
              </a:ext>
            </a:extLst>
          </p:cNvPr>
          <p:cNvSpPr/>
          <p:nvPr/>
        </p:nvSpPr>
        <p:spPr>
          <a:xfrm>
            <a:off x="5732367" y="3774029"/>
            <a:ext cx="384048" cy="384048"/>
          </a:xfrm>
          <a:prstGeom prst="ellipse">
            <a:avLst/>
          </a:prstGeom>
          <a:solidFill>
            <a:schemeClr val="accent1"/>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6" name="Text Placeholder 5">
            <a:extLst>
              <a:ext uri="{FF2B5EF4-FFF2-40B4-BE49-F238E27FC236}">
                <a16:creationId xmlns:a16="http://schemas.microsoft.com/office/drawing/2014/main" id="{FFE50F9B-A11D-40B9-B83F-DDF3E10343C1}"/>
              </a:ext>
            </a:extLst>
          </p:cNvPr>
          <p:cNvSpPr>
            <a:spLocks noGrp="1"/>
          </p:cNvSpPr>
          <p:nvPr>
            <p:ph type="body" idx="18"/>
          </p:nvPr>
        </p:nvSpPr>
        <p:spPr/>
        <p:txBody>
          <a:bodyPr/>
          <a:lstStyle/>
          <a:p>
            <a:r>
              <a:rPr lang="en-US" dirty="0"/>
              <a:t>30%</a:t>
            </a:r>
            <a:endParaRPr lang="ru-RU" dirty="0"/>
          </a:p>
        </p:txBody>
      </p:sp>
      <p:sp>
        <p:nvSpPr>
          <p:cNvPr id="7" name="Text Placeholder 6">
            <a:extLst>
              <a:ext uri="{FF2B5EF4-FFF2-40B4-BE49-F238E27FC236}">
                <a16:creationId xmlns:a16="http://schemas.microsoft.com/office/drawing/2014/main" id="{44C8D5B9-69C7-4696-B552-5307926F58E5}"/>
              </a:ext>
            </a:extLst>
          </p:cNvPr>
          <p:cNvSpPr>
            <a:spLocks noGrp="1"/>
          </p:cNvSpPr>
          <p:nvPr>
            <p:ph type="body" sz="quarter" idx="21"/>
          </p:nvPr>
        </p:nvSpPr>
        <p:spPr/>
        <p:txBody>
          <a:bodyPr/>
          <a:lstStyle/>
          <a:p>
            <a:r>
              <a:rPr lang="en-US" dirty="0"/>
              <a:t>Python</a:t>
            </a:r>
            <a:endParaRPr lang="ru-RU" dirty="0"/>
          </a:p>
        </p:txBody>
      </p:sp>
      <p:sp>
        <p:nvSpPr>
          <p:cNvPr id="24" name="Oval 23" descr="Circle shape">
            <a:extLst>
              <a:ext uri="{FF2B5EF4-FFF2-40B4-BE49-F238E27FC236}">
                <a16:creationId xmlns:a16="http://schemas.microsoft.com/office/drawing/2014/main" id="{FC7368B7-D4B3-45CE-95D8-0AA892A56116}"/>
              </a:ext>
            </a:extLst>
          </p:cNvPr>
          <p:cNvSpPr/>
          <p:nvPr/>
        </p:nvSpPr>
        <p:spPr>
          <a:xfrm>
            <a:off x="7671881" y="3774029"/>
            <a:ext cx="384048" cy="384048"/>
          </a:xfrm>
          <a:prstGeom prst="ellipse">
            <a:avLst/>
          </a:prstGeom>
          <a:solidFill>
            <a:schemeClr val="accent1">
              <a:alpha val="50000"/>
            </a:schemeClr>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0" name="Text Placeholder 9">
            <a:extLst>
              <a:ext uri="{FF2B5EF4-FFF2-40B4-BE49-F238E27FC236}">
                <a16:creationId xmlns:a16="http://schemas.microsoft.com/office/drawing/2014/main" id="{B9D2CE79-7062-4C12-A2AE-683EAD4CCE0C}"/>
              </a:ext>
            </a:extLst>
          </p:cNvPr>
          <p:cNvSpPr>
            <a:spLocks noGrp="1"/>
          </p:cNvSpPr>
          <p:nvPr>
            <p:ph type="body" idx="24"/>
          </p:nvPr>
        </p:nvSpPr>
        <p:spPr/>
        <p:txBody>
          <a:bodyPr/>
          <a:lstStyle/>
          <a:p>
            <a:r>
              <a:rPr lang="en-US" dirty="0"/>
              <a:t>25%</a:t>
            </a:r>
            <a:endParaRPr lang="ru-RU" dirty="0"/>
          </a:p>
        </p:txBody>
      </p:sp>
      <p:sp>
        <p:nvSpPr>
          <p:cNvPr id="11" name="Text Placeholder 10">
            <a:extLst>
              <a:ext uri="{FF2B5EF4-FFF2-40B4-BE49-F238E27FC236}">
                <a16:creationId xmlns:a16="http://schemas.microsoft.com/office/drawing/2014/main" id="{25FB3E19-7A7E-47B8-A21F-09F559854C8C}"/>
              </a:ext>
            </a:extLst>
          </p:cNvPr>
          <p:cNvSpPr>
            <a:spLocks noGrp="1"/>
          </p:cNvSpPr>
          <p:nvPr>
            <p:ph type="body" sz="quarter" idx="25"/>
          </p:nvPr>
        </p:nvSpPr>
        <p:spPr/>
        <p:txBody>
          <a:bodyPr/>
          <a:lstStyle/>
          <a:p>
            <a:r>
              <a:rPr lang="en-US" dirty="0" err="1"/>
              <a:t>Streamlit</a:t>
            </a:r>
            <a:endParaRPr lang="ru-RU" dirty="0"/>
          </a:p>
        </p:txBody>
      </p:sp>
      <p:sp>
        <p:nvSpPr>
          <p:cNvPr id="25" name="Oval 24" descr="Circle shape">
            <a:extLst>
              <a:ext uri="{FF2B5EF4-FFF2-40B4-BE49-F238E27FC236}">
                <a16:creationId xmlns:a16="http://schemas.microsoft.com/office/drawing/2014/main" id="{CB3E6EAD-AA8B-4D6A-B852-670A3BE077FA}"/>
              </a:ext>
            </a:extLst>
          </p:cNvPr>
          <p:cNvSpPr/>
          <p:nvPr/>
        </p:nvSpPr>
        <p:spPr>
          <a:xfrm>
            <a:off x="9611395" y="3774029"/>
            <a:ext cx="384048" cy="384048"/>
          </a:xfrm>
          <a:prstGeom prst="ellipse">
            <a:avLst/>
          </a:prstGeom>
          <a:solidFill>
            <a:schemeClr val="accent3"/>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4" name="Text Placeholder 13">
            <a:extLst>
              <a:ext uri="{FF2B5EF4-FFF2-40B4-BE49-F238E27FC236}">
                <a16:creationId xmlns:a16="http://schemas.microsoft.com/office/drawing/2014/main" id="{BDFECF88-E632-4781-8739-84E6E892DC4D}"/>
              </a:ext>
            </a:extLst>
          </p:cNvPr>
          <p:cNvSpPr>
            <a:spLocks noGrp="1"/>
          </p:cNvSpPr>
          <p:nvPr>
            <p:ph type="body" idx="28"/>
          </p:nvPr>
        </p:nvSpPr>
        <p:spPr/>
        <p:txBody>
          <a:bodyPr/>
          <a:lstStyle/>
          <a:p>
            <a:r>
              <a:rPr lang="en-US" dirty="0"/>
              <a:t>20%</a:t>
            </a:r>
            <a:endParaRPr lang="ru-RU" dirty="0"/>
          </a:p>
        </p:txBody>
      </p:sp>
      <p:sp>
        <p:nvSpPr>
          <p:cNvPr id="15" name="Text Placeholder 14">
            <a:extLst>
              <a:ext uri="{FF2B5EF4-FFF2-40B4-BE49-F238E27FC236}">
                <a16:creationId xmlns:a16="http://schemas.microsoft.com/office/drawing/2014/main" id="{71D0B53C-EBAB-4000-8108-72EE7F62A93A}"/>
              </a:ext>
            </a:extLst>
          </p:cNvPr>
          <p:cNvSpPr>
            <a:spLocks noGrp="1"/>
          </p:cNvSpPr>
          <p:nvPr>
            <p:ph type="body" sz="quarter" idx="29"/>
          </p:nvPr>
        </p:nvSpPr>
        <p:spPr/>
        <p:txBody>
          <a:bodyPr/>
          <a:lstStyle/>
          <a:p>
            <a:r>
              <a:rPr lang="en-US" dirty="0"/>
              <a:t>MySQL</a:t>
            </a:r>
            <a:endParaRPr lang="ru-RU" dirty="0"/>
          </a:p>
        </p:txBody>
      </p:sp>
      <p:sp>
        <p:nvSpPr>
          <p:cNvPr id="19" name="Oval 18" descr="Circle shape">
            <a:extLst>
              <a:ext uri="{FF2B5EF4-FFF2-40B4-BE49-F238E27FC236}">
                <a16:creationId xmlns:a16="http://schemas.microsoft.com/office/drawing/2014/main" id="{74F8D4E4-1B47-416C-9A28-44D029B05DF3}"/>
              </a:ext>
            </a:extLst>
          </p:cNvPr>
          <p:cNvSpPr/>
          <p:nvPr/>
        </p:nvSpPr>
        <p:spPr>
          <a:xfrm>
            <a:off x="5732392" y="4506094"/>
            <a:ext cx="384048" cy="384048"/>
          </a:xfrm>
          <a:prstGeom prst="ellipse">
            <a:avLst/>
          </a:prstGeom>
          <a:solidFill>
            <a:schemeClr val="accent4"/>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8" name="Text Placeholder 7">
            <a:extLst>
              <a:ext uri="{FF2B5EF4-FFF2-40B4-BE49-F238E27FC236}">
                <a16:creationId xmlns:a16="http://schemas.microsoft.com/office/drawing/2014/main" id="{B20CA877-BC73-44B2-B723-8023CA00ED00}"/>
              </a:ext>
            </a:extLst>
          </p:cNvPr>
          <p:cNvSpPr>
            <a:spLocks noGrp="1"/>
          </p:cNvSpPr>
          <p:nvPr>
            <p:ph type="body" idx="22"/>
          </p:nvPr>
        </p:nvSpPr>
        <p:spPr/>
        <p:txBody>
          <a:bodyPr/>
          <a:lstStyle/>
          <a:p>
            <a:r>
              <a:rPr lang="en-US" dirty="0"/>
              <a:t>10%</a:t>
            </a:r>
            <a:endParaRPr lang="ru-RU" dirty="0"/>
          </a:p>
        </p:txBody>
      </p:sp>
      <p:sp>
        <p:nvSpPr>
          <p:cNvPr id="9" name="Text Placeholder 8">
            <a:extLst>
              <a:ext uri="{FF2B5EF4-FFF2-40B4-BE49-F238E27FC236}">
                <a16:creationId xmlns:a16="http://schemas.microsoft.com/office/drawing/2014/main" id="{9C508980-C5CA-4BC3-A366-9BA1490CA438}"/>
              </a:ext>
            </a:extLst>
          </p:cNvPr>
          <p:cNvSpPr>
            <a:spLocks noGrp="1"/>
          </p:cNvSpPr>
          <p:nvPr>
            <p:ph type="body" sz="quarter" idx="23"/>
          </p:nvPr>
        </p:nvSpPr>
        <p:spPr/>
        <p:txBody>
          <a:bodyPr/>
          <a:lstStyle/>
          <a:p>
            <a:r>
              <a:rPr lang="en-US" dirty="0"/>
              <a:t>HTML</a:t>
            </a:r>
            <a:endParaRPr lang="ru-RU" dirty="0"/>
          </a:p>
        </p:txBody>
      </p:sp>
      <p:sp>
        <p:nvSpPr>
          <p:cNvPr id="20" name="Oval 19" descr="Circle shape">
            <a:extLst>
              <a:ext uri="{FF2B5EF4-FFF2-40B4-BE49-F238E27FC236}">
                <a16:creationId xmlns:a16="http://schemas.microsoft.com/office/drawing/2014/main" id="{46B993A4-B156-41FD-9B95-16911035EAA1}"/>
              </a:ext>
            </a:extLst>
          </p:cNvPr>
          <p:cNvSpPr/>
          <p:nvPr/>
        </p:nvSpPr>
        <p:spPr>
          <a:xfrm>
            <a:off x="7671906" y="4506094"/>
            <a:ext cx="384048" cy="384048"/>
          </a:xfrm>
          <a:prstGeom prst="ellipse">
            <a:avLst/>
          </a:prstGeom>
          <a:solidFill>
            <a:schemeClr val="accent2"/>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2" name="Text Placeholder 11">
            <a:extLst>
              <a:ext uri="{FF2B5EF4-FFF2-40B4-BE49-F238E27FC236}">
                <a16:creationId xmlns:a16="http://schemas.microsoft.com/office/drawing/2014/main" id="{FF800B5B-000C-40A0-984E-296FEF26F894}"/>
              </a:ext>
            </a:extLst>
          </p:cNvPr>
          <p:cNvSpPr>
            <a:spLocks noGrp="1"/>
          </p:cNvSpPr>
          <p:nvPr>
            <p:ph type="body" idx="26"/>
          </p:nvPr>
        </p:nvSpPr>
        <p:spPr/>
        <p:txBody>
          <a:bodyPr/>
          <a:lstStyle/>
          <a:p>
            <a:r>
              <a:rPr lang="en-US" dirty="0"/>
              <a:t>10%</a:t>
            </a:r>
            <a:endParaRPr lang="ru-RU" dirty="0"/>
          </a:p>
        </p:txBody>
      </p:sp>
      <p:sp>
        <p:nvSpPr>
          <p:cNvPr id="13" name="Text Placeholder 12">
            <a:extLst>
              <a:ext uri="{FF2B5EF4-FFF2-40B4-BE49-F238E27FC236}">
                <a16:creationId xmlns:a16="http://schemas.microsoft.com/office/drawing/2014/main" id="{BC76F4DF-E770-433B-A99B-E75E3AD5B84F}"/>
              </a:ext>
            </a:extLst>
          </p:cNvPr>
          <p:cNvSpPr>
            <a:spLocks noGrp="1"/>
          </p:cNvSpPr>
          <p:nvPr>
            <p:ph type="body" sz="quarter" idx="27"/>
          </p:nvPr>
        </p:nvSpPr>
        <p:spPr/>
        <p:txBody>
          <a:bodyPr/>
          <a:lstStyle/>
          <a:p>
            <a:r>
              <a:rPr lang="en-US" dirty="0"/>
              <a:t>CSS</a:t>
            </a:r>
            <a:endParaRPr lang="ru-RU" dirty="0"/>
          </a:p>
        </p:txBody>
      </p:sp>
      <p:sp>
        <p:nvSpPr>
          <p:cNvPr id="22" name="Oval 21" descr="Circle shape">
            <a:extLst>
              <a:ext uri="{FF2B5EF4-FFF2-40B4-BE49-F238E27FC236}">
                <a16:creationId xmlns:a16="http://schemas.microsoft.com/office/drawing/2014/main" id="{F25A7B72-F802-4A5B-9C15-E6092A747BDA}"/>
              </a:ext>
            </a:extLst>
          </p:cNvPr>
          <p:cNvSpPr/>
          <p:nvPr/>
        </p:nvSpPr>
        <p:spPr>
          <a:xfrm>
            <a:off x="9611420" y="4506094"/>
            <a:ext cx="384048" cy="384048"/>
          </a:xfrm>
          <a:prstGeom prst="ellipse">
            <a:avLst/>
          </a:prstGeom>
          <a:solidFill>
            <a:schemeClr val="accent2">
              <a:alpha val="50000"/>
            </a:schemeClr>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6" name="Text Placeholder 15">
            <a:extLst>
              <a:ext uri="{FF2B5EF4-FFF2-40B4-BE49-F238E27FC236}">
                <a16:creationId xmlns:a16="http://schemas.microsoft.com/office/drawing/2014/main" id="{F685F4B4-4174-4802-8880-EBF24FC23D34}"/>
              </a:ext>
            </a:extLst>
          </p:cNvPr>
          <p:cNvSpPr>
            <a:spLocks noGrp="1"/>
          </p:cNvSpPr>
          <p:nvPr>
            <p:ph type="body" idx="30"/>
          </p:nvPr>
        </p:nvSpPr>
        <p:spPr/>
        <p:txBody>
          <a:bodyPr/>
          <a:lstStyle/>
          <a:p>
            <a:r>
              <a:rPr lang="en-US" dirty="0"/>
              <a:t>5%</a:t>
            </a:r>
            <a:endParaRPr lang="ru-RU" dirty="0"/>
          </a:p>
        </p:txBody>
      </p:sp>
      <p:sp>
        <p:nvSpPr>
          <p:cNvPr id="17" name="Text Placeholder 16">
            <a:extLst>
              <a:ext uri="{FF2B5EF4-FFF2-40B4-BE49-F238E27FC236}">
                <a16:creationId xmlns:a16="http://schemas.microsoft.com/office/drawing/2014/main" id="{64A8CDE2-952B-4BD3-A740-DF54D4C7E841}"/>
              </a:ext>
            </a:extLst>
          </p:cNvPr>
          <p:cNvSpPr>
            <a:spLocks noGrp="1"/>
          </p:cNvSpPr>
          <p:nvPr>
            <p:ph type="body" sz="quarter" idx="31"/>
          </p:nvPr>
        </p:nvSpPr>
        <p:spPr/>
        <p:txBody>
          <a:bodyPr/>
          <a:lstStyle/>
          <a:p>
            <a:r>
              <a:rPr lang="en-US" dirty="0"/>
              <a:t>JavaScript</a:t>
            </a:r>
            <a:endParaRPr lang="ru-RU" dirty="0"/>
          </a:p>
        </p:txBody>
      </p:sp>
      <p:sp>
        <p:nvSpPr>
          <p:cNvPr id="4" name="Slide Number Placeholder 3">
            <a:extLst>
              <a:ext uri="{FF2B5EF4-FFF2-40B4-BE49-F238E27FC236}">
                <a16:creationId xmlns:a16="http://schemas.microsoft.com/office/drawing/2014/main" id="{BEDAECDC-7310-4573-BE1D-3F708C83049D}"/>
              </a:ext>
            </a:extLst>
          </p:cNvPr>
          <p:cNvSpPr>
            <a:spLocks noGrp="1"/>
          </p:cNvSpPr>
          <p:nvPr>
            <p:ph type="sldNum" sz="quarter" idx="12"/>
          </p:nvPr>
        </p:nvSpPr>
        <p:spPr/>
        <p:txBody>
          <a:bodyPr/>
          <a:lstStyle/>
          <a:p>
            <a:fld id="{D495E168-DA5E-4888-8D8A-92B118324C14}" type="slidenum">
              <a:rPr lang="ru-RU" smtClean="0"/>
              <a:t>9</a:t>
            </a:fld>
            <a:endParaRPr lang="ru-RU" dirty="0"/>
          </a:p>
        </p:txBody>
      </p:sp>
    </p:spTree>
    <p:extLst>
      <p:ext uri="{BB962C8B-B14F-4D97-AF65-F5344CB8AC3E}">
        <p14:creationId xmlns:p14="http://schemas.microsoft.com/office/powerpoint/2010/main" val="1266157980"/>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440</TotalTime>
  <Words>736</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vt:lpstr>
      <vt:lpstr>Office Theme</vt:lpstr>
      <vt:lpstr>CareerCrafter Resume Analyzer</vt:lpstr>
      <vt:lpstr>Content</vt:lpstr>
      <vt:lpstr>Introduction</vt:lpstr>
      <vt:lpstr>Problem Statement</vt:lpstr>
      <vt:lpstr>Feasibility</vt:lpstr>
      <vt:lpstr>Scope</vt:lpstr>
      <vt:lpstr>Methodology &amp; Approach</vt:lpstr>
      <vt:lpstr>Hardware &amp; Software Requirements</vt:lpstr>
      <vt:lpstr>Tools &amp; Technologies Used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CareerCrafter</dc:title>
  <dc:creator>Devyansh Rajput</dc:creator>
  <cp:lastModifiedBy>Devyansh Rajput</cp:lastModifiedBy>
  <cp:revision>4</cp:revision>
  <dcterms:created xsi:type="dcterms:W3CDTF">2024-01-07T05:41:47Z</dcterms:created>
  <dcterms:modified xsi:type="dcterms:W3CDTF">2024-04-09T18:58:04Z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NXPowerLiteLastOptimized">
    <vt:lpwstr>368707</vt:lpwstr>
  </property>
  <property fmtid="{D5CDD505-2E9C-101B-9397-08002B2CF9AE}" pid="4" name="NXPowerLiteSettings">
    <vt:lpwstr>F7000400038000</vt:lpwstr>
  </property>
  <property fmtid="{D5CDD505-2E9C-101B-9397-08002B2CF9AE}" pid="5" name="NXPowerLiteVersion">
    <vt:lpwstr>S10.0.0</vt:lpwstr>
  </property>
</Properties>
</file>