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77" r:id="rId6"/>
    <p:sldId id="279" r:id="rId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IN" dirty="0"/>
              <a:t>Devyansh Rajput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Identify High Value New Customers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1487660"/>
            <a:ext cx="4134600" cy="3624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u="sng" dirty="0"/>
              <a:t>Problem Statement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DM Sans" pitchFamily="2" charset="0"/>
              </a:rPr>
              <a:t>Sprocket Central Pty Ltd  is a long-standing KPMG client specializes in high-quality bikes and accessible cycling accessories to riders.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DM Sans" pitchFamily="2" charset="0"/>
              </a:rPr>
              <a:t>Their marketing team is looking to boost business by analyzing their existing customer dataset to determine customer trends and behavior. 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DM Sans" pitchFamily="2" charset="0"/>
              </a:rPr>
              <a:t>To find w</a:t>
            </a:r>
            <a:r>
              <a:rPr lang="en-US" b="0" i="0" dirty="0">
                <a:solidFill>
                  <a:srgbClr val="000000"/>
                </a:solidFill>
                <a:effectLst/>
                <a:latin typeface="DM Sans" pitchFamily="2" charset="0"/>
              </a:rPr>
              <a:t>hich of the new 1000 new customers should be targeted to drive the most value for the organization. </a:t>
            </a:r>
          </a:p>
        </p:txBody>
      </p:sp>
      <p:sp>
        <p:nvSpPr>
          <p:cNvPr id="2" name="Shape 73">
            <a:extLst>
              <a:ext uri="{FF2B5EF4-FFF2-40B4-BE49-F238E27FC236}">
                <a16:creationId xmlns:a16="http://schemas.microsoft.com/office/drawing/2014/main" id="{B0738AEE-75A4-F22C-64E3-4C4792D20BEE}"/>
              </a:ext>
            </a:extLst>
          </p:cNvPr>
          <p:cNvSpPr/>
          <p:nvPr/>
        </p:nvSpPr>
        <p:spPr>
          <a:xfrm>
            <a:off x="4771768" y="1487659"/>
            <a:ext cx="4134600" cy="3624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u="sng" dirty="0"/>
              <a:t>Approach for Analysis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DM Sans" pitchFamily="2" charset="0"/>
              </a:rPr>
              <a:t>Customer Classification based on age gender based on bike related purchases for the past 3 years.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DM Sans" pitchFamily="2" charset="0"/>
              </a:rPr>
              <a:t>Wealth segmentation by age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DM Sans" pitchFamily="2" charset="0"/>
              </a:rPr>
              <a:t>No </a:t>
            </a:r>
            <a:r>
              <a:rPr lang="en-US" dirty="0">
                <a:latin typeface="DM Sans" pitchFamily="2" charset="0"/>
              </a:rPr>
              <a:t>of cars owned in each state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DM Sans" pitchFamily="2" charset="0"/>
              </a:rPr>
              <a:t>Compare postcodes to validate them the postcodes.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DM Sans" pitchFamily="2" charset="0"/>
              </a:rPr>
              <a:t>Top industries contributing to profit and most purchases.</a:t>
            </a:r>
            <a:r>
              <a:rPr lang="en-US" b="0" i="0" dirty="0">
                <a:solidFill>
                  <a:srgbClr val="000000"/>
                </a:solidFill>
                <a:effectLst/>
                <a:latin typeface="DM Sans" pitchFamily="2" charset="0"/>
              </a:rPr>
              <a:t> 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DM Sans" pitchFamily="2" charset="0"/>
              </a:rPr>
              <a:t>Creating age slabs for better targeting the customers.</a:t>
            </a:r>
            <a:endParaRPr lang="en-US" b="0" i="0" dirty="0">
              <a:solidFill>
                <a:srgbClr val="000000"/>
              </a:solidFill>
              <a:effectLst/>
              <a:latin typeface="DM Sans" pitchFamily="2" charset="0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Data Quality Assessment: Resolved Issues</a:t>
            </a:r>
            <a:endParaRPr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A2BA237-C3EE-C2C3-05A8-F3343959F8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28271"/>
              </p:ext>
            </p:extLst>
          </p:nvPr>
        </p:nvGraphicFramePr>
        <p:xfrm>
          <a:off x="205025" y="1599626"/>
          <a:ext cx="8565599" cy="3375788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058999">
                  <a:extLst>
                    <a:ext uri="{9D8B030D-6E8A-4147-A177-3AD203B41FA5}">
                      <a16:colId xmlns:a16="http://schemas.microsoft.com/office/drawing/2014/main" val="2452428585"/>
                    </a:ext>
                  </a:extLst>
                </a:gridCol>
                <a:gridCol w="1183341">
                  <a:extLst>
                    <a:ext uri="{9D8B030D-6E8A-4147-A177-3AD203B41FA5}">
                      <a16:colId xmlns:a16="http://schemas.microsoft.com/office/drawing/2014/main" val="3519440445"/>
                    </a:ext>
                  </a:extLst>
                </a:gridCol>
                <a:gridCol w="1428631">
                  <a:extLst>
                    <a:ext uri="{9D8B030D-6E8A-4147-A177-3AD203B41FA5}">
                      <a16:colId xmlns:a16="http://schemas.microsoft.com/office/drawing/2014/main" val="292783687"/>
                    </a:ext>
                  </a:extLst>
                </a:gridCol>
                <a:gridCol w="1223657">
                  <a:extLst>
                    <a:ext uri="{9D8B030D-6E8A-4147-A177-3AD203B41FA5}">
                      <a16:colId xmlns:a16="http://schemas.microsoft.com/office/drawing/2014/main" val="4253827697"/>
                    </a:ext>
                  </a:extLst>
                </a:gridCol>
                <a:gridCol w="1223657">
                  <a:extLst>
                    <a:ext uri="{9D8B030D-6E8A-4147-A177-3AD203B41FA5}">
                      <a16:colId xmlns:a16="http://schemas.microsoft.com/office/drawing/2014/main" val="2372375607"/>
                    </a:ext>
                  </a:extLst>
                </a:gridCol>
                <a:gridCol w="1223657">
                  <a:extLst>
                    <a:ext uri="{9D8B030D-6E8A-4147-A177-3AD203B41FA5}">
                      <a16:colId xmlns:a16="http://schemas.microsoft.com/office/drawing/2014/main" val="1337864375"/>
                    </a:ext>
                  </a:extLst>
                </a:gridCol>
                <a:gridCol w="1223657">
                  <a:extLst>
                    <a:ext uri="{9D8B030D-6E8A-4147-A177-3AD203B41FA5}">
                      <a16:colId xmlns:a16="http://schemas.microsoft.com/office/drawing/2014/main" val="332169846"/>
                    </a:ext>
                  </a:extLst>
                </a:gridCol>
              </a:tblGrid>
              <a:tr h="843947">
                <a:tc>
                  <a:txBody>
                    <a:bodyPr/>
                    <a:lstStyle/>
                    <a:p>
                      <a:pPr algn="l"/>
                      <a:r>
                        <a:rPr lang="en-IN" sz="1400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/>
                        <a:t>Completeness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/>
                        <a:t>Consistency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/>
                        <a:t>Validity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/>
                        <a:t>Relevance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301778"/>
                  </a:ext>
                </a:extLst>
              </a:tr>
              <a:tr h="843947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Customer Demographic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en-IN" dirty="0"/>
                        <a:t>DOB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en-IN" dirty="0"/>
                        <a:t>Missing 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en-IN" dirty="0"/>
                        <a:t>Customer ID, Job title, last name, Tenure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IN" sz="10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sym typeface="Arial"/>
                        </a:rPr>
                        <a:t>Gender</a:t>
                      </a:r>
                      <a:endParaRPr kumimoji="0" lang="en-IN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IN" sz="10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sym typeface="Arial"/>
                        </a:rPr>
                        <a:t>Default</a:t>
                      </a:r>
                    </a:p>
                    <a:p>
                      <a:pPr algn="l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IN" sz="10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sym typeface="Arial"/>
                        </a:rPr>
                        <a:t>Default</a:t>
                      </a:r>
                    </a:p>
                    <a:p>
                      <a:pPr algn="l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IN" sz="10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sym typeface="Arial"/>
                        </a:rPr>
                        <a:t>Deceased Customers</a:t>
                      </a:r>
                    </a:p>
                    <a:p>
                      <a:pPr algn="l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039985"/>
                  </a:ext>
                </a:extLst>
              </a:tr>
              <a:tr h="843947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Customer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en-IN" dirty="0"/>
                        <a:t>Customer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IN" sz="10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sym typeface="Arial"/>
                        </a:rPr>
                        <a:t>State</a:t>
                      </a:r>
                    </a:p>
                    <a:p>
                      <a:pPr algn="l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IN" sz="10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sym typeface="Arial"/>
                        </a:rPr>
                        <a:t>List Price, product first sold date</a:t>
                      </a:r>
                    </a:p>
                    <a:p>
                      <a:pPr algn="l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44095"/>
                  </a:ext>
                </a:extLst>
              </a:tr>
              <a:tr h="843947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Transactions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en-IN" dirty="0"/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IN" sz="10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sym typeface="Arial"/>
                        </a:rPr>
                        <a:t>Customer ID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IN" sz="10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sym typeface="Arial"/>
                        </a:rPr>
                        <a:t>Online Order, Brands</a:t>
                      </a:r>
                      <a:endParaRPr kumimoji="0" lang="en-IN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IN" sz="10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sym typeface="Arial"/>
                        </a:rPr>
                        <a:t>Cancelled orders</a:t>
                      </a:r>
                    </a:p>
                    <a:p>
                      <a:pPr algn="l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52399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4" y="877838"/>
            <a:ext cx="8565600" cy="892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dirty="0"/>
              <a:t>Customer Classification – Targeting High Value Customers in the </a:t>
            </a:r>
            <a:r>
              <a:rPr lang="en-US" u="sng" dirty="0"/>
              <a:t>New Customer </a:t>
            </a:r>
            <a:r>
              <a:rPr lang="en-US" dirty="0"/>
              <a:t>Data set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4" y="1735023"/>
            <a:ext cx="6959264" cy="715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These are the high value customers that should be targeted from the new customers list.</a:t>
            </a:r>
            <a:endParaRPr dirty="0"/>
          </a:p>
        </p:txBody>
      </p:sp>
      <p:sp>
        <p:nvSpPr>
          <p:cNvPr id="10" name="Shape 91"/>
          <p:cNvSpPr/>
          <p:nvPr/>
        </p:nvSpPr>
        <p:spPr>
          <a:xfrm>
            <a:off x="313602" y="2655196"/>
            <a:ext cx="5770566" cy="1883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Most of the high value customers to be targeted should be females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Working in the Financial Services, Health and Manufacturing industries sectors</a:t>
            </a:r>
          </a:p>
          <a:p>
            <a:r>
              <a:rPr lang="en-US" sz="1200" dirty="0"/>
              <a:t>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Age distribution of 40 – 50 years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Currently living in NSW and VIC</a:t>
            </a:r>
          </a:p>
        </p:txBody>
      </p:sp>
    </p:spTree>
    <p:extLst>
      <p:ext uri="{BB962C8B-B14F-4D97-AF65-F5344CB8AC3E}">
        <p14:creationId xmlns:p14="http://schemas.microsoft.com/office/powerpoint/2010/main" val="40555393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32156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US" b="1" dirty="0"/>
              <a:t>THANK YOU!</a:t>
            </a:r>
            <a:endParaRPr b="1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</Words>
  <Application>Microsoft Office PowerPoint</Application>
  <PresentationFormat>On-screen Show (16:9)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DM Sans</vt:lpstr>
      <vt:lpstr>Open Sans</vt:lpstr>
      <vt:lpstr>Open Sans Extrabold</vt:lpstr>
      <vt:lpstr>Open Sans Light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Devyansh Rajput</dc:creator>
  <cp:lastModifiedBy>Devyansh Rajput</cp:lastModifiedBy>
  <cp:revision>2</cp:revision>
  <dcterms:modified xsi:type="dcterms:W3CDTF">2023-10-31T18:48:42Z</dcterms:modified>
</cp:coreProperties>
</file>