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F239A9A-B4B0-4B32-B8CD-2E25E95134C4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78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0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8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981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8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FEF9-69D0-4F8C-A336-59491FBEDC47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9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004436-CA73-4D53-89B4-2A5C7347BF2F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9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CCD2-9E63-47A5-9302-E321E16BB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AF2D5-4A4E-4A9B-9379-60B13F813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Neerajsing Rajput</a:t>
            </a:r>
          </a:p>
        </p:txBody>
      </p:sp>
    </p:spTree>
    <p:extLst>
      <p:ext uri="{BB962C8B-B14F-4D97-AF65-F5344CB8AC3E}">
        <p14:creationId xmlns:p14="http://schemas.microsoft.com/office/powerpoint/2010/main" val="209553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0C99-1BF0-4C54-B6D3-FD1CBB71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65CA-4A72-4D7E-BCDF-4A07033E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Contracts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finalsimplecontracts</a:t>
            </a:r>
            <a:r>
              <a:rPr lang="en-US" dirty="0"/>
              <a:t>- JSON without </a:t>
            </a:r>
            <a:r>
              <a:rPr lang="en-US" dirty="0" err="1"/>
              <a:t>topicList</a:t>
            </a:r>
            <a:endParaRPr lang="en-US" dirty="0"/>
          </a:p>
          <a:p>
            <a:pPr lvl="1"/>
            <a:r>
              <a:rPr lang="en-US" dirty="0"/>
              <a:t>2. </a:t>
            </a:r>
            <a:r>
              <a:rPr lang="en-US" dirty="0" err="1"/>
              <a:t>finalcontracts</a:t>
            </a:r>
            <a:r>
              <a:rPr lang="en-US" dirty="0"/>
              <a:t>- JSON with </a:t>
            </a:r>
            <a:r>
              <a:rPr lang="en-US" dirty="0" err="1"/>
              <a:t>topicList</a:t>
            </a:r>
            <a:endParaRPr lang="en-US" dirty="0"/>
          </a:p>
          <a:p>
            <a:r>
              <a:rPr lang="en-US" dirty="0"/>
              <a:t>100 Contracts</a:t>
            </a:r>
          </a:p>
          <a:p>
            <a:pPr lvl="1"/>
            <a:r>
              <a:rPr lang="en-US" dirty="0" err="1"/>
              <a:t>Hunderedfinalcontracts</a:t>
            </a:r>
            <a:r>
              <a:rPr lang="en-US" dirty="0"/>
              <a:t>-JSON with </a:t>
            </a:r>
            <a:r>
              <a:rPr lang="en-US" dirty="0" err="1"/>
              <a:t>topicList</a:t>
            </a:r>
            <a:endParaRPr lang="en-US" dirty="0"/>
          </a:p>
          <a:p>
            <a:pPr lvl="1"/>
            <a:r>
              <a:rPr lang="en-US" dirty="0" err="1"/>
              <a:t>hunderedfinalsimplecontracts</a:t>
            </a:r>
            <a:r>
              <a:rPr lang="en-US" dirty="0"/>
              <a:t>-JSON without </a:t>
            </a:r>
            <a:r>
              <a:rPr lang="en-US" dirty="0" err="1"/>
              <a:t>topicList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1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CCC5-B950-4F18-BC51-14858897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F8F8-C1C2-42DC-9490-AB561D7D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  <a:p>
            <a:r>
              <a:rPr lang="en-US" sz="3200" dirty="0"/>
              <a:t>Challenges</a:t>
            </a:r>
          </a:p>
          <a:p>
            <a:r>
              <a:rPr lang="en-US" sz="3200" dirty="0"/>
              <a:t>Process</a:t>
            </a:r>
          </a:p>
          <a:p>
            <a:r>
              <a:rPr lang="en-US" sz="3200" dirty="0"/>
              <a:t>Architecture</a:t>
            </a:r>
          </a:p>
          <a:p>
            <a:r>
              <a:rPr lang="en-US" sz="3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044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1936-7C88-4302-9793-D2F40E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CFEA-0EEF-4DD7-8883-E2F6C9BA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To identify the real Credit Agreements from the given list of URLs</a:t>
            </a:r>
          </a:p>
          <a:p>
            <a:r>
              <a:rPr lang="en-US" sz="3600" dirty="0"/>
              <a:t>If you find out about the real credit agreements what is the next step.</a:t>
            </a:r>
          </a:p>
          <a:p>
            <a:r>
              <a:rPr lang="en-US" sz="3600" dirty="0"/>
              <a:t>The documents have to be indexed if you find out the real credit agreements.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A2D4-71FD-49E1-88C1-AA9FB274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Challenges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1A12-39B5-45F1-90A5-71C5042C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normal process to find out the Credit Agreement.</a:t>
            </a:r>
          </a:p>
          <a:p>
            <a:r>
              <a:rPr lang="en-US" sz="2800" dirty="0"/>
              <a:t>So let the documents be indexed and if it indexes then that means it is a Credit Agreement.</a:t>
            </a:r>
          </a:p>
          <a:p>
            <a:r>
              <a:rPr lang="en-US" sz="2800" dirty="0"/>
              <a:t>This approach helped to found out 113 out of 700 </a:t>
            </a:r>
            <a:r>
              <a:rPr lang="en-US" sz="2800" dirty="0" err="1"/>
              <a:t>urls</a:t>
            </a:r>
            <a:r>
              <a:rPr lang="en-US" sz="2800" dirty="0"/>
              <a:t>.</a:t>
            </a:r>
          </a:p>
          <a:p>
            <a:r>
              <a:rPr lang="en-US" sz="2800" dirty="0"/>
              <a:t>These documents were indexed as per the approach discussed i.e. separating the table of content and the content itself.</a:t>
            </a:r>
          </a:p>
          <a:p>
            <a:r>
              <a:rPr lang="en-US" sz="2800" dirty="0"/>
              <a:t>Then finding all the sections and store it in Section List.</a:t>
            </a:r>
          </a:p>
        </p:txBody>
      </p:sp>
    </p:spTree>
    <p:extLst>
      <p:ext uri="{BB962C8B-B14F-4D97-AF65-F5344CB8AC3E}">
        <p14:creationId xmlns:p14="http://schemas.microsoft.com/office/powerpoint/2010/main" val="183086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6E14-FA9F-4E8E-AFF2-9BF79DF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0CA9-ACF0-4D68-95C8-C1873D1E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Input: List of </a:t>
            </a:r>
            <a:r>
              <a:rPr lang="en-US" sz="4000" dirty="0" err="1"/>
              <a:t>urls</a:t>
            </a:r>
            <a:endParaRPr lang="en-US" sz="4000" dirty="0"/>
          </a:p>
          <a:p>
            <a:r>
              <a:rPr lang="en-US" sz="4000" dirty="0"/>
              <a:t>Output: Indexed JSON files of Contract</a:t>
            </a:r>
          </a:p>
          <a:p>
            <a:r>
              <a:rPr lang="en-US" sz="4000" dirty="0"/>
              <a:t>1 contract will have 1 JSON File.</a:t>
            </a:r>
          </a:p>
          <a:p>
            <a:r>
              <a:rPr lang="en-US" sz="4000" dirty="0"/>
              <a:t>The folder will contain list of several JSON file.</a:t>
            </a:r>
          </a:p>
        </p:txBody>
      </p:sp>
    </p:spTree>
    <p:extLst>
      <p:ext uri="{BB962C8B-B14F-4D97-AF65-F5344CB8AC3E}">
        <p14:creationId xmlns:p14="http://schemas.microsoft.com/office/powerpoint/2010/main" val="35849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2906-8DBA-4B86-AD94-88ED0BA8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sz="7200" dirty="0"/>
              <a:t>SCHEMA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0BC-A3D5-4AC1-A9D2-BADF8784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91" y="1223689"/>
            <a:ext cx="11617696" cy="52831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4200" b="1" i="1" u="sng" dirty="0" err="1">
                <a:effectLst/>
              </a:rPr>
              <a:t>headers</a:t>
            </a:r>
            <a:r>
              <a:rPr lang="en-US" sz="4200" b="1" dirty="0" err="1">
                <a:effectLst/>
              </a:rPr>
              <a:t>:"Contain</a:t>
            </a:r>
            <a:r>
              <a:rPr lang="en-US" sz="4200" b="1" dirty="0">
                <a:effectLst/>
              </a:rPr>
              <a:t> information about the </a:t>
            </a:r>
            <a:r>
              <a:rPr lang="en-US" sz="4200" b="1" dirty="0" err="1">
                <a:effectLst/>
              </a:rPr>
              <a:t>borrowers,lendors</a:t>
            </a:r>
            <a:r>
              <a:rPr lang="en-US" sz="4200" b="1" dirty="0">
                <a:effectLst/>
              </a:rPr>
              <a:t> and guarantors with signification Dates",</a:t>
            </a:r>
          </a:p>
          <a:p>
            <a:pPr marL="0" indent="0">
              <a:buNone/>
            </a:pPr>
            <a:r>
              <a:rPr lang="en-US" sz="4200" b="1" dirty="0" err="1">
                <a:effectLst/>
              </a:rPr>
              <a:t>title:"Title</a:t>
            </a:r>
            <a:r>
              <a:rPr lang="en-US" sz="4200" b="1" dirty="0">
                <a:effectLst/>
              </a:rPr>
              <a:t> of Document",</a:t>
            </a:r>
          </a:p>
          <a:p>
            <a:pPr marL="0" indent="0">
              <a:buNone/>
            </a:pPr>
            <a:r>
              <a:rPr lang="en-US" sz="4200" b="1" dirty="0" err="1">
                <a:effectLst/>
              </a:rPr>
              <a:t>tableOfContent</a:t>
            </a:r>
            <a:r>
              <a:rPr lang="en-US" sz="4200" b="1" dirty="0">
                <a:effectLst/>
              </a:rPr>
              <a:t>:"Has Table of Contents",</a:t>
            </a:r>
          </a:p>
          <a:p>
            <a:pPr marL="0" indent="0">
              <a:buNone/>
            </a:pPr>
            <a:r>
              <a:rPr lang="en-US" sz="4200" b="1" dirty="0" err="1">
                <a:effectLst/>
              </a:rPr>
              <a:t>sectionList</a:t>
            </a:r>
            <a:r>
              <a:rPr lang="en-US" sz="4200" b="1" dirty="0">
                <a:effectLst/>
              </a:rPr>
              <a:t>:[{</a:t>
            </a:r>
          </a:p>
          <a:p>
            <a:pPr marL="0" indent="0">
              <a:buNone/>
            </a:pPr>
            <a:r>
              <a:rPr lang="en-US" sz="4200" b="1" dirty="0" err="1">
                <a:effectLst/>
              </a:rPr>
              <a:t>sectionNumber</a:t>
            </a:r>
            <a:r>
              <a:rPr lang="en-US" sz="4200" b="1" dirty="0">
                <a:effectLst/>
              </a:rPr>
              <a:t>:"",</a:t>
            </a:r>
          </a:p>
          <a:p>
            <a:pPr marL="0" indent="0">
              <a:buNone/>
            </a:pPr>
            <a:r>
              <a:rPr lang="en-US" sz="4200" b="1" dirty="0" err="1">
                <a:effectLst/>
              </a:rPr>
              <a:t>sectionContent</a:t>
            </a:r>
            <a:r>
              <a:rPr lang="en-US" sz="4200" b="1" dirty="0">
                <a:effectLst/>
              </a:rPr>
              <a:t>:""</a:t>
            </a:r>
          </a:p>
          <a:p>
            <a:pPr marL="0" indent="0">
              <a:buNone/>
            </a:pPr>
            <a:r>
              <a:rPr lang="en-US" sz="4200" b="1" dirty="0">
                <a:effectLst/>
              </a:rPr>
              <a:t>}],</a:t>
            </a:r>
          </a:p>
          <a:p>
            <a:pPr marL="0" indent="0">
              <a:buNone/>
            </a:pPr>
            <a:r>
              <a:rPr lang="en-US" sz="4200" b="1" dirty="0" err="1">
                <a:effectLst/>
              </a:rPr>
              <a:t>definedTermList</a:t>
            </a:r>
            <a:r>
              <a:rPr lang="en-US" sz="4200" b="1" dirty="0">
                <a:effectLst/>
              </a:rPr>
              <a:t>:[{</a:t>
            </a:r>
          </a:p>
          <a:p>
            <a:pPr marL="0" indent="0">
              <a:buNone/>
            </a:pPr>
            <a:r>
              <a:rPr lang="en-US" sz="4200" b="1" dirty="0">
                <a:effectLst/>
              </a:rPr>
              <a:t>term:"",</a:t>
            </a:r>
          </a:p>
          <a:p>
            <a:pPr marL="0" indent="0">
              <a:buNone/>
            </a:pPr>
            <a:r>
              <a:rPr lang="en-US" sz="4200" b="1" dirty="0">
                <a:effectLst/>
              </a:rPr>
              <a:t>definition:""</a:t>
            </a:r>
          </a:p>
          <a:p>
            <a:pPr marL="0" indent="0">
              <a:buNone/>
            </a:pPr>
            <a:r>
              <a:rPr lang="en-US" sz="4200" b="1" dirty="0">
                <a:effectLst/>
              </a:rPr>
              <a:t>}]</a:t>
            </a:r>
          </a:p>
          <a:p>
            <a:pPr marL="0" indent="0">
              <a:buNone/>
            </a:pPr>
            <a:r>
              <a:rPr lang="en-US" sz="4200" b="1" dirty="0">
                <a:effectLst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E34B-2727-4AC5-979C-1F92103A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0"/>
            <a:ext cx="5545301" cy="1244422"/>
          </a:xfrm>
        </p:spPr>
        <p:txBody>
          <a:bodyPr>
            <a:normAutofit/>
          </a:bodyPr>
          <a:lstStyle/>
          <a:p>
            <a:r>
              <a:rPr lang="en-US" sz="4800" dirty="0"/>
              <a:t>Architecture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5806" y="0"/>
            <a:ext cx="3706762" cy="6223819"/>
          </a:xfrm>
        </p:spPr>
        <p:txBody>
          <a:bodyPr>
            <a:normAutofit/>
          </a:bodyPr>
          <a:lstStyle/>
          <a:p>
            <a:r>
              <a:rPr lang="en-US" sz="3200" dirty="0"/>
              <a:t>Program iterates over the URLs text file and create JSON files and </a:t>
            </a:r>
            <a:r>
              <a:rPr lang="en-US" sz="3200" dirty="0" err="1"/>
              <a:t>Urls</a:t>
            </a:r>
            <a:r>
              <a:rPr lang="en-US" sz="3200" dirty="0"/>
              <a:t> of contract.</a:t>
            </a:r>
          </a:p>
          <a:p>
            <a:r>
              <a:rPr lang="en-US" sz="3200" dirty="0"/>
              <a:t>All the JSON files are put to </a:t>
            </a:r>
            <a:r>
              <a:rPr lang="en-US" sz="3200" dirty="0" err="1"/>
              <a:t>ElasticSearch</a:t>
            </a:r>
            <a:r>
              <a:rPr lang="en-US" sz="3200" dirty="0"/>
              <a:t> and it is searched using Kibana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16823-ECDA-4C9D-AA64-924ABC70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3" y="1092609"/>
            <a:ext cx="7442163" cy="4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353A-DFAD-4B86-B000-75CFBA3D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Process the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086F-1257-4BCD-BA11-DEB06B5C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3344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Make sure when you run the Program the Elasticsearch server is up and running.</a:t>
            </a:r>
          </a:p>
          <a:p>
            <a:r>
              <a:rPr lang="en-US" sz="2800" dirty="0"/>
              <a:t>Please provide the correct input path for the URLS</a:t>
            </a:r>
          </a:p>
          <a:p>
            <a:r>
              <a:rPr lang="en-US" sz="2800" dirty="0"/>
              <a:t>Provide the correct folder for saving all the JSON file.</a:t>
            </a:r>
          </a:p>
          <a:p>
            <a:r>
              <a:rPr lang="en-US" sz="2800" dirty="0"/>
              <a:t>Check the localhost at port 9200 and put the contract indexes.</a:t>
            </a:r>
          </a:p>
          <a:p>
            <a:r>
              <a:rPr lang="en-US" sz="2800" dirty="0"/>
              <a:t>Start the Kibana Server and go to localhost port 5601.</a:t>
            </a:r>
          </a:p>
          <a:p>
            <a:r>
              <a:rPr lang="en-US" sz="2800" dirty="0"/>
              <a:t>Insert the index which you put in the Elastic search.</a:t>
            </a:r>
          </a:p>
          <a:p>
            <a:r>
              <a:rPr lang="en-US" sz="2800" dirty="0"/>
              <a:t>The contracts will be automatically visualized</a:t>
            </a:r>
          </a:p>
        </p:txBody>
      </p:sp>
    </p:spTree>
    <p:extLst>
      <p:ext uri="{BB962C8B-B14F-4D97-AF65-F5344CB8AC3E}">
        <p14:creationId xmlns:p14="http://schemas.microsoft.com/office/powerpoint/2010/main" val="246058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F4C4-EB7D-48B3-8C8B-B21691BB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E3E9-DC13-48F9-9972-35AB85165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60790"/>
            <a:ext cx="10905977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7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3204</TotalTime>
  <Words>347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Smart Contracts</vt:lpstr>
      <vt:lpstr>Topics</vt:lpstr>
      <vt:lpstr>Problem</vt:lpstr>
      <vt:lpstr>Challenges and Solution</vt:lpstr>
      <vt:lpstr>Input and Output</vt:lpstr>
      <vt:lpstr>SCHEMA </vt:lpstr>
      <vt:lpstr>Architecture</vt:lpstr>
      <vt:lpstr>Steps To Process the URLS</vt:lpstr>
      <vt:lpstr>Results</vt:lpstr>
      <vt:lpstr>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</dc:title>
  <dc:creator>Neerajsing Rajput</dc:creator>
  <cp:lastModifiedBy>Neerajsing Rajput</cp:lastModifiedBy>
  <cp:revision>22</cp:revision>
  <dcterms:created xsi:type="dcterms:W3CDTF">2017-12-10T01:10:36Z</dcterms:created>
  <dcterms:modified xsi:type="dcterms:W3CDTF">2017-12-12T06:34:50Z</dcterms:modified>
</cp:coreProperties>
</file>