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2" r:id="rId11"/>
    <p:sldId id="263" r:id="rId12"/>
    <p:sldId id="267" r:id="rId13"/>
    <p:sldId id="271" r:id="rId14"/>
    <p:sldId id="268" r:id="rId15"/>
    <p:sldId id="269" r:id="rId16"/>
    <p:sldId id="270"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E058B1-345D-4FC1-AFB2-853DCB2C7AB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229689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058B1-345D-4FC1-AFB2-853DCB2C7AB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224985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058B1-345D-4FC1-AFB2-853DCB2C7AB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D684-AFFB-4444-BCBE-504A817C66D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469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058B1-345D-4FC1-AFB2-853DCB2C7AB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3404918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058B1-345D-4FC1-AFB2-853DCB2C7AB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D684-AFFB-4444-BCBE-504A817C66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3925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058B1-345D-4FC1-AFB2-853DCB2C7AB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1992663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E058B1-345D-4FC1-AFB2-853DCB2C7AB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4133597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E058B1-345D-4FC1-AFB2-853DCB2C7AB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251664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E058B1-345D-4FC1-AFB2-853DCB2C7AB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241906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E058B1-345D-4FC1-AFB2-853DCB2C7ABB}"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205853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E058B1-345D-4FC1-AFB2-853DCB2C7ABB}"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40364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E058B1-345D-4FC1-AFB2-853DCB2C7ABB}"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357265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E058B1-345D-4FC1-AFB2-853DCB2C7ABB}"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226578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058B1-345D-4FC1-AFB2-853DCB2C7ABB}"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233694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E058B1-345D-4FC1-AFB2-853DCB2C7ABB}"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60245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E058B1-345D-4FC1-AFB2-853DCB2C7ABB}"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4CD684-AFFB-4444-BCBE-504A817C66DD}" type="slidenum">
              <a:rPr lang="en-US" smtClean="0"/>
              <a:t>‹#›</a:t>
            </a:fld>
            <a:endParaRPr lang="en-US"/>
          </a:p>
        </p:txBody>
      </p:sp>
    </p:spTree>
    <p:extLst>
      <p:ext uri="{BB962C8B-B14F-4D97-AF65-F5344CB8AC3E}">
        <p14:creationId xmlns:p14="http://schemas.microsoft.com/office/powerpoint/2010/main" val="18242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E058B1-345D-4FC1-AFB2-853DCB2C7ABB}" type="datetimeFigureOut">
              <a:rPr lang="en-US" smtClean="0"/>
              <a:t>12/10/2015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4CD684-AFFB-4444-BCBE-504A817C66DD}" type="slidenum">
              <a:rPr lang="en-US" smtClean="0"/>
              <a:t>‹#›</a:t>
            </a:fld>
            <a:endParaRPr lang="en-US"/>
          </a:p>
        </p:txBody>
      </p:sp>
    </p:spTree>
    <p:extLst>
      <p:ext uri="{BB962C8B-B14F-4D97-AF65-F5344CB8AC3E}">
        <p14:creationId xmlns:p14="http://schemas.microsoft.com/office/powerpoint/2010/main" val="2529262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The Smart Integrated Energy System using alternate Energy Sources</a:t>
            </a:r>
            <a:r>
              <a:rPr lang="en-US" dirty="0"/>
              <a:t/>
            </a:r>
            <a:br>
              <a:rPr lang="en-US" dirty="0"/>
            </a:br>
            <a:endParaRPr lang="en-US" dirty="0"/>
          </a:p>
        </p:txBody>
      </p:sp>
      <p:sp>
        <p:nvSpPr>
          <p:cNvPr id="3" name="Subtitle 2"/>
          <p:cNvSpPr>
            <a:spLocks noGrp="1"/>
          </p:cNvSpPr>
          <p:nvPr>
            <p:ph type="subTitle" idx="1"/>
          </p:nvPr>
        </p:nvSpPr>
        <p:spPr/>
        <p:txBody>
          <a:bodyPr>
            <a:normAutofit lnSpcReduction="10000"/>
          </a:bodyPr>
          <a:lstStyle/>
          <a:p>
            <a:r>
              <a:rPr lang="en-US" dirty="0" smtClean="0"/>
              <a:t>By </a:t>
            </a:r>
          </a:p>
          <a:p>
            <a:r>
              <a:rPr lang="en-US" dirty="0" smtClean="0"/>
              <a:t>Neerajsing Rajput</a:t>
            </a:r>
          </a:p>
          <a:p>
            <a:r>
              <a:rPr lang="en-US" dirty="0" smtClean="0"/>
              <a:t>NUID:</a:t>
            </a:r>
            <a:r>
              <a:rPr lang="en-US" dirty="0"/>
              <a:t>001632830</a:t>
            </a:r>
            <a:r>
              <a:rPr lang="en-US" dirty="0" smtClean="0"/>
              <a:t> </a:t>
            </a:r>
            <a:endParaRPr lang="en-US" dirty="0"/>
          </a:p>
        </p:txBody>
      </p:sp>
    </p:spTree>
    <p:extLst>
      <p:ext uri="{BB962C8B-B14F-4D97-AF65-F5344CB8AC3E}">
        <p14:creationId xmlns:p14="http://schemas.microsoft.com/office/powerpoint/2010/main" val="175667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Architecture</a:t>
            </a:r>
            <a:endParaRPr lang="en-US" dirty="0"/>
          </a:p>
        </p:txBody>
      </p:sp>
      <p:pic>
        <p:nvPicPr>
          <p:cNvPr id="4" name="Content Placeholder 3"/>
          <p:cNvPicPr>
            <a:picLocks noGrp="1" noChangeAspect="1"/>
          </p:cNvPicPr>
          <p:nvPr>
            <p:ph idx="1"/>
          </p:nvPr>
        </p:nvPicPr>
        <p:blipFill>
          <a:blip r:embed="rId2"/>
          <a:stretch>
            <a:fillRect/>
          </a:stretch>
        </p:blipFill>
        <p:spPr>
          <a:xfrm>
            <a:off x="923637" y="1825624"/>
            <a:ext cx="10123054" cy="4722957"/>
          </a:xfrm>
          <a:prstGeom prst="rect">
            <a:avLst/>
          </a:prstGeom>
        </p:spPr>
      </p:pic>
    </p:spTree>
    <p:extLst>
      <p:ext uri="{BB962C8B-B14F-4D97-AF65-F5344CB8AC3E}">
        <p14:creationId xmlns:p14="http://schemas.microsoft.com/office/powerpoint/2010/main" val="386663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2" y="-60181"/>
            <a:ext cx="10515600" cy="1325563"/>
          </a:xfrm>
        </p:spPr>
        <p:txBody>
          <a:bodyPr/>
          <a:lstStyle/>
          <a:p>
            <a:r>
              <a:rPr lang="en-US" dirty="0" err="1" smtClean="0"/>
              <a:t>EcoSystem</a:t>
            </a:r>
            <a:r>
              <a:rPr lang="en-US" dirty="0" smtClean="0"/>
              <a:t> Architecture</a:t>
            </a:r>
            <a:endParaRPr lang="en-US" dirty="0"/>
          </a:p>
        </p:txBody>
      </p:sp>
      <p:pic>
        <p:nvPicPr>
          <p:cNvPr id="4" name="Content Placeholder 3"/>
          <p:cNvPicPr>
            <a:picLocks noGrp="1" noChangeAspect="1"/>
          </p:cNvPicPr>
          <p:nvPr>
            <p:ph idx="1"/>
          </p:nvPr>
        </p:nvPicPr>
        <p:blipFill>
          <a:blip r:embed="rId2"/>
          <a:stretch>
            <a:fillRect/>
          </a:stretch>
        </p:blipFill>
        <p:spPr>
          <a:xfrm>
            <a:off x="1265383" y="1265382"/>
            <a:ext cx="9236362" cy="5172363"/>
          </a:xfrm>
          <a:prstGeom prst="rect">
            <a:avLst/>
          </a:prstGeom>
        </p:spPr>
      </p:pic>
    </p:spTree>
    <p:extLst>
      <p:ext uri="{BB962C8B-B14F-4D97-AF65-F5344CB8AC3E}">
        <p14:creationId xmlns:p14="http://schemas.microsoft.com/office/powerpoint/2010/main" val="374761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043" y="0"/>
            <a:ext cx="8596668" cy="1320800"/>
          </a:xfrm>
        </p:spPr>
        <p:txBody>
          <a:bodyPr/>
          <a:lstStyle/>
          <a:p>
            <a:r>
              <a:rPr lang="en-US" dirty="0" smtClean="0"/>
              <a:t>Consumer Simulation Screen</a:t>
            </a:r>
            <a:endParaRPr lang="en-US" dirty="0"/>
          </a:p>
        </p:txBody>
      </p:sp>
      <p:sp>
        <p:nvSpPr>
          <p:cNvPr id="9" name="TextBox 8"/>
          <p:cNvSpPr txBox="1"/>
          <p:nvPr/>
        </p:nvSpPr>
        <p:spPr>
          <a:xfrm>
            <a:off x="7398676" y="101723"/>
            <a:ext cx="1936556" cy="369332"/>
          </a:xfrm>
          <a:prstGeom prst="rect">
            <a:avLst/>
          </a:prstGeom>
          <a:noFill/>
        </p:spPr>
        <p:txBody>
          <a:bodyPr wrap="none" rtlCol="0">
            <a:spAutoFit/>
          </a:bodyPr>
          <a:lstStyle/>
          <a:p>
            <a:r>
              <a:rPr lang="en-US" dirty="0" smtClean="0"/>
              <a:t>Add Your Devices</a:t>
            </a:r>
            <a:endParaRPr lang="en-US" dirty="0"/>
          </a:p>
        </p:txBody>
      </p:sp>
      <p:cxnSp>
        <p:nvCxnSpPr>
          <p:cNvPr id="11" name="Straight Arrow Connector 10"/>
          <p:cNvCxnSpPr/>
          <p:nvPr/>
        </p:nvCxnSpPr>
        <p:spPr>
          <a:xfrm flipH="1" flipV="1">
            <a:off x="9301711" y="2521527"/>
            <a:ext cx="1006071" cy="83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744364" y="3708400"/>
            <a:ext cx="738909" cy="12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895321" y="429491"/>
            <a:ext cx="10056142" cy="6206731"/>
          </a:xfrm>
          <a:prstGeom prst="rect">
            <a:avLst/>
          </a:prstGeom>
        </p:spPr>
      </p:pic>
    </p:spTree>
    <p:extLst>
      <p:ext uri="{BB962C8B-B14F-4D97-AF65-F5344CB8AC3E}">
        <p14:creationId xmlns:p14="http://schemas.microsoft.com/office/powerpoint/2010/main" val="195832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80" y="0"/>
            <a:ext cx="8596668" cy="1320800"/>
          </a:xfrm>
        </p:spPr>
        <p:txBody>
          <a:bodyPr/>
          <a:lstStyle/>
          <a:p>
            <a:r>
              <a:rPr lang="en-US" dirty="0" smtClean="0"/>
              <a:t>Consumer Work Area Panel</a:t>
            </a:r>
            <a:endParaRPr lang="en-US" dirty="0"/>
          </a:p>
        </p:txBody>
      </p:sp>
      <p:pic>
        <p:nvPicPr>
          <p:cNvPr id="4" name="Picture 3"/>
          <p:cNvPicPr>
            <a:picLocks noChangeAspect="1"/>
          </p:cNvPicPr>
          <p:nvPr/>
        </p:nvPicPr>
        <p:blipFill>
          <a:blip r:embed="rId2"/>
          <a:stretch>
            <a:fillRect/>
          </a:stretch>
        </p:blipFill>
        <p:spPr>
          <a:xfrm>
            <a:off x="674254" y="660401"/>
            <a:ext cx="9901382" cy="5786582"/>
          </a:xfrm>
          <a:prstGeom prst="rect">
            <a:avLst/>
          </a:prstGeom>
        </p:spPr>
      </p:pic>
    </p:spTree>
    <p:extLst>
      <p:ext uri="{BB962C8B-B14F-4D97-AF65-F5344CB8AC3E}">
        <p14:creationId xmlns:p14="http://schemas.microsoft.com/office/powerpoint/2010/main" val="177745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Manager</a:t>
            </a:r>
            <a:endParaRPr lang="en-US" dirty="0"/>
          </a:p>
        </p:txBody>
      </p:sp>
      <p:pic>
        <p:nvPicPr>
          <p:cNvPr id="4" name="Content Placeholder 3"/>
          <p:cNvPicPr>
            <a:picLocks noGrp="1" noChangeAspect="1"/>
          </p:cNvPicPr>
          <p:nvPr>
            <p:ph idx="1"/>
          </p:nvPr>
        </p:nvPicPr>
        <p:blipFill>
          <a:blip r:embed="rId2"/>
          <a:stretch>
            <a:fillRect/>
          </a:stretch>
        </p:blipFill>
        <p:spPr>
          <a:xfrm>
            <a:off x="1520225" y="1403927"/>
            <a:ext cx="8251847" cy="5061527"/>
          </a:xfrm>
          <a:prstGeom prst="rect">
            <a:avLst/>
          </a:prstGeom>
        </p:spPr>
      </p:pic>
    </p:spTree>
    <p:extLst>
      <p:ext uri="{BB962C8B-B14F-4D97-AF65-F5344CB8AC3E}">
        <p14:creationId xmlns:p14="http://schemas.microsoft.com/office/powerpoint/2010/main" val="3377630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80" y="90257"/>
            <a:ext cx="8596668" cy="1320800"/>
          </a:xfrm>
        </p:spPr>
        <p:txBody>
          <a:bodyPr/>
          <a:lstStyle/>
          <a:p>
            <a:r>
              <a:rPr lang="en-US" dirty="0" smtClean="0"/>
              <a:t>Local Maintenance Role</a:t>
            </a:r>
            <a:endParaRPr lang="en-US" dirty="0"/>
          </a:p>
        </p:txBody>
      </p:sp>
      <p:pic>
        <p:nvPicPr>
          <p:cNvPr id="4" name="Picture 3"/>
          <p:cNvPicPr>
            <a:picLocks noChangeAspect="1"/>
          </p:cNvPicPr>
          <p:nvPr/>
        </p:nvPicPr>
        <p:blipFill>
          <a:blip r:embed="rId2"/>
          <a:stretch>
            <a:fillRect/>
          </a:stretch>
        </p:blipFill>
        <p:spPr>
          <a:xfrm>
            <a:off x="1819563" y="1401821"/>
            <a:ext cx="8248073" cy="5100580"/>
          </a:xfrm>
          <a:prstGeom prst="rect">
            <a:avLst/>
          </a:prstGeom>
        </p:spPr>
      </p:pic>
      <p:sp>
        <p:nvSpPr>
          <p:cNvPr id="5" name="TextBox 4"/>
          <p:cNvSpPr txBox="1"/>
          <p:nvPr/>
        </p:nvSpPr>
        <p:spPr>
          <a:xfrm>
            <a:off x="511080" y="868219"/>
            <a:ext cx="6553397" cy="646331"/>
          </a:xfrm>
          <a:prstGeom prst="rect">
            <a:avLst/>
          </a:prstGeom>
          <a:noFill/>
        </p:spPr>
        <p:txBody>
          <a:bodyPr wrap="none" rtlCol="0">
            <a:spAutoFit/>
          </a:bodyPr>
          <a:lstStyle/>
          <a:p>
            <a:r>
              <a:rPr lang="en-US" dirty="0"/>
              <a:t>Checks the Sensor Data assigns new Consumer Battery to the </a:t>
            </a:r>
          </a:p>
          <a:p>
            <a:endParaRPr lang="en-US" dirty="0"/>
          </a:p>
        </p:txBody>
      </p:sp>
    </p:spTree>
    <p:extLst>
      <p:ext uri="{BB962C8B-B14F-4D97-AF65-F5344CB8AC3E}">
        <p14:creationId xmlns:p14="http://schemas.microsoft.com/office/powerpoint/2010/main" val="242954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62" y="0"/>
            <a:ext cx="8596668" cy="729673"/>
          </a:xfrm>
        </p:spPr>
        <p:txBody>
          <a:bodyPr/>
          <a:lstStyle/>
          <a:p>
            <a:r>
              <a:rPr lang="en-US" dirty="0" smtClean="0"/>
              <a:t>Global Manager Role</a:t>
            </a:r>
            <a:endParaRPr lang="en-US" dirty="0"/>
          </a:p>
        </p:txBody>
      </p:sp>
      <p:pic>
        <p:nvPicPr>
          <p:cNvPr id="4" name="Picture 3"/>
          <p:cNvPicPr>
            <a:picLocks noChangeAspect="1"/>
          </p:cNvPicPr>
          <p:nvPr/>
        </p:nvPicPr>
        <p:blipFill>
          <a:blip r:embed="rId2"/>
          <a:stretch>
            <a:fillRect/>
          </a:stretch>
        </p:blipFill>
        <p:spPr>
          <a:xfrm>
            <a:off x="1200727" y="875434"/>
            <a:ext cx="9301018" cy="4056784"/>
          </a:xfrm>
          <a:prstGeom prst="rect">
            <a:avLst/>
          </a:prstGeom>
        </p:spPr>
      </p:pic>
      <p:sp>
        <p:nvSpPr>
          <p:cNvPr id="5" name="TextBox 4"/>
          <p:cNvSpPr txBox="1"/>
          <p:nvPr/>
        </p:nvSpPr>
        <p:spPr>
          <a:xfrm>
            <a:off x="3048000" y="5209309"/>
            <a:ext cx="6085320" cy="923330"/>
          </a:xfrm>
          <a:prstGeom prst="rect">
            <a:avLst/>
          </a:prstGeom>
          <a:noFill/>
        </p:spPr>
        <p:txBody>
          <a:bodyPr wrap="none" rtlCol="0">
            <a:spAutoFit/>
          </a:bodyPr>
          <a:lstStyle/>
          <a:p>
            <a:r>
              <a:rPr lang="en-US" dirty="0" smtClean="0"/>
              <a:t>Please Note: The Consumer is Added only once and can </a:t>
            </a:r>
          </a:p>
          <a:p>
            <a:r>
              <a:rPr lang="en-US" dirty="0" smtClean="0"/>
              <a:t>Be updated and updated consumer is also updated in the</a:t>
            </a:r>
          </a:p>
          <a:p>
            <a:r>
              <a:rPr lang="en-US" dirty="0" err="1" smtClean="0"/>
              <a:t>WorkRequest</a:t>
            </a:r>
            <a:r>
              <a:rPr lang="en-US" dirty="0" smtClean="0"/>
              <a:t>.</a:t>
            </a:r>
            <a:endParaRPr lang="en-US" dirty="0"/>
          </a:p>
        </p:txBody>
      </p:sp>
    </p:spTree>
    <p:extLst>
      <p:ext uri="{BB962C8B-B14F-4D97-AF65-F5344CB8AC3E}">
        <p14:creationId xmlns:p14="http://schemas.microsoft.com/office/powerpoint/2010/main" val="173160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243" y="9236"/>
            <a:ext cx="8596668" cy="1320800"/>
          </a:xfrm>
        </p:spPr>
        <p:txBody>
          <a:bodyPr/>
          <a:lstStyle/>
          <a:p>
            <a:r>
              <a:rPr lang="en-US" dirty="0" smtClean="0"/>
              <a:t>Analysis</a:t>
            </a:r>
            <a:endParaRPr lang="en-US" dirty="0"/>
          </a:p>
        </p:txBody>
      </p:sp>
      <p:pic>
        <p:nvPicPr>
          <p:cNvPr id="5" name="Content Placeholder 4"/>
          <p:cNvPicPr>
            <a:picLocks noGrp="1" noChangeAspect="1"/>
          </p:cNvPicPr>
          <p:nvPr>
            <p:ph idx="1"/>
          </p:nvPr>
        </p:nvPicPr>
        <p:blipFill>
          <a:blip r:embed="rId2"/>
          <a:stretch>
            <a:fillRect/>
          </a:stretch>
        </p:blipFill>
        <p:spPr>
          <a:xfrm>
            <a:off x="6678100" y="452583"/>
            <a:ext cx="5264518" cy="4128654"/>
          </a:xfrm>
          <a:prstGeom prst="rect">
            <a:avLst/>
          </a:prstGeom>
        </p:spPr>
      </p:pic>
      <p:pic>
        <p:nvPicPr>
          <p:cNvPr id="4" name="Picture 3"/>
          <p:cNvPicPr>
            <a:picLocks noChangeAspect="1"/>
          </p:cNvPicPr>
          <p:nvPr/>
        </p:nvPicPr>
        <p:blipFill>
          <a:blip r:embed="rId3"/>
          <a:stretch>
            <a:fillRect/>
          </a:stretch>
        </p:blipFill>
        <p:spPr>
          <a:xfrm>
            <a:off x="314035" y="669636"/>
            <a:ext cx="6195580" cy="4097671"/>
          </a:xfrm>
          <a:prstGeom prst="rect">
            <a:avLst/>
          </a:prstGeom>
        </p:spPr>
      </p:pic>
      <p:sp>
        <p:nvSpPr>
          <p:cNvPr id="6" name="TextBox 5"/>
          <p:cNvSpPr txBox="1"/>
          <p:nvPr/>
        </p:nvSpPr>
        <p:spPr>
          <a:xfrm>
            <a:off x="526472" y="5058375"/>
            <a:ext cx="7399013" cy="369332"/>
          </a:xfrm>
          <a:prstGeom prst="rect">
            <a:avLst/>
          </a:prstGeom>
          <a:noFill/>
        </p:spPr>
        <p:txBody>
          <a:bodyPr wrap="none" rtlCol="0">
            <a:spAutoFit/>
          </a:bodyPr>
          <a:lstStyle/>
          <a:p>
            <a:r>
              <a:rPr lang="en-US" dirty="0" smtClean="0"/>
              <a:t>The Analysis is done for Mayor, Global Enterprise and Local Enterprise</a:t>
            </a:r>
            <a:endParaRPr lang="en-US" dirty="0"/>
          </a:p>
        </p:txBody>
      </p:sp>
    </p:spTree>
    <p:extLst>
      <p:ext uri="{BB962C8B-B14F-4D97-AF65-F5344CB8AC3E}">
        <p14:creationId xmlns:p14="http://schemas.microsoft.com/office/powerpoint/2010/main" val="198900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297" y="73891"/>
            <a:ext cx="8596668" cy="1320800"/>
          </a:xfrm>
        </p:spPr>
        <p:txBody>
          <a:bodyPr/>
          <a:lstStyle/>
          <a:p>
            <a:r>
              <a:rPr lang="en-US" dirty="0" smtClean="0"/>
              <a:t>Analysis 2</a:t>
            </a:r>
            <a:endParaRPr lang="en-US" dirty="0"/>
          </a:p>
        </p:txBody>
      </p:sp>
      <p:pic>
        <p:nvPicPr>
          <p:cNvPr id="4" name="Picture 3"/>
          <p:cNvPicPr>
            <a:picLocks noChangeAspect="1"/>
          </p:cNvPicPr>
          <p:nvPr/>
        </p:nvPicPr>
        <p:blipFill>
          <a:blip r:embed="rId2"/>
          <a:stretch>
            <a:fillRect/>
          </a:stretch>
        </p:blipFill>
        <p:spPr>
          <a:xfrm>
            <a:off x="603257" y="734291"/>
            <a:ext cx="9168816" cy="5603586"/>
          </a:xfrm>
          <a:prstGeom prst="rect">
            <a:avLst/>
          </a:prstGeom>
        </p:spPr>
      </p:pic>
    </p:spTree>
    <p:extLst>
      <p:ext uri="{BB962C8B-B14F-4D97-AF65-F5344CB8AC3E}">
        <p14:creationId xmlns:p14="http://schemas.microsoft.com/office/powerpoint/2010/main" val="2550353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98" y="83128"/>
            <a:ext cx="8596668" cy="1320800"/>
          </a:xfrm>
        </p:spPr>
        <p:txBody>
          <a:bodyPr/>
          <a:lstStyle/>
          <a:p>
            <a:r>
              <a:rPr lang="en-US" dirty="0" smtClean="0"/>
              <a:t>Future Scope</a:t>
            </a:r>
            <a:endParaRPr lang="en-US" dirty="0"/>
          </a:p>
        </p:txBody>
      </p:sp>
      <p:sp>
        <p:nvSpPr>
          <p:cNvPr id="3" name="Content Placeholder 2"/>
          <p:cNvSpPr>
            <a:spLocks noGrp="1"/>
          </p:cNvSpPr>
          <p:nvPr>
            <p:ph idx="1"/>
          </p:nvPr>
        </p:nvSpPr>
        <p:spPr>
          <a:xfrm>
            <a:off x="464898" y="1061462"/>
            <a:ext cx="8596668" cy="3880773"/>
          </a:xfrm>
        </p:spPr>
        <p:txBody>
          <a:bodyPr/>
          <a:lstStyle/>
          <a:p>
            <a:pPr>
              <a:buAutoNum type="arabicPeriod"/>
            </a:pPr>
            <a:r>
              <a:rPr lang="en-US" dirty="0" smtClean="0"/>
              <a:t>To see how concurrently the sensor and Community Sensor Algorithm works and test it for multiple users consuming the local area batteries concurrently</a:t>
            </a:r>
          </a:p>
          <a:p>
            <a:pPr marL="0" indent="0">
              <a:buNone/>
            </a:pPr>
            <a:r>
              <a:rPr lang="en-US" dirty="0"/>
              <a:t>T</a:t>
            </a:r>
            <a:r>
              <a:rPr lang="en-US" dirty="0" smtClean="0"/>
              <a:t>wo ways to implement it </a:t>
            </a:r>
          </a:p>
          <a:p>
            <a:pPr>
              <a:buAutoNum type="alphaLcPeriod"/>
            </a:pPr>
            <a:r>
              <a:rPr lang="en-US" dirty="0" smtClean="0"/>
              <a:t>Using Time Division Multiplexing</a:t>
            </a:r>
          </a:p>
          <a:p>
            <a:pPr>
              <a:buAutoNum type="alphaLcPeriod"/>
            </a:pPr>
            <a:r>
              <a:rPr lang="en-US" dirty="0" smtClean="0"/>
              <a:t>Giving the power to all of them in parallel.</a:t>
            </a:r>
          </a:p>
          <a:p>
            <a:pPr>
              <a:buAutoNum type="alphaLcPeriod"/>
            </a:pPr>
            <a:endParaRPr lang="en-US" dirty="0"/>
          </a:p>
          <a:p>
            <a:pPr marL="0" indent="0">
              <a:buNone/>
            </a:pPr>
            <a:r>
              <a:rPr lang="en-US" dirty="0" smtClean="0"/>
              <a:t>Since I will be working on this project further. I would like to have your valuable </a:t>
            </a:r>
          </a:p>
          <a:p>
            <a:pPr marL="0" indent="0">
              <a:buNone/>
            </a:pPr>
            <a:r>
              <a:rPr lang="en-US" dirty="0" smtClean="0"/>
              <a:t>Feedback and suggestion. </a:t>
            </a:r>
          </a:p>
          <a:p>
            <a:pPr marL="0" indent="0">
              <a:buNone/>
            </a:pPr>
            <a:endParaRPr lang="en-US" dirty="0"/>
          </a:p>
          <a:p>
            <a:pPr marL="0" indent="0">
              <a:buNone/>
            </a:pPr>
            <a:r>
              <a:rPr lang="en-US" dirty="0" smtClean="0"/>
              <a:t>Thank you for patiently listening.</a:t>
            </a:r>
          </a:p>
        </p:txBody>
      </p:sp>
    </p:spTree>
    <p:extLst>
      <p:ext uri="{BB962C8B-B14F-4D97-AF65-F5344CB8AC3E}">
        <p14:creationId xmlns:p14="http://schemas.microsoft.com/office/powerpoint/2010/main" val="164644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It is hard to determine how much electrical energy a solar or wind energy can produce in a day and both of these energy system is dependent on the external weather factor.</a:t>
            </a:r>
          </a:p>
          <a:p>
            <a:r>
              <a:rPr lang="en-US" dirty="0" smtClean="0"/>
              <a:t>It is necessary to determine the amount of electricity which will be consumed by a consumer and system has to be designed such that a consumer can 100% utilize the benefits of Renewable source of Energy and become independent of using non-renewable sources of energy which will help to decrease the carbon emission. </a:t>
            </a:r>
            <a:endParaRPr lang="en-US" dirty="0"/>
          </a:p>
        </p:txBody>
      </p:sp>
    </p:spTree>
    <p:extLst>
      <p:ext uri="{BB962C8B-B14F-4D97-AF65-F5344CB8AC3E}">
        <p14:creationId xmlns:p14="http://schemas.microsoft.com/office/powerpoint/2010/main" val="115635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p:txBody>
          <a:bodyPr/>
          <a:lstStyle/>
          <a:p>
            <a:r>
              <a:rPr lang="en-US" dirty="0" smtClean="0"/>
              <a:t>Sensor technology is readily available to make decisions and hence it is necessary for a sensor to have a strong logic behind it so that it can switch between energy system when given a threshold value.</a:t>
            </a:r>
          </a:p>
          <a:p>
            <a:r>
              <a:rPr lang="en-US" dirty="0" err="1" smtClean="0"/>
              <a:t>EcoSystem</a:t>
            </a:r>
            <a:r>
              <a:rPr lang="en-US" dirty="0" smtClean="0"/>
              <a:t> model  provides a basic structure to build an infrastructure around the energy system which will improve the management from the existing system. </a:t>
            </a:r>
          </a:p>
          <a:p>
            <a:r>
              <a:rPr lang="en-US" dirty="0" smtClean="0"/>
              <a:t>Since the devices can communicate with each other we need to take advantage of that and automate the manual process.</a:t>
            </a:r>
          </a:p>
          <a:p>
            <a:r>
              <a:rPr lang="en-US" dirty="0" smtClean="0"/>
              <a:t>The </a:t>
            </a:r>
            <a:r>
              <a:rPr lang="en-US" dirty="0" err="1" smtClean="0"/>
              <a:t>EcoSystem</a:t>
            </a:r>
            <a:r>
              <a:rPr lang="en-US" dirty="0" smtClean="0"/>
              <a:t> model has a unique feature of Work Requests which improve the communication between enterprises and organizations</a:t>
            </a:r>
            <a:endParaRPr lang="en-US" dirty="0"/>
          </a:p>
        </p:txBody>
      </p:sp>
    </p:spTree>
    <p:extLst>
      <p:ext uri="{BB962C8B-B14F-4D97-AF65-F5344CB8AC3E}">
        <p14:creationId xmlns:p14="http://schemas.microsoft.com/office/powerpoint/2010/main" val="129623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677334" y="1422400"/>
            <a:ext cx="8863830" cy="5033817"/>
          </a:xfrm>
        </p:spPr>
        <p:txBody>
          <a:bodyPr>
            <a:normAutofit lnSpcReduction="10000"/>
          </a:bodyPr>
          <a:lstStyle/>
          <a:p>
            <a:r>
              <a:rPr lang="en-US" dirty="0"/>
              <a:t>The purpose of this project is to present an idea to generate electricity by means of various alternate energy sources such as solar energy, wind energy, tidal energy, and geothermal energy and so on. </a:t>
            </a:r>
            <a:endParaRPr lang="en-US" dirty="0" smtClean="0"/>
          </a:p>
          <a:p>
            <a:r>
              <a:rPr lang="en-US" dirty="0" smtClean="0"/>
              <a:t>The </a:t>
            </a:r>
            <a:r>
              <a:rPr lang="en-US" dirty="0"/>
              <a:t>reason for considering all these methods of electricity generation as each of them when used individually, it has some drawback. For instance, if we consider only solar energy system, then sunlight, which is main source is available in the daytime only, also in different seasons the amount of sunlight available differs and will affect electricity generation</a:t>
            </a:r>
            <a:r>
              <a:rPr lang="en-US" dirty="0" smtClean="0"/>
              <a:t>.</a:t>
            </a:r>
          </a:p>
          <a:p>
            <a:r>
              <a:rPr lang="en-US" dirty="0" smtClean="0"/>
              <a:t> </a:t>
            </a:r>
            <a:r>
              <a:rPr lang="en-US" dirty="0"/>
              <a:t>Hence it is best we use the integrated energy sources which would produce electricity. The electricity generation shall be done at small scale and the areas close to the user using Solar and Wind Energy. The backup system will be at off campus location. The backup </a:t>
            </a:r>
            <a:r>
              <a:rPr lang="en-US" dirty="0" smtClean="0"/>
              <a:t>can be </a:t>
            </a:r>
            <a:r>
              <a:rPr lang="en-US" dirty="0"/>
              <a:t>a renewable source of energy. </a:t>
            </a:r>
            <a:endParaRPr lang="en-US" dirty="0" smtClean="0"/>
          </a:p>
          <a:p>
            <a:r>
              <a:rPr lang="en-US" dirty="0" smtClean="0"/>
              <a:t> </a:t>
            </a:r>
            <a:r>
              <a:rPr lang="en-US" dirty="0"/>
              <a:t>The system will also involve the data coming from the National weather Service </a:t>
            </a:r>
            <a:r>
              <a:rPr lang="en-US" dirty="0" smtClean="0"/>
              <a:t>department(Currently Random generation for testing purpose), </a:t>
            </a:r>
            <a:r>
              <a:rPr lang="en-US" dirty="0"/>
              <a:t>which will help the smart sensors to make decisions on which type of energy can consumer use at a given point of time the system will work with smart sensors which will make a switch between different energy sources. </a:t>
            </a:r>
          </a:p>
        </p:txBody>
      </p:sp>
    </p:spTree>
    <p:extLst>
      <p:ext uri="{BB962C8B-B14F-4D97-AF65-F5344CB8AC3E}">
        <p14:creationId xmlns:p14="http://schemas.microsoft.com/office/powerpoint/2010/main" val="41147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Scheme 1</a:t>
            </a:r>
            <a:endParaRPr lang="en-US" dirty="0"/>
          </a:p>
        </p:txBody>
      </p:sp>
      <p:pic>
        <p:nvPicPr>
          <p:cNvPr id="6" name="Content Placeholder 5"/>
          <p:cNvPicPr>
            <a:picLocks noGrp="1" noChangeAspect="1"/>
          </p:cNvPicPr>
          <p:nvPr>
            <p:ph idx="1"/>
          </p:nvPr>
        </p:nvPicPr>
        <p:blipFill>
          <a:blip r:embed="rId2"/>
          <a:stretch>
            <a:fillRect/>
          </a:stretch>
        </p:blipFill>
        <p:spPr>
          <a:xfrm>
            <a:off x="871190" y="1348510"/>
            <a:ext cx="8209658" cy="4693516"/>
          </a:xfrm>
          <a:prstGeom prst="rect">
            <a:avLst/>
          </a:prstGeom>
        </p:spPr>
      </p:pic>
    </p:spTree>
    <p:extLst>
      <p:ext uri="{BB962C8B-B14F-4D97-AF65-F5344CB8AC3E}">
        <p14:creationId xmlns:p14="http://schemas.microsoft.com/office/powerpoint/2010/main" val="420941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dirty="0" smtClean="0"/>
              <a:t>Architecture Scheme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873" y="1080654"/>
            <a:ext cx="10002982" cy="5375563"/>
          </a:xfrm>
        </p:spPr>
      </p:pic>
    </p:spTree>
    <p:extLst>
      <p:ext uri="{BB962C8B-B14F-4D97-AF65-F5344CB8AC3E}">
        <p14:creationId xmlns:p14="http://schemas.microsoft.com/office/powerpoint/2010/main" val="64120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Explanation</a:t>
            </a:r>
            <a:endParaRPr lang="en-US" dirty="0"/>
          </a:p>
        </p:txBody>
      </p:sp>
      <p:sp>
        <p:nvSpPr>
          <p:cNvPr id="3" name="Content Placeholder 2"/>
          <p:cNvSpPr>
            <a:spLocks noGrp="1"/>
          </p:cNvSpPr>
          <p:nvPr>
            <p:ph idx="1"/>
          </p:nvPr>
        </p:nvSpPr>
        <p:spPr/>
        <p:txBody>
          <a:bodyPr>
            <a:normAutofit lnSpcReduction="10000"/>
          </a:bodyPr>
          <a:lstStyle/>
          <a:p>
            <a:r>
              <a:rPr lang="en-US" dirty="0"/>
              <a:t>If Consumer battery is discharged below 306. The sensor picks the </a:t>
            </a:r>
            <a:r>
              <a:rPr lang="en-US" dirty="0" smtClean="0"/>
              <a:t>MAXIMUM charged </a:t>
            </a:r>
            <a:r>
              <a:rPr lang="en-US" dirty="0"/>
              <a:t>battery out of the array of local Area </a:t>
            </a:r>
            <a:r>
              <a:rPr lang="en-US" dirty="0" smtClean="0"/>
              <a:t>Batteries.</a:t>
            </a:r>
          </a:p>
          <a:p>
            <a:r>
              <a:rPr lang="en-US" dirty="0" smtClean="0"/>
              <a:t>It charges </a:t>
            </a:r>
            <a:r>
              <a:rPr lang="en-US" dirty="0"/>
              <a:t>consumer battery and if that local battery array  gets below 306 then Sensor checks other </a:t>
            </a:r>
            <a:r>
              <a:rPr lang="en-US" dirty="0" smtClean="0"/>
              <a:t>battery to find out which is maximum charged battery. </a:t>
            </a:r>
          </a:p>
          <a:p>
            <a:r>
              <a:rPr lang="en-US" dirty="0" smtClean="0"/>
              <a:t>This cycle continues </a:t>
            </a:r>
            <a:r>
              <a:rPr lang="en-US" dirty="0"/>
              <a:t>until  all the local </a:t>
            </a:r>
            <a:r>
              <a:rPr lang="en-US" dirty="0" smtClean="0"/>
              <a:t>batteries </a:t>
            </a:r>
            <a:r>
              <a:rPr lang="en-US" dirty="0"/>
              <a:t>gets </a:t>
            </a:r>
            <a:r>
              <a:rPr lang="en-US" dirty="0" smtClean="0"/>
              <a:t>discharged.</a:t>
            </a:r>
          </a:p>
          <a:p>
            <a:r>
              <a:rPr lang="en-US" dirty="0" smtClean="0"/>
              <a:t> The </a:t>
            </a:r>
            <a:r>
              <a:rPr lang="en-US" dirty="0"/>
              <a:t>local batteries are charged by the sunlight and wind speed which is situated in the local area. </a:t>
            </a:r>
            <a:endParaRPr lang="en-US" dirty="0" smtClean="0"/>
          </a:p>
          <a:p>
            <a:r>
              <a:rPr lang="en-US" dirty="0" smtClean="0"/>
              <a:t>If </a:t>
            </a:r>
            <a:r>
              <a:rPr lang="en-US" dirty="0"/>
              <a:t>all the batteries in the local area is discharged the consumer connects to the Global Energy for which consumer will be charged </a:t>
            </a:r>
          </a:p>
          <a:p>
            <a:r>
              <a:rPr lang="en-US" dirty="0" smtClean="0"/>
              <a:t>The reason why 306V is decided because the batteries contain DC voltage which have to be converted to AC voltage of 120 Volts have to be produced.</a:t>
            </a:r>
            <a:endParaRPr lang="en-US" dirty="0"/>
          </a:p>
        </p:txBody>
      </p:sp>
    </p:spTree>
    <p:extLst>
      <p:ext uri="{BB962C8B-B14F-4D97-AF65-F5344CB8AC3E}">
        <p14:creationId xmlns:p14="http://schemas.microsoft.com/office/powerpoint/2010/main" val="55778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two Sensors which have been implemented in this project </a:t>
            </a:r>
          </a:p>
          <a:p>
            <a:pPr marL="914400" lvl="1" indent="-457200">
              <a:buAutoNum type="arabicPeriod"/>
            </a:pPr>
            <a:r>
              <a:rPr lang="en-US" dirty="0" smtClean="0"/>
              <a:t>Consumer Sensor : </a:t>
            </a:r>
          </a:p>
          <a:p>
            <a:pPr marL="457200" lvl="1" indent="0">
              <a:buNone/>
            </a:pPr>
            <a:r>
              <a:rPr lang="en-US" dirty="0" smtClean="0"/>
              <a:t>a. Each consumer has 1 Sensor which switches between Local and Global Energy.</a:t>
            </a:r>
          </a:p>
          <a:p>
            <a:pPr marL="457200" lvl="1" indent="0">
              <a:buNone/>
            </a:pPr>
            <a:r>
              <a:rPr lang="en-US" dirty="0" smtClean="0"/>
              <a:t>b. The Consumer Sensor has a Consumer Battery and Decision making logic of charging, Discharging consumer battery or connecting to the Global Energy.</a:t>
            </a:r>
          </a:p>
          <a:p>
            <a:pPr marL="457200" lvl="1" indent="0">
              <a:buNone/>
            </a:pPr>
            <a:r>
              <a:rPr lang="en-US" dirty="0" smtClean="0"/>
              <a:t>c. The Consumer Battery will be connected to the Devices which will discharge the battery as consumption happens</a:t>
            </a:r>
          </a:p>
          <a:p>
            <a:pPr marL="457200" lvl="1" indent="0">
              <a:buNone/>
            </a:pPr>
            <a:r>
              <a:rPr lang="en-US" dirty="0" smtClean="0"/>
              <a:t>2. Community Sensor: </a:t>
            </a:r>
          </a:p>
          <a:p>
            <a:pPr marL="914400" lvl="1" indent="-457200">
              <a:buAutoNum type="alphaLcPeriod"/>
            </a:pPr>
            <a:r>
              <a:rPr lang="en-US" dirty="0" smtClean="0"/>
              <a:t>In every Local Area there will be a community sensor which has Array Of Local Batteries.</a:t>
            </a:r>
          </a:p>
          <a:p>
            <a:pPr marL="914400" lvl="1" indent="-457200">
              <a:buAutoNum type="alphaLcPeriod"/>
            </a:pPr>
            <a:r>
              <a:rPr lang="en-US" dirty="0" smtClean="0"/>
              <a:t>These Batteries are charged with the help of Solar and Wind Energy. The minimum threshold value to charge these Batteries are Temperature </a:t>
            </a:r>
            <a:r>
              <a:rPr lang="en-US" dirty="0"/>
              <a:t>s</a:t>
            </a:r>
            <a:r>
              <a:rPr lang="en-US" dirty="0" smtClean="0"/>
              <a:t>hould be above 25 degree C and Wind speed above 8 mph</a:t>
            </a:r>
          </a:p>
          <a:p>
            <a:pPr lvl="1"/>
            <a:endParaRPr lang="en-US" dirty="0" smtClean="0"/>
          </a:p>
        </p:txBody>
      </p:sp>
    </p:spTree>
    <p:extLst>
      <p:ext uri="{BB962C8B-B14F-4D97-AF65-F5344CB8AC3E}">
        <p14:creationId xmlns:p14="http://schemas.microsoft.com/office/powerpoint/2010/main" val="79283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View </a:t>
            </a:r>
            <a:endParaRPr lang="en-US" dirty="0"/>
          </a:p>
        </p:txBody>
      </p:sp>
      <p:pic>
        <p:nvPicPr>
          <p:cNvPr id="4" name="Content Placeholder 3"/>
          <p:cNvPicPr>
            <a:picLocks noGrp="1" noChangeAspect="1"/>
          </p:cNvPicPr>
          <p:nvPr>
            <p:ph idx="1"/>
          </p:nvPr>
        </p:nvPicPr>
        <p:blipFill>
          <a:blip r:embed="rId2"/>
          <a:stretch>
            <a:fillRect/>
          </a:stretch>
        </p:blipFill>
        <p:spPr>
          <a:xfrm>
            <a:off x="677863" y="1579418"/>
            <a:ext cx="8596312" cy="4171685"/>
          </a:xfrm>
          <a:prstGeom prst="rect">
            <a:avLst/>
          </a:prstGeom>
        </p:spPr>
      </p:pic>
    </p:spTree>
    <p:extLst>
      <p:ext uri="{BB962C8B-B14F-4D97-AF65-F5344CB8AC3E}">
        <p14:creationId xmlns:p14="http://schemas.microsoft.com/office/powerpoint/2010/main" val="26303885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4417</TotalTime>
  <Words>742</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The Smart Integrated Energy System using alternate Energy Sources </vt:lpstr>
      <vt:lpstr>Problem</vt:lpstr>
      <vt:lpstr>Opportunity</vt:lpstr>
      <vt:lpstr>Solution</vt:lpstr>
      <vt:lpstr>Architecture Scheme 1</vt:lpstr>
      <vt:lpstr>Architecture Scheme 2</vt:lpstr>
      <vt:lpstr>Architecture Explanation</vt:lpstr>
      <vt:lpstr>Sensor</vt:lpstr>
      <vt:lpstr>Consumer View </vt:lpstr>
      <vt:lpstr>Functional Architecture</vt:lpstr>
      <vt:lpstr>EcoSystem Architecture</vt:lpstr>
      <vt:lpstr>Consumer Simulation Screen</vt:lpstr>
      <vt:lpstr>Consumer Work Area Panel</vt:lpstr>
      <vt:lpstr>Local Manager</vt:lpstr>
      <vt:lpstr>Local Maintenance Role</vt:lpstr>
      <vt:lpstr>Global Manager Role</vt:lpstr>
      <vt:lpstr>Analysis</vt:lpstr>
      <vt:lpstr>Analysis 2</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Smart Integrated Energy System using alternate Energy Sources</dc:title>
  <dc:creator>Neerajsing Rajput</dc:creator>
  <cp:lastModifiedBy>Neerajsing Rajput</cp:lastModifiedBy>
  <cp:revision>30</cp:revision>
  <dcterms:created xsi:type="dcterms:W3CDTF">2015-12-07T08:53:29Z</dcterms:created>
  <dcterms:modified xsi:type="dcterms:W3CDTF">2015-12-11T04:21:35Z</dcterms:modified>
</cp:coreProperties>
</file>