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2" r:id="rId2"/>
    <p:sldMasterId id="2147483706" r:id="rId3"/>
  </p:sldMasterIdLst>
  <p:notesMasterIdLst>
    <p:notesMasterId r:id="rId41"/>
  </p:notesMasterIdLst>
  <p:sldIdLst>
    <p:sldId id="256" r:id="rId4"/>
    <p:sldId id="257" r:id="rId5"/>
    <p:sldId id="284" r:id="rId6"/>
    <p:sldId id="294" r:id="rId7"/>
    <p:sldId id="297" r:id="rId8"/>
    <p:sldId id="306" r:id="rId9"/>
    <p:sldId id="307" r:id="rId10"/>
    <p:sldId id="273" r:id="rId11"/>
    <p:sldId id="275" r:id="rId12"/>
    <p:sldId id="277" r:id="rId13"/>
    <p:sldId id="279" r:id="rId14"/>
    <p:sldId id="290" r:id="rId15"/>
    <p:sldId id="305" r:id="rId16"/>
    <p:sldId id="291" r:id="rId17"/>
    <p:sldId id="293" r:id="rId18"/>
    <p:sldId id="292" r:id="rId19"/>
    <p:sldId id="295" r:id="rId20"/>
    <p:sldId id="304" r:id="rId21"/>
    <p:sldId id="298" r:id="rId22"/>
    <p:sldId id="303" r:id="rId23"/>
    <p:sldId id="308" r:id="rId24"/>
    <p:sldId id="264" r:id="rId25"/>
    <p:sldId id="269" r:id="rId26"/>
    <p:sldId id="276" r:id="rId27"/>
    <p:sldId id="266" r:id="rId28"/>
    <p:sldId id="301" r:id="rId29"/>
    <p:sldId id="283" r:id="rId30"/>
    <p:sldId id="270" r:id="rId31"/>
    <p:sldId id="278" r:id="rId32"/>
    <p:sldId id="302" r:id="rId33"/>
    <p:sldId id="271" r:id="rId34"/>
    <p:sldId id="265" r:id="rId35"/>
    <p:sldId id="299" r:id="rId36"/>
    <p:sldId id="300" r:id="rId37"/>
    <p:sldId id="286" r:id="rId38"/>
    <p:sldId id="289" r:id="rId39"/>
    <p:sldId id="268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4946695-8D39-4682-831C-46615318BB98}">
          <p14:sldIdLst>
            <p14:sldId id="256"/>
            <p14:sldId id="257"/>
            <p14:sldId id="284"/>
            <p14:sldId id="294"/>
            <p14:sldId id="297"/>
            <p14:sldId id="306"/>
          </p14:sldIdLst>
        </p14:section>
        <p14:section name="Speed/Querys" id="{5AC0BBF1-0FF8-407B-A0F3-FFA8FB530D8D}">
          <p14:sldIdLst>
            <p14:sldId id="307"/>
            <p14:sldId id="273"/>
            <p14:sldId id="275"/>
            <p14:sldId id="277"/>
            <p14:sldId id="279"/>
            <p14:sldId id="290"/>
            <p14:sldId id="305"/>
            <p14:sldId id="291"/>
            <p14:sldId id="293"/>
            <p14:sldId id="292"/>
            <p14:sldId id="295"/>
            <p14:sldId id="304"/>
            <p14:sldId id="298"/>
            <p14:sldId id="303"/>
          </p14:sldIdLst>
        </p14:section>
        <p14:section name="Comparison Others" id="{C74BC19E-F234-4486-BE8F-A673167B9972}">
          <p14:sldIdLst>
            <p14:sldId id="308"/>
            <p14:sldId id="264"/>
            <p14:sldId id="269"/>
            <p14:sldId id="276"/>
            <p14:sldId id="266"/>
            <p14:sldId id="301"/>
            <p14:sldId id="283"/>
            <p14:sldId id="270"/>
            <p14:sldId id="278"/>
            <p14:sldId id="302"/>
            <p14:sldId id="271"/>
            <p14:sldId id="265"/>
            <p14:sldId id="299"/>
            <p14:sldId id="300"/>
            <p14:sldId id="286"/>
            <p14:sldId id="28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5A944-4612-40BD-A4E3-37276BD42A8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FB0EE8-3D2A-4A73-A876-037E1DCFA3D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 smtClean="0"/>
            <a:t>Prototype</a:t>
          </a:r>
          <a:endParaRPr lang="de-DE" dirty="0"/>
        </a:p>
      </dgm:t>
    </dgm:pt>
    <dgm:pt modelId="{EA361EA5-7225-448B-B2B4-F388A7350E7D}" type="parTrans" cxnId="{9E241E65-B41D-4910-BF4C-224ECBD8ED39}">
      <dgm:prSet/>
      <dgm:spPr/>
      <dgm:t>
        <a:bodyPr/>
        <a:lstStyle/>
        <a:p>
          <a:endParaRPr lang="de-DE"/>
        </a:p>
      </dgm:t>
    </dgm:pt>
    <dgm:pt modelId="{0FE1E0FE-2C8D-42C6-BBE7-E81312478B73}" type="sibTrans" cxnId="{9E241E65-B41D-4910-BF4C-224ECBD8ED39}">
      <dgm:prSet/>
      <dgm:spPr/>
      <dgm:t>
        <a:bodyPr/>
        <a:lstStyle/>
        <a:p>
          <a:endParaRPr lang="de-DE"/>
        </a:p>
      </dgm:t>
    </dgm:pt>
    <dgm:pt modelId="{C985E1CE-8E38-4E9B-BA87-45F2F90C82C0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err="1" smtClean="0"/>
            <a:t>Comparison</a:t>
          </a:r>
          <a:endParaRPr lang="de-DE" dirty="0"/>
        </a:p>
      </dgm:t>
    </dgm:pt>
    <dgm:pt modelId="{45A5DAF7-4835-4F5A-AA91-88828A9023F9}" type="parTrans" cxnId="{83769ECC-A28F-4E8B-A36B-1DB92E57C55F}">
      <dgm:prSet/>
      <dgm:spPr/>
      <dgm:t>
        <a:bodyPr/>
        <a:lstStyle/>
        <a:p>
          <a:endParaRPr lang="de-DE"/>
        </a:p>
      </dgm:t>
    </dgm:pt>
    <dgm:pt modelId="{9EA24BC7-7C07-495A-AB22-D6DB3F5B0E87}" type="sibTrans" cxnId="{83769ECC-A28F-4E8B-A36B-1DB92E57C55F}">
      <dgm:prSet/>
      <dgm:spPr/>
      <dgm:t>
        <a:bodyPr/>
        <a:lstStyle/>
        <a:p>
          <a:endParaRPr lang="de-DE"/>
        </a:p>
      </dgm:t>
    </dgm:pt>
    <dgm:pt modelId="{4E1A8CA3-E8A2-4096-95BE-2B3FC24D6933}" type="pres">
      <dgm:prSet presAssocID="{B465A944-4612-40BD-A4E3-37276BD42A8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33998A9-68A3-4A94-902F-BC0C7D9D1862}" type="pres">
      <dgm:prSet presAssocID="{81FB0EE8-3D2A-4A73-A876-037E1DCFA3D3}" presName="horFlow" presStyleCnt="0"/>
      <dgm:spPr/>
    </dgm:pt>
    <dgm:pt modelId="{8B1881EE-B248-47E9-8B3F-3D61F7573803}" type="pres">
      <dgm:prSet presAssocID="{81FB0EE8-3D2A-4A73-A876-037E1DCFA3D3}" presName="bigChev" presStyleLbl="node1" presStyleIdx="0" presStyleCnt="1" custScaleX="172997"/>
      <dgm:spPr/>
      <dgm:t>
        <a:bodyPr/>
        <a:lstStyle/>
        <a:p>
          <a:endParaRPr lang="de-DE"/>
        </a:p>
      </dgm:t>
    </dgm:pt>
    <dgm:pt modelId="{0D734D56-F1BB-4722-8E33-E988A879679D}" type="pres">
      <dgm:prSet presAssocID="{45A5DAF7-4835-4F5A-AA91-88828A9023F9}" presName="parTrans" presStyleCnt="0"/>
      <dgm:spPr/>
    </dgm:pt>
    <dgm:pt modelId="{50A0B051-A850-41E1-88D2-7373A3E093F2}" type="pres">
      <dgm:prSet presAssocID="{C985E1CE-8E38-4E9B-BA87-45F2F90C82C0}" presName="node" presStyleLbl="alignAccFollowNode1" presStyleIdx="0" presStyleCnt="1" custScaleX="19189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B440B89-DFF8-4111-80DA-ED04A6249CC5}" type="presOf" srcId="{81FB0EE8-3D2A-4A73-A876-037E1DCFA3D3}" destId="{8B1881EE-B248-47E9-8B3F-3D61F7573803}" srcOrd="0" destOrd="0" presId="urn:microsoft.com/office/officeart/2005/8/layout/lProcess3"/>
    <dgm:cxn modelId="{709A0683-1645-4599-A102-4D562C29F7AA}" type="presOf" srcId="{C985E1CE-8E38-4E9B-BA87-45F2F90C82C0}" destId="{50A0B051-A850-41E1-88D2-7373A3E093F2}" srcOrd="0" destOrd="0" presId="urn:microsoft.com/office/officeart/2005/8/layout/lProcess3"/>
    <dgm:cxn modelId="{9E241E65-B41D-4910-BF4C-224ECBD8ED39}" srcId="{B465A944-4612-40BD-A4E3-37276BD42A8E}" destId="{81FB0EE8-3D2A-4A73-A876-037E1DCFA3D3}" srcOrd="0" destOrd="0" parTransId="{EA361EA5-7225-448B-B2B4-F388A7350E7D}" sibTransId="{0FE1E0FE-2C8D-42C6-BBE7-E81312478B73}"/>
    <dgm:cxn modelId="{582C4943-D4F7-4FC2-B70B-1231C8C68583}" type="presOf" srcId="{B465A944-4612-40BD-A4E3-37276BD42A8E}" destId="{4E1A8CA3-E8A2-4096-95BE-2B3FC24D6933}" srcOrd="0" destOrd="0" presId="urn:microsoft.com/office/officeart/2005/8/layout/lProcess3"/>
    <dgm:cxn modelId="{83769ECC-A28F-4E8B-A36B-1DB92E57C55F}" srcId="{81FB0EE8-3D2A-4A73-A876-037E1DCFA3D3}" destId="{C985E1CE-8E38-4E9B-BA87-45F2F90C82C0}" srcOrd="0" destOrd="0" parTransId="{45A5DAF7-4835-4F5A-AA91-88828A9023F9}" sibTransId="{9EA24BC7-7C07-495A-AB22-D6DB3F5B0E87}"/>
    <dgm:cxn modelId="{B0A3C873-9821-4ABE-B215-0F49E7025615}" type="presParOf" srcId="{4E1A8CA3-E8A2-4096-95BE-2B3FC24D6933}" destId="{833998A9-68A3-4A94-902F-BC0C7D9D1862}" srcOrd="0" destOrd="0" presId="urn:microsoft.com/office/officeart/2005/8/layout/lProcess3"/>
    <dgm:cxn modelId="{CB343240-DB40-4890-8499-D58FE0402C12}" type="presParOf" srcId="{833998A9-68A3-4A94-902F-BC0C7D9D1862}" destId="{8B1881EE-B248-47E9-8B3F-3D61F7573803}" srcOrd="0" destOrd="0" presId="urn:microsoft.com/office/officeart/2005/8/layout/lProcess3"/>
    <dgm:cxn modelId="{31F80632-B2ED-4F6B-962D-08A43E269AB7}" type="presParOf" srcId="{833998A9-68A3-4A94-902F-BC0C7D9D1862}" destId="{0D734D56-F1BB-4722-8E33-E988A879679D}" srcOrd="1" destOrd="0" presId="urn:microsoft.com/office/officeart/2005/8/layout/lProcess3"/>
    <dgm:cxn modelId="{30F2D4CC-EBE5-4E72-BC8E-835F86BCF263}" type="presParOf" srcId="{833998A9-68A3-4A94-902F-BC0C7D9D1862}" destId="{50A0B051-A850-41E1-88D2-7373A3E093F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65A944-4612-40BD-A4E3-37276BD42A8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FB0EE8-3D2A-4A73-A876-037E1DCFA3D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 smtClean="0"/>
            <a:t>Prototype</a:t>
          </a:r>
          <a:endParaRPr lang="de-DE" dirty="0"/>
        </a:p>
      </dgm:t>
    </dgm:pt>
    <dgm:pt modelId="{EA361EA5-7225-448B-B2B4-F388A7350E7D}" type="parTrans" cxnId="{9E241E65-B41D-4910-BF4C-224ECBD8ED39}">
      <dgm:prSet/>
      <dgm:spPr/>
      <dgm:t>
        <a:bodyPr/>
        <a:lstStyle/>
        <a:p>
          <a:endParaRPr lang="de-DE"/>
        </a:p>
      </dgm:t>
    </dgm:pt>
    <dgm:pt modelId="{0FE1E0FE-2C8D-42C6-BBE7-E81312478B73}" type="sibTrans" cxnId="{9E241E65-B41D-4910-BF4C-224ECBD8ED39}">
      <dgm:prSet/>
      <dgm:spPr/>
      <dgm:t>
        <a:bodyPr/>
        <a:lstStyle/>
        <a:p>
          <a:endParaRPr lang="de-DE"/>
        </a:p>
      </dgm:t>
    </dgm:pt>
    <dgm:pt modelId="{C985E1CE-8E38-4E9B-BA87-45F2F90C82C0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err="1" smtClean="0"/>
            <a:t>Comparison</a:t>
          </a:r>
          <a:endParaRPr lang="de-DE" dirty="0"/>
        </a:p>
      </dgm:t>
    </dgm:pt>
    <dgm:pt modelId="{45A5DAF7-4835-4F5A-AA91-88828A9023F9}" type="parTrans" cxnId="{83769ECC-A28F-4E8B-A36B-1DB92E57C55F}">
      <dgm:prSet/>
      <dgm:spPr/>
      <dgm:t>
        <a:bodyPr/>
        <a:lstStyle/>
        <a:p>
          <a:endParaRPr lang="de-DE"/>
        </a:p>
      </dgm:t>
    </dgm:pt>
    <dgm:pt modelId="{9EA24BC7-7C07-495A-AB22-D6DB3F5B0E87}" type="sibTrans" cxnId="{83769ECC-A28F-4E8B-A36B-1DB92E57C55F}">
      <dgm:prSet/>
      <dgm:spPr/>
      <dgm:t>
        <a:bodyPr/>
        <a:lstStyle/>
        <a:p>
          <a:endParaRPr lang="de-DE"/>
        </a:p>
      </dgm:t>
    </dgm:pt>
    <dgm:pt modelId="{4E1A8CA3-E8A2-4096-95BE-2B3FC24D6933}" type="pres">
      <dgm:prSet presAssocID="{B465A944-4612-40BD-A4E3-37276BD42A8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33998A9-68A3-4A94-902F-BC0C7D9D1862}" type="pres">
      <dgm:prSet presAssocID="{81FB0EE8-3D2A-4A73-A876-037E1DCFA3D3}" presName="horFlow" presStyleCnt="0"/>
      <dgm:spPr/>
    </dgm:pt>
    <dgm:pt modelId="{8B1881EE-B248-47E9-8B3F-3D61F7573803}" type="pres">
      <dgm:prSet presAssocID="{81FB0EE8-3D2A-4A73-A876-037E1DCFA3D3}" presName="bigChev" presStyleLbl="node1" presStyleIdx="0" presStyleCnt="1" custScaleX="172997"/>
      <dgm:spPr/>
      <dgm:t>
        <a:bodyPr/>
        <a:lstStyle/>
        <a:p>
          <a:endParaRPr lang="de-DE"/>
        </a:p>
      </dgm:t>
    </dgm:pt>
    <dgm:pt modelId="{0D734D56-F1BB-4722-8E33-E988A879679D}" type="pres">
      <dgm:prSet presAssocID="{45A5DAF7-4835-4F5A-AA91-88828A9023F9}" presName="parTrans" presStyleCnt="0"/>
      <dgm:spPr/>
    </dgm:pt>
    <dgm:pt modelId="{50A0B051-A850-41E1-88D2-7373A3E093F2}" type="pres">
      <dgm:prSet presAssocID="{C985E1CE-8E38-4E9B-BA87-45F2F90C82C0}" presName="node" presStyleLbl="alignAccFollowNode1" presStyleIdx="0" presStyleCnt="1" custScaleX="19189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F6C23FB-180B-4132-AD45-CBA71EE8C159}" type="presOf" srcId="{81FB0EE8-3D2A-4A73-A876-037E1DCFA3D3}" destId="{8B1881EE-B248-47E9-8B3F-3D61F7573803}" srcOrd="0" destOrd="0" presId="urn:microsoft.com/office/officeart/2005/8/layout/lProcess3"/>
    <dgm:cxn modelId="{6C3A99E4-334F-4559-A324-1D897505A031}" type="presOf" srcId="{C985E1CE-8E38-4E9B-BA87-45F2F90C82C0}" destId="{50A0B051-A850-41E1-88D2-7373A3E093F2}" srcOrd="0" destOrd="0" presId="urn:microsoft.com/office/officeart/2005/8/layout/lProcess3"/>
    <dgm:cxn modelId="{C509FDE7-864E-40A2-9D75-6C8B20F80EB7}" type="presOf" srcId="{B465A944-4612-40BD-A4E3-37276BD42A8E}" destId="{4E1A8CA3-E8A2-4096-95BE-2B3FC24D6933}" srcOrd="0" destOrd="0" presId="urn:microsoft.com/office/officeart/2005/8/layout/lProcess3"/>
    <dgm:cxn modelId="{9E241E65-B41D-4910-BF4C-224ECBD8ED39}" srcId="{B465A944-4612-40BD-A4E3-37276BD42A8E}" destId="{81FB0EE8-3D2A-4A73-A876-037E1DCFA3D3}" srcOrd="0" destOrd="0" parTransId="{EA361EA5-7225-448B-B2B4-F388A7350E7D}" sibTransId="{0FE1E0FE-2C8D-42C6-BBE7-E81312478B73}"/>
    <dgm:cxn modelId="{83769ECC-A28F-4E8B-A36B-1DB92E57C55F}" srcId="{81FB0EE8-3D2A-4A73-A876-037E1DCFA3D3}" destId="{C985E1CE-8E38-4E9B-BA87-45F2F90C82C0}" srcOrd="0" destOrd="0" parTransId="{45A5DAF7-4835-4F5A-AA91-88828A9023F9}" sibTransId="{9EA24BC7-7C07-495A-AB22-D6DB3F5B0E87}"/>
    <dgm:cxn modelId="{A0B67C21-657F-430F-84F9-C2A1D5A7189E}" type="presParOf" srcId="{4E1A8CA3-E8A2-4096-95BE-2B3FC24D6933}" destId="{833998A9-68A3-4A94-902F-BC0C7D9D1862}" srcOrd="0" destOrd="0" presId="urn:microsoft.com/office/officeart/2005/8/layout/lProcess3"/>
    <dgm:cxn modelId="{696942CB-4033-4988-8C85-A373C709633F}" type="presParOf" srcId="{833998A9-68A3-4A94-902F-BC0C7D9D1862}" destId="{8B1881EE-B248-47E9-8B3F-3D61F7573803}" srcOrd="0" destOrd="0" presId="urn:microsoft.com/office/officeart/2005/8/layout/lProcess3"/>
    <dgm:cxn modelId="{B041447E-B9C3-48FB-9E6E-7E2A0101B22B}" type="presParOf" srcId="{833998A9-68A3-4A94-902F-BC0C7D9D1862}" destId="{0D734D56-F1BB-4722-8E33-E988A879679D}" srcOrd="1" destOrd="0" presId="urn:microsoft.com/office/officeart/2005/8/layout/lProcess3"/>
    <dgm:cxn modelId="{727FF646-8FA3-4148-8714-49FAB38617FF}" type="presParOf" srcId="{833998A9-68A3-4A94-902F-BC0C7D9D1862}" destId="{50A0B051-A850-41E1-88D2-7373A3E093F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65A944-4612-40BD-A4E3-37276BD42A8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FB0EE8-3D2A-4A73-A876-037E1DCFA3D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 err="1" smtClean="0"/>
            <a:t>Comparison</a:t>
          </a:r>
          <a:endParaRPr lang="de-DE" dirty="0"/>
        </a:p>
      </dgm:t>
    </dgm:pt>
    <dgm:pt modelId="{EA361EA5-7225-448B-B2B4-F388A7350E7D}" type="parTrans" cxnId="{9E241E65-B41D-4910-BF4C-224ECBD8ED39}">
      <dgm:prSet/>
      <dgm:spPr/>
      <dgm:t>
        <a:bodyPr/>
        <a:lstStyle/>
        <a:p>
          <a:endParaRPr lang="de-DE"/>
        </a:p>
      </dgm:t>
    </dgm:pt>
    <dgm:pt modelId="{0FE1E0FE-2C8D-42C6-BBE7-E81312478B73}" type="sibTrans" cxnId="{9E241E65-B41D-4910-BF4C-224ECBD8ED39}">
      <dgm:prSet/>
      <dgm:spPr/>
      <dgm:t>
        <a:bodyPr/>
        <a:lstStyle/>
        <a:p>
          <a:endParaRPr lang="de-DE"/>
        </a:p>
      </dgm:t>
    </dgm:pt>
    <dgm:pt modelId="{C985E1CE-8E38-4E9B-BA87-45F2F90C82C0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smtClean="0"/>
            <a:t>Prototype</a:t>
          </a:r>
          <a:endParaRPr lang="de-DE" dirty="0"/>
        </a:p>
      </dgm:t>
    </dgm:pt>
    <dgm:pt modelId="{45A5DAF7-4835-4F5A-AA91-88828A9023F9}" type="parTrans" cxnId="{83769ECC-A28F-4E8B-A36B-1DB92E57C55F}">
      <dgm:prSet/>
      <dgm:spPr/>
      <dgm:t>
        <a:bodyPr/>
        <a:lstStyle/>
        <a:p>
          <a:endParaRPr lang="de-DE"/>
        </a:p>
      </dgm:t>
    </dgm:pt>
    <dgm:pt modelId="{9EA24BC7-7C07-495A-AB22-D6DB3F5B0E87}" type="sibTrans" cxnId="{83769ECC-A28F-4E8B-A36B-1DB92E57C55F}">
      <dgm:prSet/>
      <dgm:spPr/>
      <dgm:t>
        <a:bodyPr/>
        <a:lstStyle/>
        <a:p>
          <a:endParaRPr lang="de-DE"/>
        </a:p>
      </dgm:t>
    </dgm:pt>
    <dgm:pt modelId="{4E1A8CA3-E8A2-4096-95BE-2B3FC24D6933}" type="pres">
      <dgm:prSet presAssocID="{B465A944-4612-40BD-A4E3-37276BD42A8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33998A9-68A3-4A94-902F-BC0C7D9D1862}" type="pres">
      <dgm:prSet presAssocID="{81FB0EE8-3D2A-4A73-A876-037E1DCFA3D3}" presName="horFlow" presStyleCnt="0"/>
      <dgm:spPr/>
    </dgm:pt>
    <dgm:pt modelId="{8B1881EE-B248-47E9-8B3F-3D61F7573803}" type="pres">
      <dgm:prSet presAssocID="{81FB0EE8-3D2A-4A73-A876-037E1DCFA3D3}" presName="bigChev" presStyleLbl="node1" presStyleIdx="0" presStyleCnt="1" custScaleX="172997" custLinFactX="115575" custLinFactNeighborX="200000" custLinFactNeighborY="-6839"/>
      <dgm:spPr/>
      <dgm:t>
        <a:bodyPr/>
        <a:lstStyle/>
        <a:p>
          <a:endParaRPr lang="de-DE"/>
        </a:p>
      </dgm:t>
    </dgm:pt>
    <dgm:pt modelId="{0D734D56-F1BB-4722-8E33-E988A879679D}" type="pres">
      <dgm:prSet presAssocID="{45A5DAF7-4835-4F5A-AA91-88828A9023F9}" presName="parTrans" presStyleCnt="0"/>
      <dgm:spPr/>
    </dgm:pt>
    <dgm:pt modelId="{50A0B051-A850-41E1-88D2-7373A3E093F2}" type="pres">
      <dgm:prSet presAssocID="{C985E1CE-8E38-4E9B-BA87-45F2F90C82C0}" presName="node" presStyleLbl="alignAccFollowNode1" presStyleIdx="0" presStyleCnt="1" custScaleX="191891" custLinFactX="-161496" custLinFactNeighborX="-200000" custLinFactNeighborY="20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D2B46D3-2D16-4C0A-B440-325DA9A500E4}" type="presOf" srcId="{81FB0EE8-3D2A-4A73-A876-037E1DCFA3D3}" destId="{8B1881EE-B248-47E9-8B3F-3D61F7573803}" srcOrd="0" destOrd="0" presId="urn:microsoft.com/office/officeart/2005/8/layout/lProcess3"/>
    <dgm:cxn modelId="{9E241E65-B41D-4910-BF4C-224ECBD8ED39}" srcId="{B465A944-4612-40BD-A4E3-37276BD42A8E}" destId="{81FB0EE8-3D2A-4A73-A876-037E1DCFA3D3}" srcOrd="0" destOrd="0" parTransId="{EA361EA5-7225-448B-B2B4-F388A7350E7D}" sibTransId="{0FE1E0FE-2C8D-42C6-BBE7-E81312478B73}"/>
    <dgm:cxn modelId="{D943D40A-DA22-440C-AE04-D525168B4E07}" type="presOf" srcId="{B465A944-4612-40BD-A4E3-37276BD42A8E}" destId="{4E1A8CA3-E8A2-4096-95BE-2B3FC24D6933}" srcOrd="0" destOrd="0" presId="urn:microsoft.com/office/officeart/2005/8/layout/lProcess3"/>
    <dgm:cxn modelId="{83769ECC-A28F-4E8B-A36B-1DB92E57C55F}" srcId="{81FB0EE8-3D2A-4A73-A876-037E1DCFA3D3}" destId="{C985E1CE-8E38-4E9B-BA87-45F2F90C82C0}" srcOrd="0" destOrd="0" parTransId="{45A5DAF7-4835-4F5A-AA91-88828A9023F9}" sibTransId="{9EA24BC7-7C07-495A-AB22-D6DB3F5B0E87}"/>
    <dgm:cxn modelId="{CC7B5B27-7A76-416D-A52E-291C5CAD1A48}" type="presOf" srcId="{C985E1CE-8E38-4E9B-BA87-45F2F90C82C0}" destId="{50A0B051-A850-41E1-88D2-7373A3E093F2}" srcOrd="0" destOrd="0" presId="urn:microsoft.com/office/officeart/2005/8/layout/lProcess3"/>
    <dgm:cxn modelId="{6786ED7C-290D-48AB-B9DB-1C5767239264}" type="presParOf" srcId="{4E1A8CA3-E8A2-4096-95BE-2B3FC24D6933}" destId="{833998A9-68A3-4A94-902F-BC0C7D9D1862}" srcOrd="0" destOrd="0" presId="urn:microsoft.com/office/officeart/2005/8/layout/lProcess3"/>
    <dgm:cxn modelId="{0AA4DBC6-B618-42F8-AE2E-42671D9BFCDB}" type="presParOf" srcId="{833998A9-68A3-4A94-902F-BC0C7D9D1862}" destId="{8B1881EE-B248-47E9-8B3F-3D61F7573803}" srcOrd="0" destOrd="0" presId="urn:microsoft.com/office/officeart/2005/8/layout/lProcess3"/>
    <dgm:cxn modelId="{2122481D-81A1-4EC5-82B8-DD46D0F12A6E}" type="presParOf" srcId="{833998A9-68A3-4A94-902F-BC0C7D9D1862}" destId="{0D734D56-F1BB-4722-8E33-E988A879679D}" srcOrd="1" destOrd="0" presId="urn:microsoft.com/office/officeart/2005/8/layout/lProcess3"/>
    <dgm:cxn modelId="{1321E6E3-669D-4B29-A4EC-71C4FA21030A}" type="presParOf" srcId="{833998A9-68A3-4A94-902F-BC0C7D9D1862}" destId="{50A0B051-A850-41E1-88D2-7373A3E093F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65A944-4612-40BD-A4E3-37276BD42A8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FB0EE8-3D2A-4A73-A876-037E1DCFA3D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 err="1" smtClean="0"/>
            <a:t>Comparison</a:t>
          </a:r>
          <a:endParaRPr lang="de-DE" dirty="0"/>
        </a:p>
      </dgm:t>
    </dgm:pt>
    <dgm:pt modelId="{EA361EA5-7225-448B-B2B4-F388A7350E7D}" type="parTrans" cxnId="{9E241E65-B41D-4910-BF4C-224ECBD8ED39}">
      <dgm:prSet/>
      <dgm:spPr/>
      <dgm:t>
        <a:bodyPr/>
        <a:lstStyle/>
        <a:p>
          <a:endParaRPr lang="de-DE"/>
        </a:p>
      </dgm:t>
    </dgm:pt>
    <dgm:pt modelId="{0FE1E0FE-2C8D-42C6-BBE7-E81312478B73}" type="sibTrans" cxnId="{9E241E65-B41D-4910-BF4C-224ECBD8ED39}">
      <dgm:prSet/>
      <dgm:spPr/>
      <dgm:t>
        <a:bodyPr/>
        <a:lstStyle/>
        <a:p>
          <a:endParaRPr lang="de-DE"/>
        </a:p>
      </dgm:t>
    </dgm:pt>
    <dgm:pt modelId="{C985E1CE-8E38-4E9B-BA87-45F2F90C82C0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smtClean="0"/>
            <a:t>Prototype</a:t>
          </a:r>
          <a:endParaRPr lang="de-DE" dirty="0"/>
        </a:p>
      </dgm:t>
    </dgm:pt>
    <dgm:pt modelId="{45A5DAF7-4835-4F5A-AA91-88828A9023F9}" type="parTrans" cxnId="{83769ECC-A28F-4E8B-A36B-1DB92E57C55F}">
      <dgm:prSet/>
      <dgm:spPr/>
      <dgm:t>
        <a:bodyPr/>
        <a:lstStyle/>
        <a:p>
          <a:endParaRPr lang="de-DE"/>
        </a:p>
      </dgm:t>
    </dgm:pt>
    <dgm:pt modelId="{9EA24BC7-7C07-495A-AB22-D6DB3F5B0E87}" type="sibTrans" cxnId="{83769ECC-A28F-4E8B-A36B-1DB92E57C55F}">
      <dgm:prSet/>
      <dgm:spPr/>
      <dgm:t>
        <a:bodyPr/>
        <a:lstStyle/>
        <a:p>
          <a:endParaRPr lang="de-DE"/>
        </a:p>
      </dgm:t>
    </dgm:pt>
    <dgm:pt modelId="{4E1A8CA3-E8A2-4096-95BE-2B3FC24D6933}" type="pres">
      <dgm:prSet presAssocID="{B465A944-4612-40BD-A4E3-37276BD42A8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33998A9-68A3-4A94-902F-BC0C7D9D1862}" type="pres">
      <dgm:prSet presAssocID="{81FB0EE8-3D2A-4A73-A876-037E1DCFA3D3}" presName="horFlow" presStyleCnt="0"/>
      <dgm:spPr/>
    </dgm:pt>
    <dgm:pt modelId="{8B1881EE-B248-47E9-8B3F-3D61F7573803}" type="pres">
      <dgm:prSet presAssocID="{81FB0EE8-3D2A-4A73-A876-037E1DCFA3D3}" presName="bigChev" presStyleLbl="node1" presStyleIdx="0" presStyleCnt="1" custScaleX="172997" custLinFactX="115575" custLinFactNeighborX="200000" custLinFactNeighborY="-6839"/>
      <dgm:spPr/>
      <dgm:t>
        <a:bodyPr/>
        <a:lstStyle/>
        <a:p>
          <a:endParaRPr lang="de-DE"/>
        </a:p>
      </dgm:t>
    </dgm:pt>
    <dgm:pt modelId="{0D734D56-F1BB-4722-8E33-E988A879679D}" type="pres">
      <dgm:prSet presAssocID="{45A5DAF7-4835-4F5A-AA91-88828A9023F9}" presName="parTrans" presStyleCnt="0"/>
      <dgm:spPr/>
    </dgm:pt>
    <dgm:pt modelId="{50A0B051-A850-41E1-88D2-7373A3E093F2}" type="pres">
      <dgm:prSet presAssocID="{C985E1CE-8E38-4E9B-BA87-45F2F90C82C0}" presName="node" presStyleLbl="alignAccFollowNode1" presStyleIdx="0" presStyleCnt="1" custScaleX="191891" custLinFactX="-161496" custLinFactNeighborX="-200000" custLinFactNeighborY="20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241E65-B41D-4910-BF4C-224ECBD8ED39}" srcId="{B465A944-4612-40BD-A4E3-37276BD42A8E}" destId="{81FB0EE8-3D2A-4A73-A876-037E1DCFA3D3}" srcOrd="0" destOrd="0" parTransId="{EA361EA5-7225-448B-B2B4-F388A7350E7D}" sibTransId="{0FE1E0FE-2C8D-42C6-BBE7-E81312478B73}"/>
    <dgm:cxn modelId="{E345D4E8-7ED1-49FA-821A-1F3035D75ED3}" type="presOf" srcId="{B465A944-4612-40BD-A4E3-37276BD42A8E}" destId="{4E1A8CA3-E8A2-4096-95BE-2B3FC24D6933}" srcOrd="0" destOrd="0" presId="urn:microsoft.com/office/officeart/2005/8/layout/lProcess3"/>
    <dgm:cxn modelId="{E818CACD-6316-4071-B933-7568189F4748}" type="presOf" srcId="{C985E1CE-8E38-4E9B-BA87-45F2F90C82C0}" destId="{50A0B051-A850-41E1-88D2-7373A3E093F2}" srcOrd="0" destOrd="0" presId="urn:microsoft.com/office/officeart/2005/8/layout/lProcess3"/>
    <dgm:cxn modelId="{83769ECC-A28F-4E8B-A36B-1DB92E57C55F}" srcId="{81FB0EE8-3D2A-4A73-A876-037E1DCFA3D3}" destId="{C985E1CE-8E38-4E9B-BA87-45F2F90C82C0}" srcOrd="0" destOrd="0" parTransId="{45A5DAF7-4835-4F5A-AA91-88828A9023F9}" sibTransId="{9EA24BC7-7C07-495A-AB22-D6DB3F5B0E87}"/>
    <dgm:cxn modelId="{B4085388-4189-464D-AAB3-B58EF7B0EF56}" type="presOf" srcId="{81FB0EE8-3D2A-4A73-A876-037E1DCFA3D3}" destId="{8B1881EE-B248-47E9-8B3F-3D61F7573803}" srcOrd="0" destOrd="0" presId="urn:microsoft.com/office/officeart/2005/8/layout/lProcess3"/>
    <dgm:cxn modelId="{01F91D61-0DDF-4D4F-BCF0-7B487E104F03}" type="presParOf" srcId="{4E1A8CA3-E8A2-4096-95BE-2B3FC24D6933}" destId="{833998A9-68A3-4A94-902F-BC0C7D9D1862}" srcOrd="0" destOrd="0" presId="urn:microsoft.com/office/officeart/2005/8/layout/lProcess3"/>
    <dgm:cxn modelId="{61F82E6B-3379-450E-B6AF-D2901A9C9806}" type="presParOf" srcId="{833998A9-68A3-4A94-902F-BC0C7D9D1862}" destId="{8B1881EE-B248-47E9-8B3F-3D61F7573803}" srcOrd="0" destOrd="0" presId="urn:microsoft.com/office/officeart/2005/8/layout/lProcess3"/>
    <dgm:cxn modelId="{168677E9-BDEC-4DF4-A6FA-31EBFEDB72D6}" type="presParOf" srcId="{833998A9-68A3-4A94-902F-BC0C7D9D1862}" destId="{0D734D56-F1BB-4722-8E33-E988A879679D}" srcOrd="1" destOrd="0" presId="urn:microsoft.com/office/officeart/2005/8/layout/lProcess3"/>
    <dgm:cxn modelId="{CF419A1F-7A68-452F-A554-293B99211284}" type="presParOf" srcId="{833998A9-68A3-4A94-902F-BC0C7D9D1862}" destId="{50A0B051-A850-41E1-88D2-7373A3E093F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81EE-B248-47E9-8B3F-3D61F7573803}">
      <dsp:nvSpPr>
        <dsp:cNvPr id="0" name=""/>
        <dsp:cNvSpPr/>
      </dsp:nvSpPr>
      <dsp:spPr>
        <a:xfrm>
          <a:off x="1460954" y="0"/>
          <a:ext cx="1389130" cy="321191"/>
        </a:xfrm>
        <a:prstGeom prst="chevron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Comparison</a:t>
          </a:r>
          <a:endParaRPr lang="de-DE" sz="1600" kern="1200" dirty="0"/>
        </a:p>
      </dsp:txBody>
      <dsp:txXfrm>
        <a:off x="1621550" y="0"/>
        <a:ext cx="1067939" cy="321191"/>
      </dsp:txXfrm>
    </dsp:sp>
    <dsp:sp modelId="{50A0B051-A850-41E1-88D2-7373A3E093F2}">
      <dsp:nvSpPr>
        <dsp:cNvPr id="0" name=""/>
        <dsp:cNvSpPr/>
      </dsp:nvSpPr>
      <dsp:spPr>
        <a:xfrm>
          <a:off x="323777" y="32950"/>
          <a:ext cx="1278901" cy="266589"/>
        </a:xfrm>
        <a:prstGeom prst="chevron">
          <a:avLst/>
        </a:prstGeom>
        <a:solidFill>
          <a:schemeClr val="tx2">
            <a:lumMod val="40000"/>
            <a:lumOff val="60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Prototype</a:t>
          </a:r>
          <a:endParaRPr lang="de-DE" sz="1700" kern="1200" dirty="0"/>
        </a:p>
      </dsp:txBody>
      <dsp:txXfrm>
        <a:off x="457072" y="32950"/>
        <a:ext cx="1012312" cy="266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CEA63-926A-43CC-8893-2662AF70E68E}" type="datetimeFigureOut">
              <a:rPr lang="de-DE" smtClean="0"/>
              <a:t>06.01.2016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EFC75-8807-47F2-8BB0-B8B84C9877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3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FC75-8807-47F2-8BB0-B8B84C9877C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1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FC75-8807-47F2-8BB0-B8B84C9877C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88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FC75-8807-47F2-8BB0-B8B84C9877C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25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FC75-8807-47F2-8BB0-B8B84C9877C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07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FC75-8807-47F2-8BB0-B8B84C9877C8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21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FC75-8807-47F2-8BB0-B8B84C9877C8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58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58B6-322F-4FE3-A3D2-B35BD30CAD94}" type="datetime1">
              <a:rPr lang="de-DE" smtClean="0"/>
              <a:t>06.01.2016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735"/>
            <a:ext cx="10018713" cy="4038466"/>
          </a:xfrm>
        </p:spPr>
        <p:txBody>
          <a:bodyPr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63762" y="5883275"/>
            <a:ext cx="751354" cy="365125"/>
          </a:xfrm>
        </p:spPr>
        <p:txBody>
          <a:bodyPr/>
          <a:lstStyle/>
          <a:p>
            <a:fld id="{576BA0F2-7DB5-4F43-B0EF-F17C58FA5C5F}" type="datetime1">
              <a:rPr lang="de-DE" smtClean="0"/>
              <a:t>06.01.2016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1991483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021112" y="5883275"/>
            <a:ext cx="551167" cy="365125"/>
          </a:xfrm>
        </p:spPr>
        <p:txBody>
          <a:bodyPr/>
          <a:lstStyle/>
          <a:p>
            <a:fld id="{8443DEFA-3A6F-43FC-9E16-ADD2AFF19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37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2169"/>
            <a:ext cx="10018713" cy="17525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1740430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2417234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1748897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2417234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63762" y="5883275"/>
            <a:ext cx="751354" cy="365125"/>
          </a:xfrm>
        </p:spPr>
        <p:txBody>
          <a:bodyPr/>
          <a:lstStyle/>
          <a:p>
            <a:fld id="{90D1C229-0468-4FA1-8024-F3AEF0837FB4}" type="datetime1">
              <a:rPr lang="de-DE" smtClean="0"/>
              <a:t>06.01.2016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1991483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021112" y="5883275"/>
            <a:ext cx="551167" cy="365125"/>
          </a:xfrm>
        </p:spPr>
        <p:txBody>
          <a:bodyPr/>
          <a:lstStyle/>
          <a:p>
            <a:fld id="{8443DEFA-3A6F-43FC-9E16-ADD2AFF19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2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735"/>
            <a:ext cx="10018713" cy="4038466"/>
          </a:xfrm>
        </p:spPr>
        <p:txBody>
          <a:bodyPr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63762" y="5883275"/>
            <a:ext cx="751354" cy="365125"/>
          </a:xfrm>
        </p:spPr>
        <p:txBody>
          <a:bodyPr/>
          <a:lstStyle/>
          <a:p>
            <a:fld id="{FCB52814-78AA-497E-9D61-8B532A715CC2}" type="datetime1">
              <a:rPr lang="de-DE" smtClean="0"/>
              <a:t>06.01.2016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1991483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021112" y="5883275"/>
            <a:ext cx="551167" cy="365125"/>
          </a:xfrm>
        </p:spPr>
        <p:txBody>
          <a:bodyPr/>
          <a:lstStyle/>
          <a:p>
            <a:fld id="{8443DEFA-3A6F-43FC-9E16-ADD2AFF1903E}" type="slidenum">
              <a:rPr lang="de-DE" smtClean="0"/>
              <a:t>‹#›</a:t>
            </a:fld>
            <a:endParaRPr lang="de-DE"/>
          </a:p>
        </p:txBody>
      </p:sp>
      <p:graphicFrame>
        <p:nvGraphicFramePr>
          <p:cNvPr id="11" name="Diagramm 10"/>
          <p:cNvGraphicFramePr/>
          <p:nvPr userDrawn="1">
            <p:extLst>
              <p:ext uri="{D42A27DB-BD31-4B8C-83A1-F6EECF244321}">
                <p14:modId xmlns:p14="http://schemas.microsoft.com/office/powerpoint/2010/main" val="1819195625"/>
              </p:ext>
            </p:extLst>
          </p:nvPr>
        </p:nvGraphicFramePr>
        <p:xfrm>
          <a:off x="8490609" y="5905060"/>
          <a:ext cx="3211918" cy="321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7210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2169"/>
            <a:ext cx="10018713" cy="17525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1740430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2417234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1748897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2417234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63762" y="5883275"/>
            <a:ext cx="751354" cy="365125"/>
          </a:xfrm>
        </p:spPr>
        <p:txBody>
          <a:bodyPr/>
          <a:lstStyle/>
          <a:p>
            <a:fld id="{3D4586D1-0E78-4A8A-95CC-3ED9778294CF}" type="datetime1">
              <a:rPr lang="de-DE" smtClean="0"/>
              <a:t>06.01.2016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1991483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021112" y="5883275"/>
            <a:ext cx="551167" cy="365125"/>
          </a:xfrm>
        </p:spPr>
        <p:txBody>
          <a:bodyPr/>
          <a:lstStyle/>
          <a:p>
            <a:fld id="{8443DEFA-3A6F-43FC-9E16-ADD2AFF1903E}" type="slidenum">
              <a:rPr lang="de-DE" smtClean="0"/>
              <a:t>‹#›</a:t>
            </a:fld>
            <a:endParaRPr lang="de-DE"/>
          </a:p>
        </p:txBody>
      </p:sp>
      <p:graphicFrame>
        <p:nvGraphicFramePr>
          <p:cNvPr id="11" name="Diagramm 10"/>
          <p:cNvGraphicFramePr/>
          <p:nvPr userDrawn="1">
            <p:extLst>
              <p:ext uri="{D42A27DB-BD31-4B8C-83A1-F6EECF244321}">
                <p14:modId xmlns:p14="http://schemas.microsoft.com/office/powerpoint/2010/main" val="1700999622"/>
              </p:ext>
            </p:extLst>
          </p:nvPr>
        </p:nvGraphicFramePr>
        <p:xfrm>
          <a:off x="8490609" y="5905060"/>
          <a:ext cx="3211918" cy="321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328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735"/>
            <a:ext cx="10018713" cy="4038466"/>
          </a:xfrm>
        </p:spPr>
        <p:txBody>
          <a:bodyPr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63762" y="5883275"/>
            <a:ext cx="751354" cy="365125"/>
          </a:xfrm>
        </p:spPr>
        <p:txBody>
          <a:bodyPr/>
          <a:lstStyle/>
          <a:p>
            <a:fld id="{C1437890-2E63-4F7D-95ED-141AD48A065E}" type="datetime1">
              <a:rPr lang="de-DE" smtClean="0"/>
              <a:t>06.01.2016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1991483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021112" y="5883275"/>
            <a:ext cx="551167" cy="365125"/>
          </a:xfrm>
        </p:spPr>
        <p:txBody>
          <a:bodyPr/>
          <a:lstStyle/>
          <a:p>
            <a:fld id="{8443DEFA-3A6F-43FC-9E16-ADD2AFF1903E}" type="slidenum">
              <a:rPr lang="de-DE" smtClean="0"/>
              <a:t>‹#›</a:t>
            </a:fld>
            <a:endParaRPr lang="de-DE"/>
          </a:p>
        </p:txBody>
      </p:sp>
      <p:graphicFrame>
        <p:nvGraphicFramePr>
          <p:cNvPr id="11" name="Diagramm 10"/>
          <p:cNvGraphicFramePr/>
          <p:nvPr userDrawn="1">
            <p:extLst>
              <p:ext uri="{D42A27DB-BD31-4B8C-83A1-F6EECF244321}">
                <p14:modId xmlns:p14="http://schemas.microsoft.com/office/powerpoint/2010/main" val="3123141188"/>
              </p:ext>
            </p:extLst>
          </p:nvPr>
        </p:nvGraphicFramePr>
        <p:xfrm>
          <a:off x="8490609" y="5905060"/>
          <a:ext cx="3211918" cy="321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71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2169"/>
            <a:ext cx="10018713" cy="17525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1740430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2417234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1748897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2417234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63762" y="5883275"/>
            <a:ext cx="751354" cy="365125"/>
          </a:xfrm>
        </p:spPr>
        <p:txBody>
          <a:bodyPr/>
          <a:lstStyle/>
          <a:p>
            <a:fld id="{0D4AB1AE-C023-447F-A51A-43BBD5416321}" type="datetime1">
              <a:rPr lang="de-DE" smtClean="0"/>
              <a:t>06.01.2016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1991483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021112" y="5883275"/>
            <a:ext cx="551167" cy="365125"/>
          </a:xfrm>
        </p:spPr>
        <p:txBody>
          <a:bodyPr/>
          <a:lstStyle/>
          <a:p>
            <a:fld id="{8443DEFA-3A6F-43FC-9E16-ADD2AFF1903E}" type="slidenum">
              <a:rPr lang="de-DE" smtClean="0"/>
              <a:t>‹#›</a:t>
            </a:fld>
            <a:endParaRPr lang="de-DE"/>
          </a:p>
        </p:txBody>
      </p:sp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412299836"/>
              </p:ext>
            </p:extLst>
          </p:nvPr>
        </p:nvGraphicFramePr>
        <p:xfrm>
          <a:off x="8490609" y="5905060"/>
          <a:ext cx="3211918" cy="321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E53FE5-8963-45AB-AEDB-E17E94A85913}" type="datetime1">
              <a:rPr lang="de-DE" smtClean="0"/>
              <a:t>06.01.2016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OrientDB vs Neo4j - Comparison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43DEFA-3A6F-43FC-9E16-ADD2AFF19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12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3F1833-D949-4781-BD49-DD1E0EA99A6E}" type="datetime1">
              <a:rPr lang="de-DE" smtClean="0"/>
              <a:t>06.01.2016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OrientDB vs Neo4j - Comparison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43DEFA-3A6F-43FC-9E16-ADD2AFF19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7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261642-D8C0-483A-9091-EEC182B62094}" type="datetime1">
              <a:rPr lang="de-DE" smtClean="0"/>
              <a:t>06.01.2016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OrientDB vs Neo4j - Comparison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43DEFA-3A6F-43FC-9E16-ADD2AFF190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eo4j.org/refcard/2.0/" TargetMode="External"/><Relationship Id="rId2" Type="http://schemas.openxmlformats.org/officeDocument/2006/relationships/hyperlink" Target="http://docs.neo4j.org/chunked/stable/server-plugi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OrientDB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Neo4j </a:t>
            </a:r>
            <a:br>
              <a:rPr lang="de-DE" dirty="0" smtClean="0"/>
            </a:br>
            <a:r>
              <a:rPr lang="de-DE" sz="2400" dirty="0" err="1" smtClean="0"/>
              <a:t>Comparisons</a:t>
            </a:r>
            <a:r>
              <a:rPr lang="de-DE" sz="2400" dirty="0" smtClean="0"/>
              <a:t> (</a:t>
            </a:r>
            <a:r>
              <a:rPr lang="de-DE" sz="2400" dirty="0" err="1" smtClean="0"/>
              <a:t>querys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functionality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 smtClean="0"/>
              <a:t>Curtis </a:t>
            </a:r>
            <a:r>
              <a:rPr lang="de-DE" sz="1600" dirty="0" err="1" smtClean="0"/>
              <a:t>Mosters</a:t>
            </a:r>
            <a:endParaRPr lang="de-DE" sz="1600" dirty="0" smtClean="0"/>
          </a:p>
          <a:p>
            <a:r>
              <a:rPr lang="de-DE" sz="1600" dirty="0" smtClean="0"/>
              <a:t>@02.12.2014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9363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smtClean="0"/>
              <a:t>#1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10</a:t>
            </a:fld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Checking</a:t>
            </a:r>
            <a:r>
              <a:rPr lang="de-DE" dirty="0" smtClean="0"/>
              <a:t> Single ID </a:t>
            </a:r>
            <a:r>
              <a:rPr lang="de-DE" dirty="0" err="1" smtClean="0"/>
              <a:t>lookup</a:t>
            </a:r>
            <a:endParaRPr lang="de-DE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30006"/>
              </p:ext>
            </p:extLst>
          </p:nvPr>
        </p:nvGraphicFramePr>
        <p:xfrm>
          <a:off x="0" y="2325164"/>
          <a:ext cx="12192000" cy="45349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800"/>
                <a:gridCol w="5125792"/>
                <a:gridCol w="2618704"/>
                <a:gridCol w="2618704"/>
              </a:tblGrid>
              <a:tr h="146122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SELECT FROM </a:t>
                      </a:r>
                      <a:r>
                        <a:rPr lang="en-US" sz="1400" dirty="0" err="1" smtClean="0"/>
                        <a:t>Appln</a:t>
                      </a:r>
                      <a:r>
                        <a:rPr lang="en-US" sz="1400" dirty="0" smtClean="0"/>
                        <a:t> WHERE ID=?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MATCH (</a:t>
                      </a:r>
                      <a:r>
                        <a:rPr lang="en-US" sz="1400" dirty="0" err="1" smtClean="0"/>
                        <a:t>a:Appln</a:t>
                      </a:r>
                      <a:r>
                        <a:rPr lang="en-US" sz="1400" dirty="0" smtClean="0"/>
                        <a:t>) WHERE a.ID=? RETURN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387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1412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939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763773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44</a:t>
                      </a:r>
                      <a:endParaRPr lang="de-DE" sz="1200" dirty="0"/>
                    </a:p>
                  </a:txBody>
                  <a:tcPr/>
                </a:tc>
              </a:tr>
              <a:tr h="169675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234526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43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858584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44</a:t>
                      </a:r>
                      <a:endParaRPr lang="de-DE" sz="1200" dirty="0"/>
                    </a:p>
                  </a:txBody>
                  <a:tcPr/>
                </a:tc>
              </a:tr>
              <a:tr h="174827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536367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43</a:t>
                      </a:r>
                      <a:endParaRPr lang="de-DE" sz="1200" dirty="0"/>
                    </a:p>
                  </a:txBody>
                  <a:tcPr/>
                </a:tc>
              </a:tr>
              <a:tr h="132326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2323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31</a:t>
                      </a:r>
                      <a:endParaRPr lang="de-DE" sz="1200" dirty="0"/>
                    </a:p>
                  </a:txBody>
                  <a:tcPr/>
                </a:tc>
              </a:tr>
              <a:tr h="141342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5267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24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73573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585985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34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797977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26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489"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Average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12,4 (10 </a:t>
                      </a:r>
                      <a:r>
                        <a:rPr lang="de-DE" sz="1200" b="1" dirty="0" err="1" smtClean="0"/>
                        <a:t>of</a:t>
                      </a:r>
                      <a:r>
                        <a:rPr lang="de-DE" sz="1200" b="1" dirty="0" smtClean="0"/>
                        <a:t> 10)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29 (0 </a:t>
                      </a:r>
                      <a:r>
                        <a:rPr lang="de-DE" sz="1200" b="1" dirty="0" err="1" smtClean="0"/>
                        <a:t>of</a:t>
                      </a:r>
                      <a:r>
                        <a:rPr lang="de-DE" sz="1200" b="1" dirty="0" smtClean="0"/>
                        <a:t> 10)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934916" y="3483429"/>
            <a:ext cx="248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No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system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cache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cleared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514830" y="3469528"/>
            <a:ext cx="248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System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cache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cleared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smtClean="0"/>
              <a:t>#2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11</a:t>
            </a:fld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Fulltext</a:t>
            </a:r>
            <a:r>
              <a:rPr lang="de-DE" dirty="0" smtClean="0"/>
              <a:t> </a:t>
            </a:r>
            <a:r>
              <a:rPr lang="de-DE" dirty="0" err="1" smtClean="0"/>
              <a:t>Lucene</a:t>
            </a:r>
            <a:r>
              <a:rPr lang="de-DE" dirty="0" smtClean="0"/>
              <a:t> Lookup</a:t>
            </a:r>
            <a:endParaRPr lang="de-DE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05934"/>
              </p:ext>
            </p:extLst>
          </p:nvPr>
        </p:nvGraphicFramePr>
        <p:xfrm>
          <a:off x="0" y="2325159"/>
          <a:ext cx="12192000" cy="45521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800"/>
                <a:gridCol w="5125792"/>
                <a:gridCol w="2618704"/>
                <a:gridCol w="2618704"/>
              </a:tblGrid>
              <a:tr h="14869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?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Note on Neo4j:</a:t>
                      </a:r>
                      <a:br>
                        <a:rPr lang="en-US" sz="1200" dirty="0" smtClean="0"/>
                      </a:br>
                      <a:r>
                        <a:rPr lang="en-US" sz="1000" dirty="0" smtClean="0"/>
                        <a:t>more than one word needs to be put in a new property statement, e.g. instead of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'</a:t>
                      </a:r>
                      <a:r>
                        <a:rPr lang="de-DE" sz="1000" dirty="0" err="1" smtClean="0"/>
                        <a:t>title:super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efficient</a:t>
                      </a:r>
                      <a:r>
                        <a:rPr lang="de-DE" sz="1000" dirty="0" smtClean="0"/>
                        <a:t>'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we take </a:t>
                      </a:r>
                      <a:r>
                        <a:rPr lang="de-DE" sz="1000" dirty="0" smtClean="0"/>
                        <a:t>'</a:t>
                      </a:r>
                      <a:r>
                        <a:rPr lang="de-DE" sz="1000" dirty="0" err="1" smtClean="0"/>
                        <a:t>title:super</a:t>
                      </a:r>
                      <a:r>
                        <a:rPr lang="de-DE" sz="1000" dirty="0" smtClean="0"/>
                        <a:t> OR </a:t>
                      </a:r>
                      <a:r>
                        <a:rPr lang="de-DE" sz="1000" dirty="0" err="1" smtClean="0"/>
                        <a:t>title:efficient</a:t>
                      </a:r>
                      <a:r>
                        <a:rPr lang="de-DE" sz="1000" dirty="0" smtClean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FROM (SELECT </a:t>
                      </a:r>
                      <a:r>
                        <a:rPr lang="en-US" sz="1400" dirty="0" err="1" smtClean="0"/>
                        <a:t>title,ID</a:t>
                      </a:r>
                      <a:r>
                        <a:rPr lang="en-US" sz="1400" dirty="0" smtClean="0"/>
                        <a:t> FROM </a:t>
                      </a:r>
                      <a:r>
                        <a:rPr lang="en-US" sz="1400" dirty="0" err="1" smtClean="0"/>
                        <a:t>Appln</a:t>
                      </a:r>
                      <a:r>
                        <a:rPr lang="en-US" sz="1400" dirty="0" smtClean="0"/>
                        <a:t> WHERE title LUCENE "?" ORDER BY ID) LIMIT 10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START n=</a:t>
                      </a:r>
                      <a:r>
                        <a:rPr lang="en-US" sz="1400" dirty="0" err="1" smtClean="0"/>
                        <a:t>node:titles</a:t>
                      </a:r>
                      <a:r>
                        <a:rPr lang="en-US" sz="1400" dirty="0" smtClean="0"/>
                        <a:t>('title:?') RETURN </a:t>
                      </a:r>
                      <a:r>
                        <a:rPr lang="en-US" sz="1400" dirty="0" err="1" smtClean="0"/>
                        <a:t>n.title,n.ID</a:t>
                      </a:r>
                      <a:r>
                        <a:rPr lang="en-US" sz="1400" dirty="0" smtClean="0"/>
                        <a:t> ORDER BY n.ID LIMIT 10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10172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801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137088 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panel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263698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121494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161215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druck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25582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9679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11290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machine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1146339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297645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357818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cell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253565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55397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26298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automatic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vehicle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961054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131772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163794</a:t>
                      </a:r>
                      <a:endParaRPr lang="de-DE" sz="1200" dirty="0"/>
                    </a:p>
                  </a:txBody>
                  <a:tcPr/>
                </a:tc>
              </a:tr>
              <a:tr h="131365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super </a:t>
                      </a:r>
                      <a:r>
                        <a:rPr lang="de-DE" sz="1200" dirty="0" err="1" smtClean="0"/>
                        <a:t>efficient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53380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8432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8707</a:t>
                      </a:r>
                      <a:endParaRPr lang="de-DE" sz="1200" dirty="0"/>
                    </a:p>
                  </a:txBody>
                  <a:tcPr/>
                </a:tc>
              </a:tr>
              <a:tr h="166138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motor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398803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79527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46687</a:t>
                      </a:r>
                      <a:endParaRPr lang="de-DE" sz="1200" dirty="0"/>
                    </a:p>
                  </a:txBody>
                  <a:tcPr/>
                </a:tc>
              </a:tr>
              <a:tr h="162274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airplane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14066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892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390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windshield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8969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1004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536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72"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Average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313 sec (5,2 min) (0 </a:t>
                      </a:r>
                      <a:r>
                        <a:rPr lang="de-DE" sz="1200" b="1" dirty="0" err="1" smtClean="0"/>
                        <a:t>of</a:t>
                      </a:r>
                      <a:r>
                        <a:rPr lang="de-DE" sz="1200" b="1" dirty="0" smtClean="0"/>
                        <a:t> 10)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70 sec (10 </a:t>
                      </a:r>
                      <a:r>
                        <a:rPr lang="de-DE" sz="1200" b="1" dirty="0" err="1" smtClean="0"/>
                        <a:t>of</a:t>
                      </a:r>
                      <a:r>
                        <a:rPr lang="de-DE" sz="1200" b="1" dirty="0" smtClean="0"/>
                        <a:t> 10)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6934916" y="3483429"/>
            <a:ext cx="248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No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system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cache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cleared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514830" y="3469528"/>
            <a:ext cx="248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System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cache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cleared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smtClean="0"/>
              <a:t>#3.1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12</a:t>
            </a:fld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Fulltext</a:t>
            </a:r>
            <a:r>
              <a:rPr lang="de-DE" dirty="0"/>
              <a:t> </a:t>
            </a:r>
            <a:r>
              <a:rPr lang="de-DE" dirty="0" err="1"/>
              <a:t>Lucene</a:t>
            </a:r>
            <a:r>
              <a:rPr lang="de-DE" dirty="0"/>
              <a:t> Lookup Overall </a:t>
            </a:r>
            <a:r>
              <a:rPr lang="de-DE" dirty="0" smtClean="0"/>
              <a:t>Count on 1 </a:t>
            </a:r>
            <a:r>
              <a:rPr lang="de-DE" dirty="0" err="1" smtClean="0"/>
              <a:t>indices</a:t>
            </a:r>
            <a:endParaRPr lang="de-DE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8888"/>
              </p:ext>
            </p:extLst>
          </p:nvPr>
        </p:nvGraphicFramePr>
        <p:xfrm>
          <a:off x="0" y="2325159"/>
          <a:ext cx="12191999" cy="45521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800"/>
                <a:gridCol w="5125792"/>
                <a:gridCol w="5237407"/>
              </a:tblGrid>
              <a:tr h="14869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?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Note on Neo4j: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US" sz="1000" dirty="0" smtClean="0"/>
                        <a:t>more than one word needs to be put in a new property statement, e.g. instead of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'</a:t>
                      </a:r>
                      <a:r>
                        <a:rPr lang="de-DE" sz="1000" dirty="0" err="1" smtClean="0"/>
                        <a:t>title:super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efficient</a:t>
                      </a:r>
                      <a:r>
                        <a:rPr lang="de-DE" sz="1000" dirty="0" smtClean="0"/>
                        <a:t>'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we take </a:t>
                      </a:r>
                      <a:r>
                        <a:rPr lang="de-DE" sz="1000" dirty="0" smtClean="0"/>
                        <a:t>'</a:t>
                      </a:r>
                      <a:r>
                        <a:rPr lang="de-DE" sz="1000" dirty="0" err="1" smtClean="0"/>
                        <a:t>title:super</a:t>
                      </a:r>
                      <a:r>
                        <a:rPr lang="de-DE" sz="1000" dirty="0" smtClean="0"/>
                        <a:t> OR </a:t>
                      </a:r>
                      <a:r>
                        <a:rPr lang="de-DE" sz="1000" dirty="0" err="1" smtClean="0"/>
                        <a:t>title:efficient</a:t>
                      </a:r>
                      <a:r>
                        <a:rPr lang="de-DE" sz="1000" dirty="0" smtClean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$</a:t>
                      </a:r>
                      <a:r>
                        <a:rPr lang="en-US" sz="1400" dirty="0" err="1" smtClean="0"/>
                        <a:t>totalHits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FROM </a:t>
                      </a:r>
                      <a:r>
                        <a:rPr lang="en-US" sz="1400" dirty="0" err="1" smtClean="0"/>
                        <a:t>Appln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WHERE title LUCENE "?" LIMIT 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n=</a:t>
                      </a:r>
                      <a:r>
                        <a:rPr lang="en-US" sz="1400" dirty="0" err="1" smtClean="0"/>
                        <a:t>node:titles</a:t>
                      </a:r>
                      <a:r>
                        <a:rPr lang="en-US" sz="1400" dirty="0" smtClean="0"/>
                        <a:t>("title:?")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RETURN count(*)</a:t>
                      </a:r>
                      <a:endParaRPr lang="de-DE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4611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215263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panel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3318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77442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druck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2890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12503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machine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1846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198479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cell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2351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34685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automatic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vehicle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1063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49283</a:t>
                      </a:r>
                      <a:endParaRPr lang="de-DE" sz="1200" dirty="0"/>
                    </a:p>
                  </a:txBody>
                  <a:tcPr/>
                </a:tc>
              </a:tr>
              <a:tr h="131365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super </a:t>
                      </a:r>
                      <a:r>
                        <a:rPr lang="de-DE" sz="1200" dirty="0" err="1" smtClean="0"/>
                        <a:t>efficient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984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4054</a:t>
                      </a:r>
                      <a:endParaRPr lang="de-DE" sz="1200" dirty="0"/>
                    </a:p>
                  </a:txBody>
                  <a:tcPr/>
                </a:tc>
              </a:tr>
              <a:tr h="166138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motor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465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47085</a:t>
                      </a:r>
                      <a:endParaRPr lang="de-DE" sz="1200" dirty="0"/>
                    </a:p>
                  </a:txBody>
                  <a:tcPr/>
                </a:tc>
              </a:tr>
              <a:tr h="162274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airplane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1172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429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windshield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62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585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72"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Average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9 </a:t>
                      </a:r>
                      <a:r>
                        <a:rPr lang="de-DE" sz="1200" b="1" dirty="0" err="1" smtClean="0"/>
                        <a:t>of</a:t>
                      </a:r>
                      <a:r>
                        <a:rPr lang="de-DE" sz="1200" b="1" dirty="0" smtClean="0"/>
                        <a:t> 10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1 </a:t>
                      </a:r>
                      <a:r>
                        <a:rPr lang="de-DE" sz="1200" b="1" dirty="0" err="1" smtClean="0"/>
                        <a:t>of</a:t>
                      </a:r>
                      <a:r>
                        <a:rPr lang="de-DE" sz="1200" b="1" dirty="0" smtClean="0"/>
                        <a:t> 10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smtClean="0"/>
              <a:t>#3.2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13</a:t>
            </a:fld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Fulltext</a:t>
            </a:r>
            <a:r>
              <a:rPr lang="de-DE" dirty="0"/>
              <a:t> </a:t>
            </a:r>
            <a:r>
              <a:rPr lang="de-DE" dirty="0" err="1"/>
              <a:t>Lucene</a:t>
            </a:r>
            <a:r>
              <a:rPr lang="de-DE" dirty="0"/>
              <a:t> Lookup Overall </a:t>
            </a:r>
            <a:r>
              <a:rPr lang="de-DE" dirty="0" smtClean="0"/>
              <a:t>Count on 2 </a:t>
            </a:r>
            <a:r>
              <a:rPr lang="de-DE" dirty="0" err="1" smtClean="0"/>
              <a:t>indices</a:t>
            </a:r>
            <a:endParaRPr lang="de-DE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8472"/>
              </p:ext>
            </p:extLst>
          </p:nvPr>
        </p:nvGraphicFramePr>
        <p:xfrm>
          <a:off x="0" y="2325159"/>
          <a:ext cx="12191999" cy="45521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800"/>
                <a:gridCol w="5125792"/>
                <a:gridCol w="5237407"/>
              </a:tblGrid>
              <a:tr h="14869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?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Note on Neo4j: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US" sz="1000" dirty="0" smtClean="0"/>
                        <a:t>more than one word needs to be put in a new property statement, e.g. instead of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'</a:t>
                      </a:r>
                      <a:r>
                        <a:rPr lang="de-DE" sz="1000" dirty="0" err="1" smtClean="0"/>
                        <a:t>title:super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efficient</a:t>
                      </a:r>
                      <a:r>
                        <a:rPr lang="de-DE" sz="1000" dirty="0" smtClean="0"/>
                        <a:t>'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we take </a:t>
                      </a:r>
                      <a:r>
                        <a:rPr lang="de-DE" sz="1000" dirty="0" smtClean="0"/>
                        <a:t>'</a:t>
                      </a:r>
                      <a:r>
                        <a:rPr lang="de-DE" sz="1000" dirty="0" err="1" smtClean="0"/>
                        <a:t>title:super</a:t>
                      </a:r>
                      <a:r>
                        <a:rPr lang="de-DE" sz="1000" dirty="0" smtClean="0"/>
                        <a:t> OR </a:t>
                      </a:r>
                      <a:r>
                        <a:rPr lang="de-DE" sz="1000" dirty="0" err="1" smtClean="0"/>
                        <a:t>title:efficient</a:t>
                      </a:r>
                      <a:r>
                        <a:rPr lang="de-DE" sz="1000" dirty="0" smtClean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$</a:t>
                      </a:r>
                      <a:r>
                        <a:rPr lang="en-US" sz="1400" dirty="0" err="1" smtClean="0"/>
                        <a:t>totalHits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FROM </a:t>
                      </a:r>
                      <a:r>
                        <a:rPr lang="en-US" sz="1400" dirty="0" err="1" smtClean="0"/>
                        <a:t>Appln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WHERE [</a:t>
                      </a:r>
                      <a:r>
                        <a:rPr lang="en-US" sz="1400" dirty="0" err="1" smtClean="0"/>
                        <a:t>title,abstract</a:t>
                      </a:r>
                      <a:r>
                        <a:rPr lang="en-US" sz="1400" dirty="0" smtClean="0"/>
                        <a:t>] LUCENE "?" LIMIT 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n=</a:t>
                      </a:r>
                      <a:r>
                        <a:rPr lang="en-US" sz="1400" dirty="0" err="1" smtClean="0"/>
                        <a:t>node:titles</a:t>
                      </a:r>
                      <a:r>
                        <a:rPr lang="en-US" sz="1400" dirty="0" smtClean="0"/>
                        <a:t> ('title:?')</a:t>
                      </a:r>
                    </a:p>
                    <a:p>
                      <a:r>
                        <a:rPr lang="en-US" sz="1400" dirty="0" smtClean="0"/>
                        <a:t>MATCH (n)-[:HAS_ABSTRACT]-&gt;(a) WHERE </a:t>
                      </a:r>
                      <a:r>
                        <a:rPr lang="en-US" sz="1400" dirty="0" err="1" smtClean="0"/>
                        <a:t>a.abstract</a:t>
                      </a:r>
                      <a:r>
                        <a:rPr lang="en-US" sz="1400" dirty="0" smtClean="0"/>
                        <a:t> =~ ".*?.*"</a:t>
                      </a:r>
                    </a:p>
                    <a:p>
                      <a:r>
                        <a:rPr lang="en-US" sz="1400" dirty="0" smtClean="0"/>
                        <a:t>RETURN count(*)</a:t>
                      </a:r>
                      <a:endParaRPr lang="de-DE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227234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panel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druck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machine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cell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automatic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vehicle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131365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super </a:t>
                      </a:r>
                      <a:r>
                        <a:rPr lang="de-DE" sz="1200" dirty="0" err="1" smtClean="0"/>
                        <a:t>efficient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166138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motor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162274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airplane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windshield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72"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Average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 rot="20666139">
            <a:off x="3315224" y="4623572"/>
            <a:ext cx="629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chemeClr val="accent6">
                    <a:lumMod val="75000"/>
                  </a:schemeClr>
                </a:solidFill>
              </a:rPr>
              <a:t>NOT FURTHER TESTED!</a:t>
            </a:r>
            <a:endParaRPr lang="de-DE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smtClean="0"/>
              <a:t>#4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14</a:t>
            </a:fld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Internal ID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lookup</a:t>
            </a:r>
            <a:endParaRPr lang="de-DE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40172"/>
              </p:ext>
            </p:extLst>
          </p:nvPr>
        </p:nvGraphicFramePr>
        <p:xfrm>
          <a:off x="0" y="2325159"/>
          <a:ext cx="12191999" cy="45521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/>
                <a:gridCol w="888642"/>
                <a:gridCol w="5138671"/>
                <a:gridCol w="2625143"/>
                <a:gridCol w="2625143"/>
              </a:tblGrid>
              <a:tr h="148698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?</a:t>
                      </a:r>
                      <a:br>
                        <a:rPr lang="en-US" sz="1200" dirty="0" smtClean="0"/>
                      </a:br>
                      <a:r>
                        <a:rPr lang="en-US" sz="1200" dirty="0" err="1" smtClean="0"/>
                        <a:t>OrientDB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?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Neo4j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SELECT title FROM #11:? / SELECT name FROM #12:?</a:t>
                      </a:r>
                    </a:p>
                    <a:p>
                      <a:endParaRPr lang="en-US" sz="14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START n=node(?) RETURN </a:t>
                      </a:r>
                      <a:r>
                        <a:rPr lang="en-US" sz="1400" dirty="0" err="1" smtClean="0"/>
                        <a:t>n.title</a:t>
                      </a:r>
                      <a:r>
                        <a:rPr lang="en-US" sz="1400" dirty="0" smtClean="0"/>
                        <a:t> / START n=node(?) RETURN n.name</a:t>
                      </a:r>
                    </a:p>
                    <a:p>
                      <a:endParaRPr 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11:0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816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11:141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141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27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11:26526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26526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28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11:2526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2526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27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11:6262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6262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28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76594275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25</a:t>
                      </a:r>
                      <a:endParaRPr lang="de-DE" sz="1200" dirty="0"/>
                    </a:p>
                  </a:txBody>
                  <a:tcPr/>
                </a:tc>
              </a:tr>
              <a:tr h="131365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12:515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76594790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23</a:t>
                      </a:r>
                      <a:endParaRPr lang="de-DE" sz="1200" dirty="0"/>
                    </a:p>
                  </a:txBody>
                  <a:tcPr/>
                </a:tc>
              </a:tr>
              <a:tr h="166138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12:4115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76598390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25</a:t>
                      </a:r>
                      <a:endParaRPr lang="de-DE" sz="1200" dirty="0"/>
                    </a:p>
                  </a:txBody>
                  <a:tcPr/>
                </a:tc>
              </a:tr>
              <a:tr h="162274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12:52627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76646902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26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12:47484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76641759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13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25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72">
                <a:tc gridSpan="2"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Average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2 (10 </a:t>
                      </a:r>
                      <a:r>
                        <a:rPr lang="de-DE" sz="1200" b="1" dirty="0" err="1" smtClean="0"/>
                        <a:t>of</a:t>
                      </a:r>
                      <a:r>
                        <a:rPr lang="de-DE" sz="1200" b="1" dirty="0" smtClean="0"/>
                        <a:t> 10)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13 (0 </a:t>
                      </a:r>
                      <a:r>
                        <a:rPr lang="de-DE" sz="1200" b="1" dirty="0" err="1" smtClean="0"/>
                        <a:t>of</a:t>
                      </a:r>
                      <a:r>
                        <a:rPr lang="de-DE" sz="1200" b="1" dirty="0" smtClean="0"/>
                        <a:t> 10)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6934916" y="3483429"/>
            <a:ext cx="248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No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system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cache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cleared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514830" y="3469528"/>
            <a:ext cx="248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System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cache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cleared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smtClean="0"/>
              <a:t>#5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15</a:t>
            </a:fld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Count </a:t>
            </a:r>
            <a:r>
              <a:rPr lang="de-DE" dirty="0" err="1"/>
              <a:t>Applns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Person</a:t>
            </a:r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74173"/>
              </p:ext>
            </p:extLst>
          </p:nvPr>
        </p:nvGraphicFramePr>
        <p:xfrm>
          <a:off x="0" y="2325159"/>
          <a:ext cx="12191999" cy="45521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/>
                <a:gridCol w="888642"/>
                <a:gridCol w="5138671"/>
                <a:gridCol w="2625143"/>
                <a:gridCol w="2625143"/>
              </a:tblGrid>
              <a:tr h="148698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?</a:t>
                      </a:r>
                      <a:br>
                        <a:rPr lang="en-US" sz="1200" dirty="0" smtClean="0"/>
                      </a:br>
                      <a:r>
                        <a:rPr lang="en-US" sz="1200" dirty="0" err="1" smtClean="0"/>
                        <a:t>OrientDB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?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Neo4j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out(WROTE).size()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FROM #?</a:t>
                      </a:r>
                      <a:endParaRPr lang="de-D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START p=node(?)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MATCH (p)-[:WROTE]-&gt;(a)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RETURN count(*)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12:0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76594275</a:t>
                      </a:r>
                      <a:r>
                        <a:rPr lang="en-US" sz="1200" dirty="0" smtClean="0"/>
                        <a:t> 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81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980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76594276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42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12:2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76594277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12:3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76594278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38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12:4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76594279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39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76594280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41</a:t>
                      </a:r>
                      <a:endParaRPr lang="de-DE" sz="1200" dirty="0"/>
                    </a:p>
                  </a:txBody>
                  <a:tcPr/>
                </a:tc>
              </a:tr>
              <a:tr h="131365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76594281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37</a:t>
                      </a:r>
                      <a:endParaRPr lang="de-DE" sz="1200" dirty="0"/>
                    </a:p>
                  </a:txBody>
                  <a:tcPr/>
                </a:tc>
              </a:tr>
              <a:tr h="166138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76594282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43</a:t>
                      </a:r>
                      <a:endParaRPr lang="de-DE" sz="1200" dirty="0"/>
                    </a:p>
                  </a:txBody>
                  <a:tcPr/>
                </a:tc>
              </a:tr>
              <a:tr h="162274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76594283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45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12:9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76594284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17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41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72">
                <a:tc gridSpan="2"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Average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1 (10</a:t>
                      </a:r>
                      <a:r>
                        <a:rPr lang="de-DE" sz="1200" b="1" baseline="0" dirty="0" smtClean="0"/>
                        <a:t> </a:t>
                      </a:r>
                      <a:r>
                        <a:rPr lang="de-DE" sz="1200" b="1" baseline="0" dirty="0" err="1" smtClean="0"/>
                        <a:t>of</a:t>
                      </a:r>
                      <a:r>
                        <a:rPr lang="de-DE" sz="1200" b="1" baseline="0" dirty="0" smtClean="0"/>
                        <a:t> 10</a:t>
                      </a:r>
                      <a:r>
                        <a:rPr lang="de-DE" sz="1200" b="1" dirty="0" smtClean="0"/>
                        <a:t>)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25 (0</a:t>
                      </a:r>
                      <a:r>
                        <a:rPr lang="de-DE" sz="1200" b="1" baseline="0" dirty="0" smtClean="0"/>
                        <a:t> </a:t>
                      </a:r>
                      <a:r>
                        <a:rPr lang="de-DE" sz="1200" b="1" baseline="0" dirty="0" err="1" smtClean="0"/>
                        <a:t>of</a:t>
                      </a:r>
                      <a:r>
                        <a:rPr lang="de-DE" sz="1200" b="1" baseline="0" dirty="0" smtClean="0"/>
                        <a:t> 10</a:t>
                      </a:r>
                      <a:r>
                        <a:rPr lang="de-DE" sz="1200" b="1" dirty="0" smtClean="0"/>
                        <a:t>)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6934916" y="3483429"/>
            <a:ext cx="248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No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system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cache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cleared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514830" y="3469528"/>
            <a:ext cx="248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System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cache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cleared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smtClean="0"/>
              <a:t>#6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16</a:t>
            </a:fld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Searching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3 </a:t>
            </a:r>
            <a:r>
              <a:rPr lang="de-DE" dirty="0" err="1"/>
              <a:t>Applns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Person</a:t>
            </a:r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72620"/>
              </p:ext>
            </p:extLst>
          </p:nvPr>
        </p:nvGraphicFramePr>
        <p:xfrm>
          <a:off x="0" y="2325159"/>
          <a:ext cx="12191999" cy="45521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/>
                <a:gridCol w="888642"/>
                <a:gridCol w="5138671"/>
                <a:gridCol w="2625143"/>
                <a:gridCol w="2625143"/>
              </a:tblGrid>
              <a:tr h="148698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?</a:t>
                      </a:r>
                      <a:br>
                        <a:rPr lang="en-US" sz="1200" dirty="0" smtClean="0"/>
                      </a:br>
                      <a:r>
                        <a:rPr lang="en-US" sz="1200" dirty="0" err="1" smtClean="0"/>
                        <a:t>OrientDB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?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Neo4j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</a:t>
                      </a:r>
                      <a:r>
                        <a:rPr lang="en-US" sz="1400" dirty="0" err="1" smtClean="0"/>
                        <a:t>out.@class</a:t>
                      </a:r>
                      <a:r>
                        <a:rPr lang="en-US" sz="1400" dirty="0" smtClean="0"/>
                        <a:t> as </a:t>
                      </a:r>
                      <a:r>
                        <a:rPr lang="en-US" sz="1400" dirty="0" err="1" smtClean="0"/>
                        <a:t>sourceClass,out.@rid</a:t>
                      </a:r>
                      <a:r>
                        <a:rPr lang="en-US" sz="1400" dirty="0" smtClean="0"/>
                        <a:t> as source ,out.name as </a:t>
                      </a:r>
                      <a:r>
                        <a:rPr lang="en-US" sz="1400" dirty="0" err="1" smtClean="0"/>
                        <a:t>sourceName,in.@class</a:t>
                      </a:r>
                      <a:r>
                        <a:rPr lang="en-US" sz="1400" dirty="0" smtClean="0"/>
                        <a:t> as </a:t>
                      </a:r>
                      <a:r>
                        <a:rPr lang="en-US" sz="1400" dirty="0" err="1" smtClean="0"/>
                        <a:t>targetClass,in.@rid</a:t>
                      </a:r>
                      <a:r>
                        <a:rPr lang="en-US" sz="1400" dirty="0" smtClean="0"/>
                        <a:t> as </a:t>
                      </a:r>
                      <a:r>
                        <a:rPr lang="en-US" sz="1400" dirty="0" err="1" smtClean="0"/>
                        <a:t>target,in.ID</a:t>
                      </a:r>
                      <a:r>
                        <a:rPr lang="en-US" sz="1400" dirty="0" smtClean="0"/>
                        <a:t> as </a:t>
                      </a:r>
                      <a:r>
                        <a:rPr lang="en-US" sz="1400" dirty="0" err="1" smtClean="0"/>
                        <a:t>targetID</a:t>
                      </a:r>
                      <a:r>
                        <a:rPr lang="en-US" sz="1400" dirty="0" smtClean="0"/>
                        <a:t> ,</a:t>
                      </a:r>
                      <a:r>
                        <a:rPr lang="en-US" sz="1400" dirty="0" err="1" smtClean="0"/>
                        <a:t>in.nrEpodoc</a:t>
                      </a:r>
                      <a:r>
                        <a:rPr lang="en-US" sz="1400" dirty="0" smtClean="0"/>
                        <a:t> as </a:t>
                      </a:r>
                      <a:r>
                        <a:rPr lang="en-US" sz="1400" dirty="0" err="1" smtClean="0"/>
                        <a:t>targetName</a:t>
                      </a:r>
                      <a:r>
                        <a:rPr lang="en-US" sz="1400" dirty="0" smtClean="0"/>
                        <a:t> from (select expand(</a:t>
                      </a:r>
                      <a:r>
                        <a:rPr lang="en-US" sz="1400" dirty="0" err="1" smtClean="0"/>
                        <a:t>outE</a:t>
                      </a:r>
                      <a:r>
                        <a:rPr lang="en-US" sz="1400" dirty="0" smtClean="0"/>
                        <a:t>('WROTE')) from #?) order by </a:t>
                      </a:r>
                      <a:r>
                        <a:rPr lang="en-US" sz="1400" dirty="0" err="1" smtClean="0"/>
                        <a:t>targetID</a:t>
                      </a:r>
                      <a:r>
                        <a:rPr lang="en-US" sz="1400" dirty="0" smtClean="0"/>
                        <a:t> ASC limit 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START p=node(?)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MATCH (p)-[:WROTE]-&gt;(a)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RETURN labels(p) as </a:t>
                      </a:r>
                      <a:r>
                        <a:rPr lang="en-US" sz="1400" dirty="0" err="1" smtClean="0"/>
                        <a:t>sourceClass</a:t>
                      </a:r>
                      <a:r>
                        <a:rPr lang="en-US" sz="1400" dirty="0" smtClean="0"/>
                        <a:t>, id(p) as source, p.name as </a:t>
                      </a:r>
                      <a:r>
                        <a:rPr lang="en-US" sz="1400" dirty="0" err="1" smtClean="0"/>
                        <a:t>sourceName</a:t>
                      </a:r>
                      <a:r>
                        <a:rPr lang="en-US" sz="1400" dirty="0" smtClean="0"/>
                        <a:t>, labels(a) as </a:t>
                      </a:r>
                      <a:r>
                        <a:rPr lang="en-US" sz="1400" dirty="0" err="1" smtClean="0"/>
                        <a:t>targetClass</a:t>
                      </a:r>
                      <a:r>
                        <a:rPr lang="en-US" sz="1400" dirty="0" smtClean="0"/>
                        <a:t>, id(a) as target, </a:t>
                      </a:r>
                      <a:r>
                        <a:rPr lang="en-US" sz="1400" dirty="0" err="1" smtClean="0"/>
                        <a:t>a.nrEpodoc</a:t>
                      </a:r>
                      <a:r>
                        <a:rPr lang="en-US" sz="1400" dirty="0" smtClean="0"/>
                        <a:t> as </a:t>
                      </a:r>
                      <a:r>
                        <a:rPr lang="en-US" sz="1400" dirty="0" err="1" smtClean="0"/>
                        <a:t>targetName</a:t>
                      </a:r>
                      <a:r>
                        <a:rPr lang="en-US" sz="1400" dirty="0" smtClean="0"/>
                        <a:t> ORDER BY a.ID ASC LIMIT 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12:0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76594275</a:t>
                      </a:r>
                      <a:r>
                        <a:rPr lang="en-US" sz="1200" dirty="0" smtClean="0"/>
                        <a:t> 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1051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107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212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76594276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77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12:2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76594277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68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12:3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76594278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60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12:4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76594279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58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76594280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55</a:t>
                      </a:r>
                      <a:endParaRPr lang="de-DE" sz="1200" dirty="0"/>
                    </a:p>
                  </a:txBody>
                  <a:tcPr/>
                </a:tc>
              </a:tr>
              <a:tr h="131365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76594281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59</a:t>
                      </a:r>
                      <a:endParaRPr lang="de-DE" sz="1200" dirty="0"/>
                    </a:p>
                  </a:txBody>
                  <a:tcPr/>
                </a:tc>
              </a:tr>
              <a:tr h="166138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76594282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56</a:t>
                      </a:r>
                      <a:endParaRPr lang="de-DE" sz="1200" dirty="0"/>
                    </a:p>
                  </a:txBody>
                  <a:tcPr/>
                </a:tc>
              </a:tr>
              <a:tr h="162274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76594283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62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12:9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76594284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33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66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72">
                <a:tc gridSpan="2"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Average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118 (8 </a:t>
                      </a:r>
                      <a:r>
                        <a:rPr lang="de-DE" sz="1200" b="1" dirty="0" err="1" smtClean="0"/>
                        <a:t>of</a:t>
                      </a:r>
                      <a:r>
                        <a:rPr lang="de-DE" sz="1200" b="1" dirty="0" smtClean="0"/>
                        <a:t> 10)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49 (2 </a:t>
                      </a:r>
                      <a:r>
                        <a:rPr lang="de-DE" sz="1200" b="1" dirty="0" err="1" smtClean="0"/>
                        <a:t>of</a:t>
                      </a:r>
                      <a:r>
                        <a:rPr lang="de-DE" sz="1200" b="1" dirty="0" smtClean="0"/>
                        <a:t> 10)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6934916" y="3483429"/>
            <a:ext cx="248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No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system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cache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cleared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514830" y="3469528"/>
            <a:ext cx="248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System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cache</a:t>
            </a:r>
            <a:r>
              <a:rPr lang="de-DE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95000"/>
                  </a:schemeClr>
                </a:solidFill>
              </a:rPr>
              <a:t>cleared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smtClean="0"/>
              <a:t>#7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37339" y="1757364"/>
            <a:ext cx="4607188" cy="576262"/>
          </a:xfrm>
        </p:spPr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19629" y="1740430"/>
            <a:ext cx="4622537" cy="576262"/>
          </a:xfrm>
        </p:spPr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17</a:t>
            </a:fld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772179" y="1371098"/>
            <a:ext cx="9104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Searching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Appln.title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Appln.abstract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 err="1" smtClean="0"/>
              <a:t>return</a:t>
            </a:r>
            <a:r>
              <a:rPr lang="de-DE" sz="1200" dirty="0" smtClean="0"/>
              <a:t> Person.name </a:t>
            </a:r>
            <a:r>
              <a:rPr lang="de-DE" sz="1200" dirty="0" err="1" smtClean="0"/>
              <a:t>matching</a:t>
            </a:r>
            <a:r>
              <a:rPr lang="de-DE" sz="1200" dirty="0" smtClean="0"/>
              <a:t> </a:t>
            </a:r>
            <a:r>
              <a:rPr lang="de-DE" sz="1200" dirty="0" err="1" smtClean="0"/>
              <a:t>both</a:t>
            </a:r>
            <a:endParaRPr lang="de-DE" sz="1200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69521"/>
              </p:ext>
            </p:extLst>
          </p:nvPr>
        </p:nvGraphicFramePr>
        <p:xfrm>
          <a:off x="0" y="2325159"/>
          <a:ext cx="12183762" cy="45521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4519"/>
                <a:gridCol w="4489622"/>
                <a:gridCol w="4489621"/>
              </a:tblGrid>
              <a:tr h="148698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?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FROM (SELECT </a:t>
                      </a:r>
                      <a:r>
                        <a:rPr lang="en-US" sz="1400" dirty="0" err="1" smtClean="0"/>
                        <a:t>title,abstract,ID</a:t>
                      </a:r>
                      <a:r>
                        <a:rPr lang="en-US" sz="1400" dirty="0" smtClean="0"/>
                        <a:t> from </a:t>
                      </a:r>
                      <a:r>
                        <a:rPr lang="en-US" sz="1400" dirty="0" err="1" smtClean="0"/>
                        <a:t>Appln</a:t>
                      </a:r>
                      <a:r>
                        <a:rPr lang="en-US" sz="1400" dirty="0" smtClean="0"/>
                        <a:t> where [</a:t>
                      </a:r>
                      <a:r>
                        <a:rPr lang="en-US" sz="1400" dirty="0" err="1" smtClean="0"/>
                        <a:t>title,abstract</a:t>
                      </a:r>
                      <a:r>
                        <a:rPr lang="en-US" sz="1400" dirty="0" smtClean="0"/>
                        <a:t>] LUCENE "?" ORDER BY ID) LIMIT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p=</a:t>
                      </a:r>
                      <a:r>
                        <a:rPr lang="en-US" sz="1400" dirty="0" err="1" smtClean="0"/>
                        <a:t>node:titles</a:t>
                      </a:r>
                      <a:r>
                        <a:rPr lang="en-US" sz="1400" dirty="0" smtClean="0"/>
                        <a:t>('title:?')</a:t>
                      </a:r>
                    </a:p>
                    <a:p>
                      <a:r>
                        <a:rPr lang="en-US" sz="1400" dirty="0" smtClean="0"/>
                        <a:t>MATCH (p)-[:HAS_ABSTRACT]-&gt;(a)  WHERE </a:t>
                      </a:r>
                      <a:r>
                        <a:rPr lang="en-US" sz="1400" dirty="0" err="1" smtClean="0"/>
                        <a:t>a.abstract</a:t>
                      </a:r>
                      <a:r>
                        <a:rPr lang="en-US" sz="1400" dirty="0" smtClean="0"/>
                        <a:t> =~ ".*?.*"</a:t>
                      </a:r>
                    </a:p>
                    <a:p>
                      <a:r>
                        <a:rPr lang="en-US" sz="1400" dirty="0" smtClean="0"/>
                        <a:t>RETURN </a:t>
                      </a:r>
                      <a:r>
                        <a:rPr lang="en-US" sz="1400" dirty="0" err="1" smtClean="0"/>
                        <a:t>p.title,a.abstract,a.ID</a:t>
                      </a:r>
                      <a:r>
                        <a:rPr lang="en-US" sz="1400" dirty="0" smtClean="0"/>
                        <a:t> ORDER BY a.ID LIMIT 3</a:t>
                      </a:r>
                      <a:endParaRPr lang="de-DE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panel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1733261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424789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</a:tr>
              <a:tr h="131365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166138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162274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72"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Average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 rot="914036">
            <a:off x="9314380" y="777902"/>
            <a:ext cx="18803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FF00"/>
                </a:solidFill>
              </a:rPr>
              <a:t>TOO SLOW!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 rot="20666139">
            <a:off x="3315224" y="4623572"/>
            <a:ext cx="629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chemeClr val="accent6">
                    <a:lumMod val="75000"/>
                  </a:schemeClr>
                </a:solidFill>
              </a:rPr>
              <a:t>NOT FURTHER TESTED!</a:t>
            </a:r>
            <a:endParaRPr lang="de-DE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smtClean="0"/>
              <a:t>#7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37339" y="1757364"/>
            <a:ext cx="4607188" cy="576262"/>
          </a:xfrm>
        </p:spPr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19629" y="1740430"/>
            <a:ext cx="4622537" cy="576262"/>
          </a:xfrm>
        </p:spPr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18</a:t>
            </a:fld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772179" y="1371098"/>
            <a:ext cx="9104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Searching</a:t>
            </a:r>
            <a:r>
              <a:rPr lang="de-DE" dirty="0" smtClean="0"/>
              <a:t> a Person.name </a:t>
            </a:r>
            <a:r>
              <a:rPr lang="de-DE" dirty="0" smtClean="0">
                <a:sym typeface="Wingdings" panose="05000000000000000000" pitchFamily="2" charset="2"/>
              </a:rPr>
              <a:t>+ </a:t>
            </a:r>
            <a:r>
              <a:rPr lang="de-DE" dirty="0" err="1" smtClean="0">
                <a:sym typeface="Wingdings" panose="05000000000000000000" pitchFamily="2" charset="2"/>
              </a:rPr>
              <a:t>searching</a:t>
            </a:r>
            <a:r>
              <a:rPr lang="de-DE" dirty="0" smtClean="0">
                <a:sym typeface="Wingdings" panose="05000000000000000000" pitchFamily="2" charset="2"/>
              </a:rPr>
              <a:t> on </a:t>
            </a:r>
            <a:r>
              <a:rPr lang="de-DE" dirty="0" err="1" smtClean="0"/>
              <a:t>Appln.title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Appln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Person</a:t>
            </a:r>
            <a:br>
              <a:rPr lang="de-DE" dirty="0" smtClean="0"/>
            </a:br>
            <a:r>
              <a:rPr lang="de-DE" sz="1200" dirty="0" err="1" smtClean="0"/>
              <a:t>return</a:t>
            </a:r>
            <a:r>
              <a:rPr lang="de-DE" sz="1200" dirty="0" smtClean="0"/>
              <a:t> Person.name </a:t>
            </a:r>
            <a:r>
              <a:rPr lang="de-DE" sz="1200" dirty="0" err="1" smtClean="0"/>
              <a:t>matching</a:t>
            </a:r>
            <a:r>
              <a:rPr lang="de-DE" sz="1200" dirty="0" smtClean="0"/>
              <a:t> </a:t>
            </a:r>
            <a:r>
              <a:rPr lang="de-DE" sz="1200" dirty="0" err="1" smtClean="0"/>
              <a:t>both</a:t>
            </a:r>
            <a:endParaRPr lang="de-DE" sz="1200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88688"/>
              </p:ext>
            </p:extLst>
          </p:nvPr>
        </p:nvGraphicFramePr>
        <p:xfrm>
          <a:off x="0" y="2325159"/>
          <a:ext cx="12183762" cy="45521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4519"/>
                <a:gridCol w="4489622"/>
                <a:gridCol w="4489621"/>
              </a:tblGrid>
              <a:tr h="148698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?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p=</a:t>
                      </a:r>
                      <a:r>
                        <a:rPr lang="en-US" sz="1400" dirty="0" err="1" smtClean="0"/>
                        <a:t>node:people</a:t>
                      </a:r>
                      <a:r>
                        <a:rPr lang="en-US" sz="1400" dirty="0" smtClean="0"/>
                        <a:t>('name:?')</a:t>
                      </a:r>
                    </a:p>
                    <a:p>
                      <a:r>
                        <a:rPr lang="en-US" sz="1400" dirty="0" smtClean="0"/>
                        <a:t>MATCH (p)-[:WROTE]-&gt;(a)  WHERE </a:t>
                      </a:r>
                      <a:r>
                        <a:rPr lang="en-US" sz="1400" dirty="0" err="1" smtClean="0"/>
                        <a:t>a.title</a:t>
                      </a:r>
                      <a:r>
                        <a:rPr lang="en-US" sz="1400" dirty="0" smtClean="0"/>
                        <a:t> =~ ".*?.*"</a:t>
                      </a:r>
                    </a:p>
                    <a:p>
                      <a:r>
                        <a:rPr lang="en-US" sz="1400" dirty="0" smtClean="0"/>
                        <a:t>RETURN </a:t>
                      </a:r>
                      <a:r>
                        <a:rPr lang="en-US" sz="1400" dirty="0" err="1" smtClean="0"/>
                        <a:t>p.name,a.title,a.ID</a:t>
                      </a:r>
                      <a:r>
                        <a:rPr lang="en-US" sz="1400" dirty="0" smtClean="0"/>
                        <a:t> ORDER BY a.ID LIMIT 3</a:t>
                      </a:r>
                      <a:endParaRPr lang="de-DE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machine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99538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</a:tr>
              <a:tr h="131365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166138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162274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72"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Average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 rot="914036">
            <a:off x="9314380" y="639403"/>
            <a:ext cx="188031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FF00"/>
                </a:solidFill>
              </a:rPr>
              <a:t>NOT COMPARABLE!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 rot="20666139">
            <a:off x="3315224" y="4623572"/>
            <a:ext cx="629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chemeClr val="accent6">
                    <a:lumMod val="75000"/>
                  </a:schemeClr>
                </a:solidFill>
              </a:rPr>
              <a:t>NOT FURTHER TESTED!</a:t>
            </a:r>
            <a:endParaRPr lang="de-DE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smtClean="0"/>
              <a:t>#8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19</a:t>
            </a:fld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Searching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Abstract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Appln</a:t>
            </a:r>
            <a:endParaRPr lang="de-DE" sz="1200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13882"/>
              </p:ext>
            </p:extLst>
          </p:nvPr>
        </p:nvGraphicFramePr>
        <p:xfrm>
          <a:off x="0" y="2325159"/>
          <a:ext cx="12191999" cy="45521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800"/>
                <a:gridCol w="5125792"/>
                <a:gridCol w="5237407"/>
              </a:tblGrid>
              <a:tr h="14869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?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Note on Neo4j: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US" sz="1000" dirty="0" smtClean="0"/>
                        <a:t>more than one word needs to be put in a new property statement, e.g. instead of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'</a:t>
                      </a:r>
                      <a:r>
                        <a:rPr lang="de-DE" sz="1000" dirty="0" err="1" smtClean="0"/>
                        <a:t>title:super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efficient</a:t>
                      </a:r>
                      <a:r>
                        <a:rPr lang="de-DE" sz="1000" dirty="0" smtClean="0"/>
                        <a:t>'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we take </a:t>
                      </a:r>
                      <a:r>
                        <a:rPr lang="de-DE" sz="1000" dirty="0" smtClean="0"/>
                        <a:t>'</a:t>
                      </a:r>
                      <a:r>
                        <a:rPr lang="de-DE" sz="1000" dirty="0" err="1" smtClean="0"/>
                        <a:t>title:super</a:t>
                      </a:r>
                      <a:r>
                        <a:rPr lang="de-DE" sz="1000" dirty="0" smtClean="0"/>
                        <a:t> OR </a:t>
                      </a:r>
                      <a:r>
                        <a:rPr lang="de-DE" sz="1000" dirty="0" err="1" smtClean="0"/>
                        <a:t>title:efficient</a:t>
                      </a:r>
                      <a:r>
                        <a:rPr lang="de-DE" sz="1000" dirty="0" smtClean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@</a:t>
                      </a:r>
                      <a:r>
                        <a:rPr lang="en-US" sz="1400" dirty="0" err="1" smtClean="0"/>
                        <a:t>rid,abstract,ID</a:t>
                      </a:r>
                      <a:r>
                        <a:rPr lang="en-US" sz="1400" dirty="0" smtClean="0"/>
                        <a:t> as </a:t>
                      </a:r>
                      <a:r>
                        <a:rPr lang="en-US" sz="1400" dirty="0" err="1" smtClean="0"/>
                        <a:t>titleID,in</a:t>
                      </a:r>
                      <a:r>
                        <a:rPr lang="en-US" sz="1400" dirty="0" smtClean="0"/>
                        <a:t>(HAS_ABSTRACT).title as </a:t>
                      </a:r>
                      <a:r>
                        <a:rPr lang="en-US" sz="1400" dirty="0" err="1" smtClean="0"/>
                        <a:t>title,in</a:t>
                      </a:r>
                      <a:r>
                        <a:rPr lang="en-US" sz="1400" dirty="0" smtClean="0"/>
                        <a:t>(HAS_ABSTRACT).ID as </a:t>
                      </a:r>
                      <a:r>
                        <a:rPr lang="en-US" sz="1400" dirty="0" err="1" smtClean="0"/>
                        <a:t>AbstrID</a:t>
                      </a:r>
                      <a:r>
                        <a:rPr lang="en-US" sz="1400" dirty="0" smtClean="0"/>
                        <a:t> from Abstract where abstract LUCENE "method" LIMIT 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n=</a:t>
                      </a:r>
                      <a:r>
                        <a:rPr lang="en-US" sz="1400" dirty="0" err="1" smtClean="0"/>
                        <a:t>node:abstracts</a:t>
                      </a:r>
                      <a:r>
                        <a:rPr lang="en-US" sz="1400" dirty="0" smtClean="0"/>
                        <a:t>("</a:t>
                      </a:r>
                      <a:r>
                        <a:rPr lang="en-US" sz="1400" dirty="0" err="1" smtClean="0"/>
                        <a:t>abstract:method</a:t>
                      </a:r>
                      <a:r>
                        <a:rPr lang="en-US" sz="1400" dirty="0" smtClean="0"/>
                        <a:t>")  </a:t>
                      </a:r>
                    </a:p>
                    <a:p>
                      <a:r>
                        <a:rPr lang="en-US" sz="1400" dirty="0" smtClean="0"/>
                        <a:t>WITH n limit 3 </a:t>
                      </a:r>
                    </a:p>
                    <a:p>
                      <a:r>
                        <a:rPr lang="en-US" sz="1400" dirty="0" smtClean="0"/>
                        <a:t>MATCH (</a:t>
                      </a:r>
                      <a:r>
                        <a:rPr lang="en-US" sz="1400" dirty="0" err="1" smtClean="0"/>
                        <a:t>x:Appln</a:t>
                      </a:r>
                      <a:r>
                        <a:rPr lang="en-US" sz="1400" dirty="0" smtClean="0"/>
                        <a:t>)-[:HAS_ABSTRACT]-&gt;(n) </a:t>
                      </a:r>
                    </a:p>
                    <a:p>
                      <a:r>
                        <a:rPr lang="en-US" sz="1400" dirty="0" smtClean="0"/>
                        <a:t>RETURN </a:t>
                      </a:r>
                      <a:r>
                        <a:rPr lang="en-US" sz="1400" dirty="0" err="1" smtClean="0"/>
                        <a:t>n.ID,x.ID</a:t>
                      </a:r>
                      <a:endParaRPr lang="de-DE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panel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druck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machine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cell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automatic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vehicle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131365"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super </a:t>
                      </a:r>
                      <a:r>
                        <a:rPr lang="de-DE" sz="1200" dirty="0" err="1" smtClean="0"/>
                        <a:t>efficient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166138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motor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162274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airplane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windshield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72"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Average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 rot="914036">
            <a:off x="9314380" y="639403"/>
            <a:ext cx="188031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FF00"/>
                </a:solidFill>
              </a:rPr>
              <a:t>NOT COMPARABLE!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 rot="20666139">
            <a:off x="3315224" y="4623572"/>
            <a:ext cx="629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chemeClr val="accent6">
                    <a:lumMod val="75000"/>
                  </a:schemeClr>
                </a:solidFill>
              </a:rPr>
              <a:t>NOT FURTHER TESTED!</a:t>
            </a:r>
            <a:endParaRPr lang="de-DE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Schema</a:t>
            </a:r>
          </a:p>
          <a:p>
            <a:r>
              <a:rPr lang="de-DE" dirty="0" smtClean="0"/>
              <a:t>Indexes</a:t>
            </a:r>
          </a:p>
          <a:p>
            <a:r>
              <a:rPr lang="de-DE" dirty="0" err="1" smtClean="0"/>
              <a:t>Comparison</a:t>
            </a:r>
            <a:endParaRPr lang="de-DE" dirty="0" smtClean="0"/>
          </a:p>
          <a:p>
            <a:pPr lvl="1"/>
            <a:r>
              <a:rPr lang="de-DE" dirty="0" smtClean="0"/>
              <a:t>Query/Speed</a:t>
            </a:r>
          </a:p>
          <a:p>
            <a:pPr lvl="1"/>
            <a:r>
              <a:rPr lang="de-DE" dirty="0" err="1" smtClean="0"/>
              <a:t>Functionality</a:t>
            </a:r>
            <a:endParaRPr lang="de-DE" dirty="0" smtClean="0"/>
          </a:p>
          <a:p>
            <a:r>
              <a:rPr lang="de-DE" dirty="0" err="1" smtClean="0"/>
              <a:t>Results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43DEFA-3A6F-43FC-9E16-ADD2AFF1903E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5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smtClean="0"/>
              <a:t>#9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20</a:t>
            </a:fld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Person.names</a:t>
            </a:r>
            <a:r>
              <a:rPr lang="de-DE" dirty="0" smtClean="0"/>
              <a:t> </a:t>
            </a:r>
            <a:r>
              <a:rPr lang="de-DE" dirty="0" err="1" smtClean="0"/>
              <a:t>containing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sz="1200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71533"/>
              </p:ext>
            </p:extLst>
          </p:nvPr>
        </p:nvGraphicFramePr>
        <p:xfrm>
          <a:off x="0" y="2325159"/>
          <a:ext cx="12191999" cy="45521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800"/>
                <a:gridCol w="5125792"/>
                <a:gridCol w="5237407"/>
              </a:tblGrid>
              <a:tr h="14869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?</a:t>
                      </a:r>
                      <a:br>
                        <a:rPr lang="en-US" sz="1200" dirty="0" smtClean="0"/>
                      </a:br>
                      <a:endParaRPr lang="de-DE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sum(out(WROTE).size())</a:t>
                      </a:r>
                    </a:p>
                    <a:p>
                      <a:r>
                        <a:rPr lang="en-US" sz="1400" dirty="0" smtClean="0"/>
                        <a:t>FROM Person </a:t>
                      </a:r>
                    </a:p>
                    <a:p>
                      <a:r>
                        <a:rPr lang="en-US" sz="1400" dirty="0" smtClean="0"/>
                        <a:t>WHERE name LUCENE "?" LIMIT -1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p=</a:t>
                      </a:r>
                      <a:r>
                        <a:rPr lang="en-US" sz="1400" dirty="0" err="1" smtClean="0"/>
                        <a:t>node:people</a:t>
                      </a:r>
                      <a:r>
                        <a:rPr lang="en-US" sz="1400" dirty="0" smtClean="0"/>
                        <a:t>('name:?')</a:t>
                      </a:r>
                    </a:p>
                    <a:p>
                      <a:r>
                        <a:rPr lang="en-US" sz="1400" dirty="0" smtClean="0"/>
                        <a:t>MATCH (p)-[:WROTE]-&gt;(a) </a:t>
                      </a:r>
                    </a:p>
                    <a:p>
                      <a:r>
                        <a:rPr lang="en-US" sz="1400" dirty="0" smtClean="0"/>
                        <a:t>RETURN count(a)</a:t>
                      </a:r>
                      <a:endParaRPr lang="de-DE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bosch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7475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3771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intel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13261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7461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siemens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19302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16297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audi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3888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1844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volkswagen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2872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1298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toyota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23223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13561</a:t>
                      </a:r>
                      <a:endParaRPr lang="de-DE" sz="1200" dirty="0"/>
                    </a:p>
                  </a:txBody>
                  <a:tcPr/>
                </a:tc>
              </a:tr>
              <a:tr h="131365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sony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16520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11449</a:t>
                      </a:r>
                      <a:endParaRPr lang="de-DE" sz="1200" dirty="0"/>
                    </a:p>
                  </a:txBody>
                  <a:tcPr/>
                </a:tc>
              </a:tr>
              <a:tr h="166138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panasonic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6314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2287</a:t>
                      </a:r>
                      <a:endParaRPr lang="de-DE" sz="1200" dirty="0"/>
                    </a:p>
                  </a:txBody>
                  <a:tcPr/>
                </a:tc>
              </a:tr>
              <a:tr h="162274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microsoft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2849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1313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 smtClean="0"/>
                        <a:t>apple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3127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smtClean="0"/>
                        <a:t>1088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72"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Average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0 </a:t>
                      </a:r>
                      <a:r>
                        <a:rPr lang="de-DE" sz="1200" b="1" dirty="0" err="1" smtClean="0"/>
                        <a:t>of</a:t>
                      </a:r>
                      <a:r>
                        <a:rPr lang="de-DE" sz="1200" b="1" dirty="0" smtClean="0"/>
                        <a:t> 10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smtClean="0"/>
                        <a:t>10 </a:t>
                      </a:r>
                      <a:r>
                        <a:rPr lang="de-DE" sz="1200" b="1" dirty="0" err="1" smtClean="0"/>
                        <a:t>of</a:t>
                      </a:r>
                      <a:r>
                        <a:rPr lang="de-DE" sz="1200" b="1" dirty="0" smtClean="0"/>
                        <a:t> 10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0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3015343" y="1380068"/>
            <a:ext cx="8487680" cy="2616199"/>
          </a:xfrm>
        </p:spPr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sz="2800" dirty="0" smtClean="0"/>
              <a:t>(</a:t>
            </a:r>
            <a:r>
              <a:rPr lang="de-DE" sz="2800" dirty="0" err="1" smtClean="0"/>
              <a:t>Functionality</a:t>
            </a:r>
            <a:r>
              <a:rPr lang="de-DE" sz="2800" dirty="0" smtClean="0"/>
              <a:t>)</a:t>
            </a:r>
            <a:endParaRPr lang="de-DE" sz="2800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726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Database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Schema,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policies</a:t>
            </a:r>
            <a:r>
              <a:rPr lang="de-DE" dirty="0" smtClean="0"/>
              <a:t>,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records</a:t>
            </a:r>
            <a:r>
              <a:rPr lang="de-DE" dirty="0" smtClean="0"/>
              <a:t>,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infos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infos</a:t>
            </a:r>
            <a:endParaRPr lang="de-DE" dirty="0" smtClean="0"/>
          </a:p>
          <a:p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in 0,1 sec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schema</a:t>
            </a:r>
            <a:r>
              <a:rPr lang="de-DE" dirty="0" smtClean="0"/>
              <a:t> </a:t>
            </a:r>
            <a:r>
              <a:rPr lang="de-DE" dirty="0" err="1" smtClean="0"/>
              <a:t>infos</a:t>
            </a:r>
            <a:r>
              <a:rPr lang="de-DE" dirty="0" smtClean="0"/>
              <a:t> </a:t>
            </a:r>
            <a:r>
              <a:rPr lang="de-DE" dirty="0" err="1" smtClean="0"/>
              <a:t>except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policies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label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takes</a:t>
            </a:r>
            <a:r>
              <a:rPr lang="de-DE" dirty="0" smtClean="0"/>
              <a:t> ~10 min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22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59" y="4236407"/>
            <a:ext cx="3124636" cy="145752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016" y="3645165"/>
            <a:ext cx="4733609" cy="202524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Easy </a:t>
            </a:r>
            <a:r>
              <a:rPr lang="de-DE" dirty="0" err="1" smtClean="0"/>
              <a:t>and</a:t>
            </a:r>
            <a:r>
              <a:rPr lang="de-DE" dirty="0" smtClean="0"/>
              <a:t> fast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check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095" y="3229369"/>
            <a:ext cx="1691505" cy="2466777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9967096" y="4023360"/>
            <a:ext cx="1691504" cy="849736"/>
          </a:xfrm>
          <a:prstGeom prst="rect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/>
          <p:nvPr/>
        </p:nvCxnSpPr>
        <p:spPr>
          <a:xfrm flipH="1">
            <a:off x="6880487" y="4019550"/>
            <a:ext cx="3086608" cy="214646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H="1">
            <a:off x="9929066" y="4873096"/>
            <a:ext cx="1729535" cy="82083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6842458" y="4234196"/>
            <a:ext cx="0" cy="145973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H="1" flipV="1">
            <a:off x="6880487" y="5693935"/>
            <a:ext cx="3048579" cy="1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8411383" y="1391350"/>
            <a:ext cx="371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Neo4j‘s </a:t>
            </a:r>
            <a:r>
              <a:rPr lang="de-DE" sz="1600" dirty="0" err="1" smtClean="0"/>
              <a:t>supported</a:t>
            </a:r>
            <a:r>
              <a:rPr lang="de-DE" sz="1600" dirty="0" smtClean="0"/>
              <a:t> </a:t>
            </a:r>
            <a:r>
              <a:rPr lang="de-DE" sz="1600" dirty="0" err="1" smtClean="0"/>
              <a:t>way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get</a:t>
            </a:r>
            <a:r>
              <a:rPr lang="de-DE" sz="1600" dirty="0" smtClean="0"/>
              <a:t> </a:t>
            </a:r>
            <a:r>
              <a:rPr lang="de-DE" sz="1600" dirty="0" err="1" smtClean="0"/>
              <a:t>infos</a:t>
            </a:r>
            <a:r>
              <a:rPr lang="de-DE" sz="1600" dirty="0" smtClean="0"/>
              <a:t> on all </a:t>
            </a:r>
            <a:r>
              <a:rPr lang="de-DE" sz="1600" dirty="0" err="1" smtClean="0"/>
              <a:t>labels</a:t>
            </a:r>
            <a:r>
              <a:rPr lang="de-DE" sz="1600" dirty="0" smtClean="0"/>
              <a:t> in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query</a:t>
            </a:r>
            <a:r>
              <a:rPr lang="de-DE" sz="1600" dirty="0" smtClean="0"/>
              <a:t> just </a:t>
            </a:r>
            <a:r>
              <a:rPr lang="de-DE" sz="1600" dirty="0" err="1" smtClean="0"/>
              <a:t>gives</a:t>
            </a:r>
            <a:r>
              <a:rPr lang="de-DE" sz="1600" dirty="0" smtClean="0"/>
              <a:t> a Heap Error (</a:t>
            </a:r>
            <a:r>
              <a:rPr lang="de-DE" sz="1600" dirty="0" err="1" smtClean="0"/>
              <a:t>maybe</a:t>
            </a:r>
            <a:r>
              <a:rPr lang="de-DE" sz="1600" dirty="0" smtClean="0"/>
              <a:t> </a:t>
            </a:r>
            <a:r>
              <a:rPr lang="de-DE" sz="1600" dirty="0" err="1" smtClean="0"/>
              <a:t>too</a:t>
            </a:r>
            <a:r>
              <a:rPr lang="de-DE" sz="1600" dirty="0" smtClean="0"/>
              <a:t> </a:t>
            </a:r>
            <a:r>
              <a:rPr lang="de-DE" sz="1600" dirty="0" err="1" smtClean="0"/>
              <a:t>much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?)</a:t>
            </a:r>
            <a:endParaRPr lang="de-DE" sz="1600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066" y="636547"/>
            <a:ext cx="779285" cy="78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Explorer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, </a:t>
            </a:r>
            <a:r>
              <a:rPr lang="de-DE" dirty="0" err="1"/>
              <a:t>straightforward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fast</a:t>
            </a:r>
          </a:p>
          <a:p>
            <a:r>
              <a:rPr lang="de-DE" dirty="0" smtClean="0"/>
              <a:t>Nodes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edited</a:t>
            </a:r>
            <a:r>
              <a:rPr lang="de-DE" dirty="0" smtClean="0"/>
              <a:t>, 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endParaRPr lang="de-DE" dirty="0" smtClean="0"/>
          </a:p>
          <a:p>
            <a:r>
              <a:rPr lang="de-DE" dirty="0" smtClean="0"/>
              <a:t>Never-</a:t>
            </a:r>
            <a:r>
              <a:rPr lang="de-DE" dirty="0" err="1" smtClean="0"/>
              <a:t>ending</a:t>
            </a:r>
            <a:r>
              <a:rPr lang="de-DE" dirty="0" smtClean="0"/>
              <a:t>-graph like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err="1" smtClean="0"/>
              <a:t>Showing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/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infos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, not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zooming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dragging</a:t>
            </a:r>
            <a:r>
              <a:rPr lang="de-DE" dirty="0" smtClean="0"/>
              <a:t> all </a:t>
            </a:r>
            <a:r>
              <a:rPr lang="de-DE" dirty="0" err="1" smtClean="0"/>
              <a:t>elements</a:t>
            </a:r>
            <a:endParaRPr lang="de-DE" dirty="0" smtClean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23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67" y="3753394"/>
            <a:ext cx="2699659" cy="1987983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near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906056" y="4870718"/>
            <a:ext cx="278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v.2 </a:t>
            </a:r>
            <a:r>
              <a:rPr lang="de-DE" dirty="0" err="1" smtClean="0"/>
              <a:t>only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76" y="4095498"/>
            <a:ext cx="779285" cy="78190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380" y="3750873"/>
            <a:ext cx="4510750" cy="199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Great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paging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showup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miss </a:t>
            </a:r>
            <a:r>
              <a:rPr lang="de-DE" dirty="0" err="1" smtClean="0"/>
              <a:t>setting</a:t>
            </a:r>
            <a:r>
              <a:rPr lang="de-DE" dirty="0" smtClean="0"/>
              <a:t> a „LIMIT“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Graph Tab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visual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(v.2!)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Graph </a:t>
            </a:r>
            <a:r>
              <a:rPr lang="de-DE" dirty="0" err="1" smtClean="0"/>
              <a:t>and</a:t>
            </a:r>
            <a:r>
              <a:rPr lang="de-DE" dirty="0" smtClean="0"/>
              <a:t> Table </a:t>
            </a:r>
            <a:r>
              <a:rPr lang="de-DE" dirty="0" err="1" smtClean="0"/>
              <a:t>view</a:t>
            </a:r>
            <a:endParaRPr lang="de-DE" dirty="0" smtClean="0"/>
          </a:p>
          <a:p>
            <a:r>
              <a:rPr lang="de-DE" dirty="0" smtClean="0"/>
              <a:t>Miss </a:t>
            </a:r>
            <a:r>
              <a:rPr lang="de-DE" dirty="0" err="1" smtClean="0"/>
              <a:t>setting</a:t>
            </a:r>
            <a:r>
              <a:rPr lang="de-DE" dirty="0" smtClean="0"/>
              <a:t> a LIMIT? Go </a:t>
            </a:r>
            <a:r>
              <a:rPr lang="de-DE" dirty="0" err="1" smtClean="0"/>
              <a:t>smoking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 smtClean="0"/>
          </a:p>
          <a:p>
            <a:r>
              <a:rPr lang="de-DE" dirty="0" smtClean="0"/>
              <a:t>Graph just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10 </a:t>
            </a:r>
            <a:r>
              <a:rPr lang="de-DE" dirty="0" err="1" smtClean="0"/>
              <a:t>nodes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Table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endless</a:t>
            </a:r>
            <a:r>
              <a:rPr lang="de-DE" dirty="0" smtClean="0"/>
              <a:t> </a:t>
            </a:r>
            <a:r>
              <a:rPr lang="de-DE" dirty="0" err="1" smtClean="0"/>
              <a:t>scrolling</a:t>
            </a:r>
            <a:endParaRPr lang="de-DE" dirty="0" smtClean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24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Getting</a:t>
            </a:r>
            <a:r>
              <a:rPr lang="de-DE" dirty="0" smtClean="0"/>
              <a:t> an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quite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check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43" y="4812322"/>
            <a:ext cx="2750457" cy="99060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043" y="3402973"/>
            <a:ext cx="2750457" cy="95904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052" y="3979285"/>
            <a:ext cx="4203225" cy="18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endParaRPr lang="de-DE" dirty="0" smtClean="0"/>
          </a:p>
          <a:p>
            <a:r>
              <a:rPr lang="de-DE" dirty="0" smtClean="0"/>
              <a:t>Integrated in </a:t>
            </a:r>
            <a:r>
              <a:rPr lang="de-DE" dirty="0" err="1" smtClean="0"/>
              <a:t>the</a:t>
            </a:r>
            <a:r>
              <a:rPr lang="de-DE" dirty="0" smtClean="0"/>
              <a:t> Studio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restart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de-DE" dirty="0" smtClean="0"/>
          </a:p>
          <a:p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copied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607967" y="2417233"/>
            <a:ext cx="4895056" cy="302822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Server </a:t>
            </a:r>
            <a:r>
              <a:rPr lang="de-DE" dirty="0" err="1" smtClean="0"/>
              <a:t>plugins</a:t>
            </a:r>
            <a:r>
              <a:rPr lang="de-DE" dirty="0" smtClean="0"/>
              <a:t> [</a:t>
            </a:r>
            <a:r>
              <a:rPr lang="de-DE" dirty="0"/>
              <a:t>1</a:t>
            </a:r>
            <a:r>
              <a:rPr lang="de-DE" dirty="0" smtClean="0"/>
              <a:t>]</a:t>
            </a:r>
          </a:p>
          <a:p>
            <a:r>
              <a:rPr lang="de-DE" dirty="0" smtClean="0"/>
              <a:t>Needs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in Java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inherited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ServerPlugin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 smtClean="0"/>
          </a:p>
          <a:p>
            <a:r>
              <a:rPr lang="de-DE" dirty="0" smtClean="0"/>
              <a:t>Not </a:t>
            </a:r>
            <a:r>
              <a:rPr lang="de-DE" dirty="0" err="1" smtClean="0"/>
              <a:t>fail</a:t>
            </a:r>
            <a:r>
              <a:rPr lang="de-DE" dirty="0" smtClean="0"/>
              <a:t>-save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easy </a:t>
            </a:r>
            <a:r>
              <a:rPr lang="de-DE" dirty="0" err="1" smtClean="0"/>
              <a:t>change</a:t>
            </a:r>
            <a:r>
              <a:rPr lang="de-DE" dirty="0" smtClean="0"/>
              <a:t>/</a:t>
            </a:r>
            <a:r>
              <a:rPr lang="de-DE" dirty="0" err="1" smtClean="0"/>
              <a:t>access</a:t>
            </a:r>
            <a:endParaRPr lang="de-DE" dirty="0" smtClean="0"/>
          </a:p>
          <a:p>
            <a:r>
              <a:rPr lang="de-DE" dirty="0" err="1" smtClean="0"/>
              <a:t>Requires</a:t>
            </a:r>
            <a:r>
              <a:rPr lang="de-DE" dirty="0" smtClean="0"/>
              <a:t> Server </a:t>
            </a:r>
            <a:r>
              <a:rPr lang="de-DE" dirty="0" err="1" smtClean="0"/>
              <a:t>restart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simple </a:t>
            </a:r>
            <a:r>
              <a:rPr lang="de-DE" dirty="0" err="1" smtClean="0"/>
              <a:t>things</a:t>
            </a:r>
            <a:endParaRPr lang="de-DE" dirty="0" smtClean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25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01" y="4080452"/>
            <a:ext cx="3073765" cy="172219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prototype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0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querys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endParaRPr lang="de-DE" dirty="0" smtClean="0"/>
          </a:p>
          <a:p>
            <a:r>
              <a:rPr lang="de-DE" dirty="0" smtClean="0"/>
              <a:t>Hard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querys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endParaRPr lang="de-DE" dirty="0" smtClean="0"/>
          </a:p>
          <a:p>
            <a:r>
              <a:rPr lang="de-DE" dirty="0" smtClean="0"/>
              <a:t>Bad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variable </a:t>
            </a:r>
            <a:r>
              <a:rPr lang="de-DE" dirty="0" err="1" smtClean="0"/>
              <a:t>names</a:t>
            </a:r>
            <a:r>
              <a:rPr lang="de-DE" dirty="0" smtClean="0"/>
              <a:t> not intuitive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607967" y="2417233"/>
            <a:ext cx="4895056" cy="3028223"/>
          </a:xfrm>
        </p:spPr>
        <p:txBody>
          <a:bodyPr>
            <a:normAutofit/>
          </a:bodyPr>
          <a:lstStyle/>
          <a:p>
            <a:r>
              <a:rPr lang="de-DE" dirty="0" smtClean="0"/>
              <a:t>Simple </a:t>
            </a:r>
            <a:r>
              <a:rPr lang="de-DE" dirty="0" err="1" smtClean="0"/>
              <a:t>querys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cypher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endParaRPr lang="de-DE" dirty="0" smtClean="0"/>
          </a:p>
          <a:p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also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querys</a:t>
            </a:r>
            <a:endParaRPr lang="de-DE" dirty="0" smtClean="0"/>
          </a:p>
          <a:p>
            <a:r>
              <a:rPr lang="de-DE" dirty="0" err="1" smtClean="0"/>
              <a:t>Using</a:t>
            </a:r>
            <a:r>
              <a:rPr lang="de-DE" dirty="0" smtClean="0"/>
              <a:t> variables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intuivite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keeping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26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testings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2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Lucene</a:t>
            </a:r>
            <a:r>
              <a:rPr lang="de-DE" dirty="0" smtClean="0"/>
              <a:t> Index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Still a „</a:t>
            </a:r>
            <a:r>
              <a:rPr lang="de-DE" dirty="0" err="1" smtClean="0"/>
              <a:t>new</a:t>
            </a:r>
            <a:r>
              <a:rPr lang="de-DE" dirty="0" smtClean="0"/>
              <a:t>“ </a:t>
            </a:r>
            <a:r>
              <a:rPr lang="de-DE" dirty="0" err="1" smtClean="0"/>
              <a:t>addon</a:t>
            </a:r>
            <a:endParaRPr lang="de-DE" dirty="0" smtClean="0"/>
          </a:p>
          <a:p>
            <a:r>
              <a:rPr lang="de-DE" dirty="0" smtClean="0"/>
              <a:t>Prior v.2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de-DE" dirty="0" smtClean="0"/>
          </a:p>
          <a:p>
            <a:r>
              <a:rPr lang="de-DE" dirty="0" err="1" smtClean="0"/>
              <a:t>With</a:t>
            </a:r>
            <a:r>
              <a:rPr lang="de-DE" dirty="0" smtClean="0"/>
              <a:t> v.2 </a:t>
            </a:r>
            <a:r>
              <a:rPr lang="de-DE" dirty="0" err="1" smtClean="0"/>
              <a:t>integreated</a:t>
            </a:r>
            <a:r>
              <a:rPr lang="de-DE" dirty="0" smtClean="0"/>
              <a:t> in </a:t>
            </a:r>
            <a:r>
              <a:rPr lang="de-DE" dirty="0" err="1" smtClean="0"/>
              <a:t>OrientDB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an </a:t>
            </a:r>
            <a:r>
              <a:rPr lang="de-DE" dirty="0" err="1" smtClean="0"/>
              <a:t>usual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endParaRPr lang="de-DE" dirty="0" smtClean="0"/>
          </a:p>
          <a:p>
            <a:r>
              <a:rPr lang="de-DE" dirty="0" smtClean="0"/>
              <a:t>Index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at </a:t>
            </a:r>
            <a:r>
              <a:rPr lang="de-DE" dirty="0" err="1" smtClean="0"/>
              <a:t>any</a:t>
            </a:r>
            <a:r>
              <a:rPr lang="de-DE" dirty="0" smtClean="0"/>
              <a:t> time</a:t>
            </a:r>
          </a:p>
          <a:p>
            <a:r>
              <a:rPr lang="de-DE" dirty="0" smtClean="0"/>
              <a:t>Analyzer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Neo4j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Lucene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indexer</a:t>
            </a:r>
            <a:endParaRPr lang="de-DE" dirty="0" smtClean="0"/>
          </a:p>
          <a:p>
            <a:r>
              <a:rPr lang="de-DE" dirty="0" smtClean="0"/>
              <a:t>Needs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Works </a:t>
            </a:r>
            <a:r>
              <a:rPr lang="de-DE" dirty="0" err="1" smtClean="0"/>
              <a:t>together</a:t>
            </a:r>
            <a:r>
              <a:rPr lang="de-DE" dirty="0" smtClean="0"/>
              <a:t> via </a:t>
            </a:r>
            <a:r>
              <a:rPr lang="de-DE" dirty="0" err="1" smtClean="0"/>
              <a:t>node_auto_index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Lucene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viable</a:t>
            </a:r>
            <a:r>
              <a:rPr lang="de-DE" dirty="0" smtClean="0"/>
              <a:t> 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 time </a:t>
            </a:r>
            <a:r>
              <a:rPr lang="de-DE" dirty="0" err="1" smtClean="0"/>
              <a:t>aspects</a:t>
            </a:r>
            <a:endParaRPr lang="de-DE" dirty="0" smtClean="0"/>
          </a:p>
          <a:p>
            <a:r>
              <a:rPr lang="de-DE" dirty="0" smtClean="0"/>
              <a:t>Analyzer </a:t>
            </a:r>
            <a:r>
              <a:rPr lang="de-DE" dirty="0" err="1" smtClean="0"/>
              <a:t>is</a:t>
            </a:r>
            <a:r>
              <a:rPr lang="de-DE" dirty="0" smtClean="0"/>
              <a:t> not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 smtClean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27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r>
              <a:rPr lang="de-DE" dirty="0" smtClean="0"/>
              <a:t> </a:t>
            </a:r>
            <a:r>
              <a:rPr lang="de-DE" dirty="0" err="1" smtClean="0"/>
              <a:t>builds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71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Different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(like in MySQL)</a:t>
            </a:r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None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28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39" y="3268374"/>
            <a:ext cx="4351223" cy="140621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integrating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databases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5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 </a:t>
            </a:r>
            <a:r>
              <a:rPr lang="de-DE" dirty="0" err="1" smtClean="0"/>
              <a:t>usage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Db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= 120 GB</a:t>
            </a:r>
          </a:p>
          <a:p>
            <a:r>
              <a:rPr lang="de-DE" dirty="0" err="1" smtClean="0"/>
              <a:t>Classes</a:t>
            </a:r>
            <a:r>
              <a:rPr lang="de-DE" dirty="0" smtClean="0"/>
              <a:t> in different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deleted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deletion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err="1" smtClean="0"/>
              <a:t>Db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= 40 GB</a:t>
            </a:r>
          </a:p>
          <a:p>
            <a:r>
              <a:rPr lang="de-DE" dirty="0" smtClean="0"/>
              <a:t>Nodes,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relations</a:t>
            </a:r>
            <a:r>
              <a:rPr lang="de-DE" dirty="0" smtClean="0"/>
              <a:t> in separate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deleted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Neo4j </a:t>
            </a:r>
            <a:r>
              <a:rPr lang="de-DE" dirty="0" err="1" smtClean="0"/>
              <a:t>commands</a:t>
            </a:r>
            <a:endParaRPr lang="de-DE" dirty="0" smtClean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29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</a:t>
            </a:r>
            <a:r>
              <a:rPr lang="de-DE" dirty="0" err="1" smtClean="0"/>
              <a:t>reliability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76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5701795" y="2643970"/>
            <a:ext cx="1326524" cy="1326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Appln</a:t>
            </a:r>
            <a:endParaRPr lang="de-DE" sz="2000" dirty="0"/>
          </a:p>
        </p:txBody>
      </p:sp>
      <p:sp>
        <p:nvSpPr>
          <p:cNvPr id="9" name="Ellipse 8"/>
          <p:cNvSpPr/>
          <p:nvPr/>
        </p:nvSpPr>
        <p:spPr>
          <a:xfrm>
            <a:off x="1726863" y="2643970"/>
            <a:ext cx="1326524" cy="1326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Person</a:t>
            </a:r>
            <a:endParaRPr lang="de-DE" sz="2000" dirty="0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066266" y="3307232"/>
            <a:ext cx="26484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930949" y="2937900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WROTE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9676727" y="2643970"/>
            <a:ext cx="1326524" cy="1326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Abstract</a:t>
            </a:r>
            <a:endParaRPr lang="de-DE" sz="1600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7036879" y="3307232"/>
            <a:ext cx="26484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482626" y="2937900"/>
            <a:ext cx="189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HAS_ABSTRACT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635617" y="4095482"/>
            <a:ext cx="179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ID:INTEGER</a:t>
            </a:r>
            <a:endParaRPr lang="de-DE" dirty="0"/>
          </a:p>
          <a:p>
            <a:r>
              <a:rPr lang="de-DE" dirty="0" err="1" smtClean="0"/>
              <a:t>name:String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692463" y="4095482"/>
            <a:ext cx="179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ID:INTEGER</a:t>
            </a:r>
            <a:endParaRPr lang="de-DE" dirty="0"/>
          </a:p>
          <a:p>
            <a:r>
              <a:rPr lang="de-DE" dirty="0" err="1" smtClean="0"/>
              <a:t>title:String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676727" y="4095481"/>
            <a:ext cx="179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ID:INTEGER</a:t>
            </a:r>
            <a:endParaRPr lang="de-DE" dirty="0"/>
          </a:p>
          <a:p>
            <a:r>
              <a:rPr lang="de-DE" dirty="0" err="1" smtClean="0"/>
              <a:t>abstract:String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5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</a:t>
            </a:r>
            <a:r>
              <a:rPr lang="de-DE" dirty="0" err="1" smtClean="0"/>
              <a:t>Perspective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r>
              <a:rPr lang="de-DE" dirty="0" smtClean="0"/>
              <a:t> still „</a:t>
            </a:r>
            <a:r>
              <a:rPr lang="de-DE" dirty="0" err="1" smtClean="0"/>
              <a:t>new</a:t>
            </a:r>
            <a:r>
              <a:rPr lang="de-DE" dirty="0" smtClean="0"/>
              <a:t>“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r>
              <a:rPr lang="de-DE" dirty="0" smtClean="0"/>
              <a:t>,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still </a:t>
            </a:r>
            <a:r>
              <a:rPr lang="de-DE" dirty="0" err="1" smtClean="0"/>
              <a:t>coming</a:t>
            </a:r>
            <a:endParaRPr lang="de-DE" dirty="0" smtClean="0"/>
          </a:p>
          <a:p>
            <a:r>
              <a:rPr lang="de-DE" dirty="0" smtClean="0"/>
              <a:t>Still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improvements</a:t>
            </a:r>
            <a:endParaRPr lang="de-DE" dirty="0" smtClean="0"/>
          </a:p>
          <a:p>
            <a:r>
              <a:rPr lang="de-DE" dirty="0" smtClean="0"/>
              <a:t>Brings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possibility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replace</a:t>
            </a:r>
            <a:r>
              <a:rPr lang="de-DE" dirty="0" smtClean="0"/>
              <a:t> MySQL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Neo4j „</a:t>
            </a:r>
            <a:r>
              <a:rPr lang="de-DE" dirty="0" err="1" smtClean="0"/>
              <a:t>oldest</a:t>
            </a:r>
            <a:r>
              <a:rPr lang="de-DE" dirty="0" smtClean="0"/>
              <a:t>“ Graph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nearly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in </a:t>
            </a:r>
            <a:r>
              <a:rPr lang="de-DE" dirty="0" err="1" smtClean="0"/>
              <a:t>there</a:t>
            </a:r>
            <a:endParaRPr lang="de-DE" dirty="0" smtClean="0"/>
          </a:p>
          <a:p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improved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possiblity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replace</a:t>
            </a:r>
            <a:r>
              <a:rPr lang="de-DE" dirty="0" smtClean="0"/>
              <a:t> a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, just an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 smtClean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30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ahead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6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Costs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endParaRPr lang="de-DE" dirty="0" smtClean="0"/>
          </a:p>
          <a:p>
            <a:r>
              <a:rPr lang="de-DE" dirty="0" smtClean="0"/>
              <a:t>Commercial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cheaper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Neo4j</a:t>
            </a:r>
          </a:p>
          <a:p>
            <a:r>
              <a:rPr lang="de-DE" dirty="0" smtClean="0"/>
              <a:t>Enterprise Version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monitoring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Commercial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 a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smtClean="0"/>
              <a:t>Features like </a:t>
            </a:r>
            <a:r>
              <a:rPr lang="de-DE" dirty="0" err="1" smtClean="0"/>
              <a:t>clustering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paying</a:t>
            </a:r>
            <a:r>
              <a:rPr lang="de-DE" dirty="0" smtClean="0"/>
              <a:t> (e.g.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clause</a:t>
            </a:r>
            <a:r>
              <a:rPr lang="de-DE" dirty="0" smtClean="0"/>
              <a:t>)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31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startups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7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/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/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4311" y="2417234"/>
            <a:ext cx="4895056" cy="2779020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via </a:t>
            </a:r>
          </a:p>
          <a:p>
            <a:pPr lvl="1"/>
            <a:r>
              <a:rPr lang="de-DE" dirty="0" smtClean="0"/>
              <a:t>E-Mail</a:t>
            </a:r>
          </a:p>
          <a:p>
            <a:pPr lvl="1"/>
            <a:r>
              <a:rPr lang="de-DE" dirty="0" smtClean="0"/>
              <a:t>Google Group (</a:t>
            </a:r>
            <a:r>
              <a:rPr lang="de-DE" dirty="0" err="1" smtClean="0"/>
              <a:t>anyone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  <a:r>
              <a:rPr lang="de-DE" dirty="0" err="1" smtClean="0"/>
              <a:t>helping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Gitter</a:t>
            </a:r>
          </a:p>
          <a:p>
            <a:pPr lvl="1"/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Every 2-3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endParaRPr lang="de-DE" dirty="0" smtClean="0"/>
          </a:p>
          <a:p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answered</a:t>
            </a:r>
            <a:r>
              <a:rPr lang="de-DE" dirty="0" smtClean="0"/>
              <a:t> in 1-2 </a:t>
            </a:r>
            <a:r>
              <a:rPr lang="de-DE" dirty="0" err="1" smtClean="0"/>
              <a:t>day</a:t>
            </a:r>
            <a:endParaRPr lang="de-DE" dirty="0" smtClean="0"/>
          </a:p>
          <a:p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,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30-40 </a:t>
            </a:r>
            <a:r>
              <a:rPr lang="de-DE" dirty="0" err="1" smtClean="0"/>
              <a:t>comments</a:t>
            </a:r>
            <a:r>
              <a:rPr lang="de-DE" dirty="0" smtClean="0"/>
              <a:t> in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Poor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popular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endParaRPr lang="de-DE" dirty="0" smtClean="0"/>
          </a:p>
          <a:p>
            <a:r>
              <a:rPr lang="de-DE" dirty="0" smtClean="0"/>
              <a:t>Google Group </a:t>
            </a:r>
            <a:r>
              <a:rPr lang="de-DE" dirty="0" err="1" smtClean="0"/>
              <a:t>only</a:t>
            </a:r>
            <a:r>
              <a:rPr lang="de-DE" dirty="0" smtClean="0"/>
              <a:t> semi-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community</a:t>
            </a:r>
            <a:endParaRPr lang="de-DE" dirty="0" smtClean="0"/>
          </a:p>
          <a:p>
            <a:r>
              <a:rPr lang="de-DE" dirty="0" smtClean="0"/>
              <a:t>Just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member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Neo4j </a:t>
            </a:r>
            <a:r>
              <a:rPr lang="de-DE" dirty="0" err="1" smtClean="0"/>
              <a:t>helping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endParaRPr lang="de-DE" dirty="0" smtClean="0"/>
          </a:p>
          <a:p>
            <a:r>
              <a:rPr lang="de-DE" dirty="0" smtClean="0"/>
              <a:t>Every 1-2 </a:t>
            </a:r>
            <a:r>
              <a:rPr lang="de-DE" dirty="0" err="1" smtClean="0"/>
              <a:t>month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endParaRPr lang="de-DE" dirty="0" smtClean="0"/>
          </a:p>
          <a:p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answered</a:t>
            </a:r>
            <a:r>
              <a:rPr lang="de-DE" dirty="0" smtClean="0"/>
              <a:t> ~1 </a:t>
            </a:r>
            <a:r>
              <a:rPr lang="de-DE" dirty="0" err="1" smtClean="0"/>
              <a:t>week</a:t>
            </a:r>
            <a:endParaRPr lang="de-DE" dirty="0" smtClean="0"/>
          </a:p>
          <a:p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mainly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r>
              <a:rPr lang="de-DE" dirty="0" smtClean="0"/>
              <a:t>,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20-30 </a:t>
            </a:r>
            <a:r>
              <a:rPr lang="de-DE" smtClean="0"/>
              <a:t>comments </a:t>
            </a:r>
            <a:r>
              <a:rPr lang="de-DE" dirty="0" smtClean="0"/>
              <a:t>in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32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</a:t>
            </a:r>
            <a:r>
              <a:rPr lang="de-DE" dirty="0" err="1" smtClean="0"/>
              <a:t>issue</a:t>
            </a:r>
            <a:r>
              <a:rPr lang="de-DE" dirty="0" smtClean="0"/>
              <a:t> </a:t>
            </a:r>
            <a:r>
              <a:rPr lang="de-DE" dirty="0" err="1" smtClean="0"/>
              <a:t>solvings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60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(Speed)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131252"/>
              </p:ext>
            </p:extLst>
          </p:nvPr>
        </p:nvGraphicFramePr>
        <p:xfrm>
          <a:off x="1484310" y="1752600"/>
          <a:ext cx="9913493" cy="3535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66801"/>
                <a:gridCol w="2701646"/>
                <a:gridCol w="2245046"/>
              </a:tblGrid>
              <a:tr h="256669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Measure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OrientDB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Neo4j</a:t>
                      </a:r>
                      <a:endParaRPr lang="de-DE" sz="1200" dirty="0"/>
                    </a:p>
                  </a:txBody>
                  <a:tcPr/>
                </a:tc>
              </a:tr>
              <a:tr h="232033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Import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 smtClean="0"/>
                        <a:t>no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use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of</a:t>
                      </a:r>
                      <a:r>
                        <a:rPr lang="de-DE" sz="1000" dirty="0" smtClean="0"/>
                        <a:t> MT/</a:t>
                      </a:r>
                      <a:r>
                        <a:rPr lang="de-DE" sz="1000" dirty="0" err="1" smtClean="0"/>
                        <a:t>mapping</a:t>
                      </a:r>
                      <a:endParaRPr lang="de-DE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 smtClean="0"/>
                        <a:t>full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use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of</a:t>
                      </a:r>
                      <a:r>
                        <a:rPr lang="de-DE" sz="1000" dirty="0" smtClean="0"/>
                        <a:t> MT/</a:t>
                      </a:r>
                      <a:r>
                        <a:rPr lang="de-DE" sz="1000" dirty="0" err="1" smtClean="0"/>
                        <a:t>mapping</a:t>
                      </a:r>
                      <a:endParaRPr lang="de-DE" sz="1000" dirty="0"/>
                    </a:p>
                  </a:txBody>
                  <a:tcPr/>
                </a:tc>
              </a:tr>
              <a:tr h="22815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Startup/</a:t>
                      </a:r>
                      <a:r>
                        <a:rPr lang="de-DE" sz="1000" dirty="0" err="1" smtClean="0"/>
                        <a:t>Shutdown</a:t>
                      </a:r>
                      <a:r>
                        <a:rPr lang="de-DE" sz="1000" dirty="0" smtClean="0"/>
                        <a:t> Speed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-</a:t>
                      </a:r>
                      <a:endParaRPr lang="de-DE" sz="1000" dirty="0"/>
                    </a:p>
                  </a:txBody>
                  <a:tcPr/>
                </a:tc>
              </a:tr>
              <a:tr h="2352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Query </a:t>
                      </a:r>
                      <a:r>
                        <a:rPr lang="de-DE" sz="1000" baseline="0" dirty="0" smtClean="0"/>
                        <a:t>#1 </a:t>
                      </a:r>
                      <a:r>
                        <a:rPr lang="de-DE" sz="1000" dirty="0" err="1" smtClean="0"/>
                        <a:t>Checking</a:t>
                      </a:r>
                      <a:r>
                        <a:rPr lang="de-DE" sz="1000" dirty="0" smtClean="0"/>
                        <a:t> Single ID </a:t>
                      </a:r>
                      <a:r>
                        <a:rPr lang="de-DE" sz="1000" dirty="0" err="1" smtClean="0"/>
                        <a:t>lookup</a:t>
                      </a:r>
                      <a:endParaRPr lang="de-DE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-</a:t>
                      </a:r>
                      <a:endParaRPr lang="de-DE" sz="1000" dirty="0"/>
                    </a:p>
                  </a:txBody>
                  <a:tcPr/>
                </a:tc>
              </a:tr>
              <a:tr h="2352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Query </a:t>
                      </a:r>
                      <a:r>
                        <a:rPr lang="de-DE" sz="1000" baseline="0" dirty="0" smtClean="0"/>
                        <a:t>#2 </a:t>
                      </a:r>
                      <a:r>
                        <a:rPr lang="de-DE" sz="1000" dirty="0" err="1" smtClean="0"/>
                        <a:t>Checking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Fulltext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Lucene</a:t>
                      </a:r>
                      <a:r>
                        <a:rPr lang="de-DE" sz="1000" dirty="0" smtClean="0"/>
                        <a:t>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-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52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Query </a:t>
                      </a:r>
                      <a:r>
                        <a:rPr lang="de-DE" sz="1000" baseline="0" dirty="0" smtClean="0"/>
                        <a:t>#3.1 </a:t>
                      </a:r>
                      <a:r>
                        <a:rPr lang="de-DE" sz="1000" dirty="0" err="1" smtClean="0"/>
                        <a:t>Checking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Fulltext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Lucene</a:t>
                      </a:r>
                      <a:r>
                        <a:rPr lang="de-DE" sz="1000" dirty="0" smtClean="0"/>
                        <a:t> Lookup Overall Count on 1 </a:t>
                      </a:r>
                      <a:r>
                        <a:rPr lang="de-DE" sz="1000" dirty="0" err="1" smtClean="0"/>
                        <a:t>indices</a:t>
                      </a:r>
                      <a:endParaRPr lang="de-DE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-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  <a:tr h="2352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Query </a:t>
                      </a:r>
                      <a:r>
                        <a:rPr lang="de-DE" sz="1000" baseline="0" dirty="0" smtClean="0"/>
                        <a:t>#3.2 </a:t>
                      </a:r>
                      <a:r>
                        <a:rPr lang="de-DE" sz="1000" dirty="0" err="1" smtClean="0"/>
                        <a:t>Checking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Fulltext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Lucene</a:t>
                      </a:r>
                      <a:r>
                        <a:rPr lang="de-DE" sz="1000" dirty="0" smtClean="0"/>
                        <a:t> Lookup Overall Count on 2 </a:t>
                      </a:r>
                      <a:r>
                        <a:rPr lang="de-DE" sz="1000" dirty="0" err="1" smtClean="0"/>
                        <a:t>indices</a:t>
                      </a:r>
                      <a:endParaRPr lang="de-DE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-</a:t>
                      </a:r>
                      <a:endParaRPr lang="de-DE" sz="10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-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</a:tr>
              <a:tr h="2352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Query </a:t>
                      </a:r>
                      <a:r>
                        <a:rPr lang="de-DE" sz="1000" baseline="0" dirty="0" smtClean="0"/>
                        <a:t>#4 </a:t>
                      </a:r>
                      <a:r>
                        <a:rPr lang="de-DE" sz="1000" dirty="0" smtClean="0"/>
                        <a:t>Internal ID </a:t>
                      </a:r>
                      <a:r>
                        <a:rPr lang="de-DE" sz="1000" dirty="0" err="1" smtClean="0"/>
                        <a:t>function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node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lookup</a:t>
                      </a:r>
                      <a:endParaRPr lang="de-DE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-</a:t>
                      </a:r>
                      <a:endParaRPr lang="de-DE" sz="1000" dirty="0"/>
                    </a:p>
                  </a:txBody>
                  <a:tcPr/>
                </a:tc>
              </a:tr>
              <a:tr h="2352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Query </a:t>
                      </a:r>
                      <a:r>
                        <a:rPr lang="de-DE" sz="1000" baseline="0" dirty="0" smtClean="0"/>
                        <a:t>#5 </a:t>
                      </a:r>
                      <a:r>
                        <a:rPr lang="de-DE" sz="1000" dirty="0" smtClean="0"/>
                        <a:t>Count </a:t>
                      </a:r>
                      <a:r>
                        <a:rPr lang="de-DE" sz="1000" dirty="0" err="1" smtClean="0"/>
                        <a:t>Applns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of</a:t>
                      </a:r>
                      <a:r>
                        <a:rPr lang="de-DE" sz="1000" dirty="0" smtClean="0"/>
                        <a:t> a </a:t>
                      </a:r>
                      <a:r>
                        <a:rPr lang="de-DE" sz="1000" dirty="0" err="1" smtClean="0"/>
                        <a:t>specific</a:t>
                      </a:r>
                      <a:r>
                        <a:rPr lang="de-DE" sz="1000" dirty="0" smtClean="0"/>
                        <a:t>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-</a:t>
                      </a:r>
                      <a:endParaRPr lang="de-DE" sz="1000" dirty="0"/>
                    </a:p>
                  </a:txBody>
                  <a:tcPr/>
                </a:tc>
              </a:tr>
              <a:tr h="2352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Query </a:t>
                      </a:r>
                      <a:r>
                        <a:rPr lang="de-DE" sz="1000" baseline="0" dirty="0" smtClean="0"/>
                        <a:t>#6 </a:t>
                      </a:r>
                      <a:r>
                        <a:rPr lang="de-DE" sz="1000" dirty="0" err="1" smtClean="0"/>
                        <a:t>Searching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for</a:t>
                      </a:r>
                      <a:r>
                        <a:rPr lang="de-DE" sz="1000" dirty="0" smtClean="0"/>
                        <a:t> 3 </a:t>
                      </a:r>
                      <a:r>
                        <a:rPr lang="de-DE" sz="1000" dirty="0" err="1" smtClean="0"/>
                        <a:t>Applns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of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one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specific</a:t>
                      </a:r>
                      <a:r>
                        <a:rPr lang="de-DE" sz="1000" dirty="0" smtClean="0"/>
                        <a:t>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 smtClean="0"/>
                        <a:t>single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bolter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making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poor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baseline="0" dirty="0" err="1" smtClean="0"/>
                        <a:t>average</a:t>
                      </a:r>
                      <a:r>
                        <a:rPr lang="de-DE" sz="1000" baseline="0" dirty="0" smtClean="0"/>
                        <a:t> </a:t>
                      </a:r>
                      <a:r>
                        <a:rPr lang="de-DE" sz="1000" baseline="0" dirty="0" err="1" smtClean="0"/>
                        <a:t>value</a:t>
                      </a:r>
                      <a:endParaRPr lang="de-DE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 smtClean="0"/>
                        <a:t>always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quite</a:t>
                      </a:r>
                      <a:r>
                        <a:rPr lang="de-DE" sz="1000" dirty="0" smtClean="0"/>
                        <a:t> same </a:t>
                      </a:r>
                      <a:r>
                        <a:rPr lang="de-DE" sz="1000" dirty="0" err="1" smtClean="0"/>
                        <a:t>speed</a:t>
                      </a:r>
                      <a:endParaRPr lang="de-DE" sz="1000" dirty="0"/>
                    </a:p>
                  </a:txBody>
                  <a:tcPr/>
                </a:tc>
              </a:tr>
              <a:tr h="2352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Query </a:t>
                      </a:r>
                      <a:r>
                        <a:rPr lang="de-DE" sz="1000" baseline="0" dirty="0" smtClean="0"/>
                        <a:t>#7 </a:t>
                      </a:r>
                      <a:r>
                        <a:rPr lang="de-DE" sz="1000" dirty="0" err="1" smtClean="0"/>
                        <a:t>Searching</a:t>
                      </a:r>
                      <a:r>
                        <a:rPr lang="de-DE" sz="1000" dirty="0" smtClean="0"/>
                        <a:t> a Person.name </a:t>
                      </a:r>
                      <a:r>
                        <a:rPr lang="de-DE" sz="1000" dirty="0" smtClean="0"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de-DE" sz="1000" dirty="0" err="1" smtClean="0">
                          <a:sym typeface="Wingdings" panose="05000000000000000000" pitchFamily="2" charset="2"/>
                        </a:rPr>
                        <a:t>searching</a:t>
                      </a:r>
                      <a:r>
                        <a:rPr lang="de-DE" sz="1000" dirty="0" smtClean="0">
                          <a:sym typeface="Wingdings" panose="05000000000000000000" pitchFamily="2" charset="2"/>
                        </a:rPr>
                        <a:t> on </a:t>
                      </a:r>
                      <a:r>
                        <a:rPr lang="de-DE" sz="1000" dirty="0" err="1" smtClean="0"/>
                        <a:t>Appln.title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for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Appln</a:t>
                      </a:r>
                      <a:endParaRPr lang="de-DE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aseline="0" dirty="0" smtClean="0"/>
                        <a:t>-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-</a:t>
                      </a:r>
                      <a:endParaRPr lang="de-DE" sz="1000" dirty="0"/>
                    </a:p>
                  </a:txBody>
                  <a:tcPr/>
                </a:tc>
              </a:tr>
              <a:tr h="2352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Query </a:t>
                      </a:r>
                      <a:r>
                        <a:rPr lang="de-DE" sz="1000" baseline="0" dirty="0" smtClean="0"/>
                        <a:t>#8 </a:t>
                      </a:r>
                      <a:r>
                        <a:rPr lang="de-DE" sz="1000" dirty="0" err="1" smtClean="0"/>
                        <a:t>Searching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for</a:t>
                      </a:r>
                      <a:r>
                        <a:rPr lang="de-DE" sz="1000" dirty="0" smtClean="0"/>
                        <a:t> an Abstract </a:t>
                      </a:r>
                      <a:r>
                        <a:rPr lang="de-DE" sz="1000" dirty="0" err="1" smtClean="0"/>
                        <a:t>of</a:t>
                      </a:r>
                      <a:r>
                        <a:rPr lang="de-DE" sz="1000" dirty="0" smtClean="0"/>
                        <a:t> an </a:t>
                      </a:r>
                      <a:r>
                        <a:rPr lang="de-DE" sz="1000" dirty="0" err="1" smtClean="0"/>
                        <a:t>Appln</a:t>
                      </a:r>
                      <a:endParaRPr lang="de-DE" sz="800" dirty="0" smtClean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aseline="0" dirty="0" smtClean="0"/>
                        <a:t>-</a:t>
                      </a:r>
                      <a:endParaRPr lang="de-DE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-</a:t>
                      </a:r>
                      <a:endParaRPr lang="de-DE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1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Query #9 </a:t>
                      </a:r>
                      <a:r>
                        <a:rPr lang="de-DE" sz="1000" dirty="0" err="1" smtClean="0"/>
                        <a:t>Counting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the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Applns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of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Person.names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containing</a:t>
                      </a:r>
                      <a:r>
                        <a:rPr lang="de-DE" sz="1000" dirty="0" smtClean="0"/>
                        <a:t> a </a:t>
                      </a:r>
                      <a:r>
                        <a:rPr lang="de-DE" sz="1000" dirty="0" err="1" smtClean="0"/>
                        <a:t>specific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name</a:t>
                      </a:r>
                      <a:endParaRPr lang="de-DE" sz="10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-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x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  <a:tr h="313707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Results</a:t>
                      </a:r>
                      <a:endParaRPr lang="de-DE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/>
                        <a:t>4</a:t>
                      </a:r>
                      <a:endParaRPr lang="de-DE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/>
                        <a:t>3</a:t>
                      </a:r>
                      <a:endParaRPr lang="de-DE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43DEFA-3A6F-43FC-9E16-ADD2AFF1903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9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(</a:t>
            </a:r>
            <a:r>
              <a:rPr lang="de-DE" dirty="0" err="1" smtClean="0"/>
              <a:t>Misc</a:t>
            </a:r>
            <a:r>
              <a:rPr lang="de-DE" dirty="0" smtClean="0"/>
              <a:t>)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761883"/>
              </p:ext>
            </p:extLst>
          </p:nvPr>
        </p:nvGraphicFramePr>
        <p:xfrm>
          <a:off x="1484313" y="1752600"/>
          <a:ext cx="9926369" cy="33643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73252"/>
                <a:gridCol w="2705155"/>
                <a:gridCol w="2247962"/>
              </a:tblGrid>
              <a:tr h="251434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Measure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OrientDB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Neo4j</a:t>
                      </a:r>
                      <a:endParaRPr lang="de-DE" sz="1200" dirty="0"/>
                    </a:p>
                  </a:txBody>
                  <a:tcPr/>
                </a:tc>
              </a:tr>
              <a:tr h="24799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Database </a:t>
                      </a:r>
                      <a:r>
                        <a:rPr lang="de-DE" sz="1000" dirty="0" err="1" smtClean="0"/>
                        <a:t>Overview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Graph Explorer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</a:tr>
              <a:tr h="251434"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Result</a:t>
                      </a:r>
                      <a:r>
                        <a:rPr lang="de-DE" sz="1000" baseline="0" dirty="0" smtClean="0"/>
                        <a:t> View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/>
                </a:tc>
              </a:tr>
              <a:tr h="251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 smtClean="0"/>
                        <a:t>Function</a:t>
                      </a:r>
                      <a:r>
                        <a:rPr lang="de-DE" sz="1000" baseline="0" dirty="0" smtClean="0"/>
                        <a:t> </a:t>
                      </a:r>
                      <a:r>
                        <a:rPr lang="de-DE" sz="1000" baseline="0" dirty="0" err="1" smtClean="0"/>
                        <a:t>Integreation</a:t>
                      </a:r>
                      <a:endParaRPr lang="de-DE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</a:tr>
              <a:tr h="251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Query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1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 smtClean="0"/>
                        <a:t>Lucene</a:t>
                      </a:r>
                      <a:r>
                        <a:rPr lang="de-DE" sz="1000" dirty="0" smtClean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</a:tr>
              <a:tr h="251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</a:tr>
              <a:tr h="251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Disc </a:t>
                      </a:r>
                      <a:r>
                        <a:rPr lang="de-DE" sz="1000" dirty="0" err="1" smtClean="0"/>
                        <a:t>Usage</a:t>
                      </a:r>
                      <a:endParaRPr lang="de-DE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 smtClean="0"/>
                        <a:t>every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class</a:t>
                      </a:r>
                      <a:r>
                        <a:rPr lang="de-DE" sz="1000" dirty="0" smtClean="0"/>
                        <a:t> in </a:t>
                      </a:r>
                      <a:r>
                        <a:rPr lang="de-DE" sz="1000" dirty="0" err="1" smtClean="0"/>
                        <a:t>single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file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 smtClean="0"/>
                        <a:t>using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less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disk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space</a:t>
                      </a:r>
                      <a:endParaRPr lang="de-DE" sz="1000" dirty="0"/>
                    </a:p>
                  </a:txBody>
                  <a:tcPr/>
                </a:tc>
              </a:tr>
              <a:tr h="251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Future </a:t>
                      </a:r>
                      <a:r>
                        <a:rPr lang="de-DE" sz="1000" dirty="0" err="1" smtClean="0"/>
                        <a:t>Perspective</a:t>
                      </a:r>
                      <a:endParaRPr lang="de-DE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</a:tr>
              <a:tr h="251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 smtClean="0"/>
                        <a:t>Costs</a:t>
                      </a:r>
                      <a:endParaRPr lang="de-DE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</a:tr>
              <a:tr h="251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/>
                        <a:t>Support / </a:t>
                      </a:r>
                      <a:r>
                        <a:rPr lang="de-DE" sz="1000" dirty="0" err="1" smtClean="0"/>
                        <a:t>Production</a:t>
                      </a:r>
                      <a:r>
                        <a:rPr lang="de-DE" sz="1000" dirty="0" smtClean="0"/>
                        <a:t> Speed / </a:t>
                      </a:r>
                      <a:r>
                        <a:rPr lang="de-DE" sz="1000" dirty="0" err="1" smtClean="0"/>
                        <a:t>Own</a:t>
                      </a:r>
                      <a:r>
                        <a:rPr lang="de-DE" sz="1000" baseline="0" dirty="0" smtClean="0"/>
                        <a:t> </a:t>
                      </a:r>
                      <a:r>
                        <a:rPr lang="de-DE" sz="1000" baseline="0" dirty="0" err="1" smtClean="0"/>
                        <a:t>ideas</a:t>
                      </a:r>
                      <a:endParaRPr lang="de-DE" sz="10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34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Results</a:t>
                      </a:r>
                      <a:endParaRPr lang="de-DE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/>
                        <a:t>9</a:t>
                      </a:r>
                      <a:endParaRPr lang="de-DE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/>
                        <a:t>1</a:t>
                      </a:r>
                      <a:endParaRPr lang="de-DE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43DEFA-3A6F-43FC-9E16-ADD2AFF1903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7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OrientDB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on </a:t>
            </a:r>
            <a:r>
              <a:rPr lang="de-DE" dirty="0" err="1" smtClean="0"/>
              <a:t>fixing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slow</a:t>
            </a:r>
            <a:r>
              <a:rPr lang="de-DE" dirty="0" smtClean="0"/>
              <a:t> </a:t>
            </a:r>
            <a:r>
              <a:rPr lang="de-DE" dirty="0" err="1" smtClean="0"/>
              <a:t>querys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OrientDB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inconsistent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somtimes</a:t>
            </a:r>
            <a:r>
              <a:rPr lang="de-DE" dirty="0" smtClean="0"/>
              <a:t> (super high </a:t>
            </a:r>
            <a:r>
              <a:rPr lang="de-DE" dirty="0" err="1" smtClean="0"/>
              <a:t>and</a:t>
            </a:r>
            <a:r>
              <a:rPr lang="de-DE" dirty="0" smtClean="0"/>
              <a:t> super </a:t>
            </a:r>
            <a:r>
              <a:rPr lang="de-DE" dirty="0" err="1" smtClean="0"/>
              <a:t>low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OrientDB</a:t>
            </a:r>
            <a:r>
              <a:rPr lang="de-DE" dirty="0" smtClean="0"/>
              <a:t> Studio </a:t>
            </a:r>
            <a:r>
              <a:rPr lang="de-DE" dirty="0" err="1" smtClean="0"/>
              <a:t>is</a:t>
            </a:r>
            <a:r>
              <a:rPr lang="de-DE" dirty="0" smtClean="0"/>
              <a:t> on a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</a:p>
          <a:p>
            <a:r>
              <a:rPr lang="de-DE" dirty="0" smtClean="0"/>
              <a:t>Neo4j Studio </a:t>
            </a:r>
            <a:r>
              <a:rPr lang="de-DE" dirty="0" err="1" smtClean="0"/>
              <a:t>nearly</a:t>
            </a:r>
            <a:r>
              <a:rPr lang="de-DE" dirty="0" smtClean="0"/>
              <a:t> </a:t>
            </a:r>
            <a:r>
              <a:rPr lang="de-DE" dirty="0" err="1" smtClean="0"/>
              <a:t>useless</a:t>
            </a:r>
            <a:r>
              <a:rPr lang="de-DE" dirty="0" smtClean="0"/>
              <a:t>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OrientDB‘s</a:t>
            </a:r>
            <a:r>
              <a:rPr lang="de-DE" dirty="0" smtClean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43DEFA-3A6F-43FC-9E16-ADD2AFF1903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Supporters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a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b="1" dirty="0" smtClean="0"/>
              <a:t>Michael Hunger</a:t>
            </a:r>
            <a:r>
              <a:rPr lang="de-DE" dirty="0" smtClean="0"/>
              <a:t>,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him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Neo4j </a:t>
            </a:r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still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trouble</a:t>
            </a:r>
            <a:endParaRPr lang="de-DE" dirty="0" smtClean="0"/>
          </a:p>
          <a:p>
            <a:r>
              <a:rPr lang="de-DE" dirty="0" smtClean="0"/>
              <a:t>I also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b="1" dirty="0" smtClean="0"/>
              <a:t>Enrico </a:t>
            </a:r>
            <a:r>
              <a:rPr lang="de-DE" b="1" dirty="0" err="1" smtClean="0"/>
              <a:t>Risa</a:t>
            </a:r>
            <a:r>
              <a:rPr lang="de-DE" b="1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fast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Lucene</a:t>
            </a:r>
            <a:r>
              <a:rPr lang="de-DE" dirty="0" smtClean="0"/>
              <a:t> </a:t>
            </a:r>
            <a:r>
              <a:rPr lang="de-DE" dirty="0" err="1" smtClean="0"/>
              <a:t>improvements</a:t>
            </a:r>
            <a:endParaRPr lang="de-DE" dirty="0" smtClean="0"/>
          </a:p>
          <a:p>
            <a:r>
              <a:rPr lang="de-DE" dirty="0" smtClean="0"/>
              <a:t>Keep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great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43DEFA-3A6F-43FC-9E16-ADD2AFF1903E}" type="slidenum">
              <a:rPr lang="de-DE" smtClean="0"/>
              <a:t>36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3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docs.neo4j.org/chunked/stable/server-plugins.html</a:t>
            </a:r>
            <a:endParaRPr lang="de-DE" dirty="0" smtClean="0"/>
          </a:p>
          <a:p>
            <a:r>
              <a:rPr lang="de-DE" dirty="0"/>
              <a:t>[2] </a:t>
            </a:r>
            <a:r>
              <a:rPr lang="de-DE" dirty="0">
                <a:hlinkClick r:id="rId3"/>
              </a:rPr>
              <a:t>http://docs.neo4j.org/refcard/2.0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43DEFA-3A6F-43FC-9E16-ADD2AFF1903E}" type="slidenum">
              <a:rPr lang="de-DE" smtClean="0"/>
              <a:t>37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8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Indexes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Appln.title</a:t>
            </a:r>
            <a:endParaRPr lang="de-DE" dirty="0" smtClean="0"/>
          </a:p>
          <a:p>
            <a:pPr lvl="1"/>
            <a:r>
              <a:rPr lang="de-DE" dirty="0" smtClean="0"/>
              <a:t>LUCENE FULLTEXT</a:t>
            </a:r>
            <a:endParaRPr lang="de-DE" dirty="0"/>
          </a:p>
          <a:p>
            <a:r>
              <a:rPr lang="de-DE" dirty="0" smtClean="0"/>
              <a:t>Appln.ID</a:t>
            </a:r>
          </a:p>
          <a:p>
            <a:pPr lvl="1"/>
            <a:r>
              <a:rPr lang="de-DE" dirty="0" smtClean="0"/>
              <a:t>SBTREE UNIQUE (in Neo4j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usual</a:t>
            </a:r>
            <a:r>
              <a:rPr lang="de-DE" dirty="0" smtClean="0"/>
              <a:t> INDEX)</a:t>
            </a:r>
          </a:p>
          <a:p>
            <a:r>
              <a:rPr lang="de-DE" dirty="0" err="1" smtClean="0"/>
              <a:t>Person.title</a:t>
            </a:r>
            <a:endParaRPr lang="de-DE" dirty="0"/>
          </a:p>
          <a:p>
            <a:pPr lvl="1"/>
            <a:r>
              <a:rPr lang="de-DE" dirty="0"/>
              <a:t>LUCENE FULLTEXT</a:t>
            </a:r>
          </a:p>
          <a:p>
            <a:r>
              <a:rPr lang="de-DE" dirty="0" smtClean="0"/>
              <a:t>Person.ID</a:t>
            </a:r>
          </a:p>
          <a:p>
            <a:pPr lvl="1"/>
            <a:r>
              <a:rPr lang="de-DE" dirty="0"/>
              <a:t>SBTREE </a:t>
            </a:r>
            <a:r>
              <a:rPr lang="de-DE" dirty="0" smtClean="0"/>
              <a:t>UNIQUE (</a:t>
            </a:r>
            <a:r>
              <a:rPr lang="de-DE" dirty="0"/>
              <a:t>in Neo4j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usual</a:t>
            </a:r>
            <a:r>
              <a:rPr lang="de-DE" dirty="0"/>
              <a:t> INDEX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43DEFA-3A6F-43FC-9E16-ADD2AFF1903E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en-US" smtClean="0"/>
              <a:t>OrientDB vs Neo4j - Comparison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1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Querys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000" dirty="0" err="1"/>
              <a:t>comparing</a:t>
            </a:r>
            <a:r>
              <a:rPr lang="de-DE" sz="2000" dirty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speed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both</a:t>
            </a:r>
            <a:r>
              <a:rPr lang="de-DE" sz="2000" dirty="0"/>
              <a:t> on </a:t>
            </a:r>
            <a:r>
              <a:rPr lang="de-DE" sz="2000" dirty="0" err="1"/>
              <a:t>typical</a:t>
            </a:r>
            <a:r>
              <a:rPr lang="de-DE" sz="2000" dirty="0"/>
              <a:t> </a:t>
            </a:r>
            <a:r>
              <a:rPr lang="de-DE" sz="2000" dirty="0" err="1" smtClean="0"/>
              <a:t>requests</a:t>
            </a:r>
            <a:endParaRPr lang="de-DE" sz="2000" dirty="0" smtClean="0"/>
          </a:p>
          <a:p>
            <a:pPr lvl="1"/>
            <a:r>
              <a:rPr lang="de-DE" sz="1600" dirty="0" smtClean="0"/>
              <a:t>Linux 64-bit (same </a:t>
            </a:r>
            <a:r>
              <a:rPr lang="de-DE" sz="1600" dirty="0" err="1" smtClean="0"/>
              <a:t>instance</a:t>
            </a:r>
            <a:r>
              <a:rPr lang="de-DE" sz="1600" dirty="0" smtClean="0"/>
              <a:t> on AWS)</a:t>
            </a:r>
          </a:p>
          <a:p>
            <a:pPr lvl="1"/>
            <a:r>
              <a:rPr lang="de-DE" sz="1600" dirty="0" err="1" smtClean="0"/>
              <a:t>OrientDB</a:t>
            </a:r>
            <a:r>
              <a:rPr lang="de-DE" sz="1600" dirty="0" smtClean="0"/>
              <a:t> v.2.0M2</a:t>
            </a:r>
          </a:p>
          <a:p>
            <a:pPr lvl="1"/>
            <a:r>
              <a:rPr lang="de-DE" sz="1600" dirty="0" smtClean="0"/>
              <a:t>Neo4j v.2.1.5</a:t>
            </a:r>
          </a:p>
          <a:p>
            <a:r>
              <a:rPr lang="de-DE" sz="2000" dirty="0" smtClean="0"/>
              <a:t>Speed </a:t>
            </a:r>
            <a:r>
              <a:rPr lang="de-DE" sz="2000" dirty="0" err="1" smtClean="0"/>
              <a:t>tests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done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same </a:t>
            </a:r>
            <a:r>
              <a:rPr lang="de-DE" sz="2000" dirty="0" err="1" smtClean="0"/>
              <a:t>order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slides</a:t>
            </a:r>
            <a:r>
              <a:rPr lang="de-DE" sz="2000" dirty="0" smtClean="0"/>
              <a:t>/</a:t>
            </a:r>
            <a:r>
              <a:rPr lang="de-DE" sz="2000" dirty="0" err="1" smtClean="0"/>
              <a:t>rows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endParaRPr lang="de-DE" sz="2000" dirty="0" smtClean="0"/>
          </a:p>
          <a:p>
            <a:r>
              <a:rPr lang="de-DE" sz="2000" dirty="0" err="1" smtClean="0"/>
              <a:t>One</a:t>
            </a:r>
            <a:r>
              <a:rPr lang="de-DE" sz="2000" dirty="0" smtClean="0"/>
              <a:t> </a:t>
            </a:r>
            <a:r>
              <a:rPr lang="de-DE" sz="2000" dirty="0" err="1" smtClean="0"/>
              <a:t>database</a:t>
            </a:r>
            <a:r>
              <a:rPr lang="de-DE" sz="2000" dirty="0" smtClean="0"/>
              <a:t> per </a:t>
            </a:r>
            <a:r>
              <a:rPr lang="de-DE" sz="2000" dirty="0" err="1" smtClean="0"/>
              <a:t>instance</a:t>
            </a:r>
            <a:r>
              <a:rPr lang="de-DE" sz="2000" dirty="0" smtClean="0"/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smtClean="0"/>
              <a:t>2 </a:t>
            </a:r>
            <a:r>
              <a:rPr lang="de-DE" sz="2000" dirty="0" err="1" smtClean="0"/>
              <a:t>instances</a:t>
            </a:r>
            <a:endParaRPr lang="de-DE" sz="2000" dirty="0" smtClean="0"/>
          </a:p>
          <a:p>
            <a:pPr marL="285750" lvl="1"/>
            <a:r>
              <a:rPr lang="de-DE" dirty="0" smtClean="0"/>
              <a:t>Servers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idling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just </a:t>
            </a:r>
            <a:r>
              <a:rPr lang="de-DE" dirty="0" err="1"/>
              <a:t>OrientDB</a:t>
            </a:r>
            <a:r>
              <a:rPr lang="de-DE" dirty="0"/>
              <a:t>/Neo4j </a:t>
            </a:r>
            <a:r>
              <a:rPr lang="de-DE" dirty="0" err="1" smtClean="0"/>
              <a:t>running</a:t>
            </a:r>
            <a:endParaRPr lang="de-DE" dirty="0"/>
          </a:p>
          <a:p>
            <a:r>
              <a:rPr lang="de-DE" sz="2000" dirty="0" err="1" smtClean="0"/>
              <a:t>Querys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tested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hand</a:t>
            </a:r>
            <a:r>
              <a:rPr lang="de-DE" sz="2000" dirty="0" smtClean="0"/>
              <a:t> on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command</a:t>
            </a:r>
            <a:r>
              <a:rPr lang="de-DE" sz="2000" dirty="0" smtClean="0"/>
              <a:t> </a:t>
            </a:r>
            <a:r>
              <a:rPr lang="de-DE" sz="2000" dirty="0" err="1" smtClean="0"/>
              <a:t>line</a:t>
            </a:r>
            <a:r>
              <a:rPr lang="de-DE" sz="2000" dirty="0" smtClean="0"/>
              <a:t> (not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studio</a:t>
            </a:r>
            <a:r>
              <a:rPr lang="de-DE" sz="2000" dirty="0" smtClean="0"/>
              <a:t>)</a:t>
            </a:r>
          </a:p>
          <a:p>
            <a:r>
              <a:rPr lang="de-DE" sz="2000" dirty="0" err="1" smtClean="0"/>
              <a:t>Querys</a:t>
            </a:r>
            <a:r>
              <a:rPr lang="de-DE" sz="2000" dirty="0" smtClean="0"/>
              <a:t> </a:t>
            </a:r>
            <a:r>
              <a:rPr lang="de-DE" sz="2000" dirty="0" err="1" smtClean="0"/>
              <a:t>always</a:t>
            </a:r>
            <a:r>
              <a:rPr lang="de-DE" sz="2000" dirty="0" smtClean="0"/>
              <a:t> </a:t>
            </a:r>
            <a:r>
              <a:rPr lang="de-DE" sz="2000" dirty="0" err="1" smtClean="0"/>
              <a:t>having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same </a:t>
            </a:r>
            <a:r>
              <a:rPr lang="de-DE" sz="2000" dirty="0" err="1" smtClean="0"/>
              <a:t>results</a:t>
            </a:r>
            <a:r>
              <a:rPr lang="de-DE" sz="2000" dirty="0" smtClean="0"/>
              <a:t> on </a:t>
            </a:r>
            <a:r>
              <a:rPr lang="de-DE" sz="2000" dirty="0" err="1" smtClean="0"/>
              <a:t>both</a:t>
            </a:r>
            <a:r>
              <a:rPr lang="de-DE" sz="2000" dirty="0" smtClean="0"/>
              <a:t> </a:t>
            </a:r>
            <a:r>
              <a:rPr lang="de-DE" sz="2000" dirty="0" err="1" smtClean="0"/>
              <a:t>databases</a:t>
            </a:r>
            <a:endParaRPr lang="de-DE" sz="2000" dirty="0" smtClean="0"/>
          </a:p>
          <a:p>
            <a:r>
              <a:rPr lang="de-DE" sz="2000" dirty="0" smtClean="0"/>
              <a:t>Times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always</a:t>
            </a:r>
            <a:r>
              <a:rPr lang="de-DE" sz="2000" dirty="0" smtClean="0"/>
              <a:t> </a:t>
            </a:r>
            <a:r>
              <a:rPr lang="de-DE" sz="2000" dirty="0" err="1" smtClean="0"/>
              <a:t>given</a:t>
            </a:r>
            <a:r>
              <a:rPr lang="de-DE" sz="2000" dirty="0" smtClean="0"/>
              <a:t> in </a:t>
            </a:r>
            <a:r>
              <a:rPr lang="de-DE" sz="2000" dirty="0" err="1" smtClean="0"/>
              <a:t>milliseconds</a:t>
            </a:r>
            <a:r>
              <a:rPr lang="de-DE" sz="2000" dirty="0" smtClean="0"/>
              <a:t> (</a:t>
            </a:r>
            <a:r>
              <a:rPr lang="de-DE" sz="2000" dirty="0" err="1" smtClean="0"/>
              <a:t>ms</a:t>
            </a:r>
            <a:r>
              <a:rPr lang="de-DE" sz="2000" dirty="0" smtClean="0"/>
              <a:t>) </a:t>
            </a:r>
            <a:r>
              <a:rPr lang="de-DE" sz="2000" dirty="0" err="1" smtClean="0"/>
              <a:t>if</a:t>
            </a:r>
            <a:r>
              <a:rPr lang="de-DE" sz="2000" dirty="0" smtClean="0"/>
              <a:t> not </a:t>
            </a:r>
            <a:r>
              <a:rPr lang="de-DE" sz="2000" dirty="0" err="1" smtClean="0"/>
              <a:t>specified</a:t>
            </a:r>
            <a:endParaRPr lang="de-DE" sz="2000" dirty="0" smtClean="0"/>
          </a:p>
          <a:p>
            <a:r>
              <a:rPr lang="de-DE" sz="2000" dirty="0" err="1" smtClean="0"/>
              <a:t>Both</a:t>
            </a:r>
            <a:r>
              <a:rPr lang="de-DE" sz="2000" dirty="0" smtClean="0"/>
              <a:t> </a:t>
            </a:r>
            <a:r>
              <a:rPr lang="de-DE" sz="2000" dirty="0" err="1" smtClean="0"/>
              <a:t>databases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StandardAnalyzer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Lucene</a:t>
            </a:r>
            <a:endParaRPr lang="de-DE" sz="2000" dirty="0" smtClean="0"/>
          </a:p>
          <a:p>
            <a:r>
              <a:rPr lang="de-DE" sz="2000" dirty="0" smtClean="0"/>
              <a:t>Cache </a:t>
            </a:r>
            <a:r>
              <a:rPr lang="de-DE" sz="2000" dirty="0" err="1" smtClean="0"/>
              <a:t>cleared</a:t>
            </a:r>
            <a:r>
              <a:rPr lang="de-DE" sz="2000" dirty="0" smtClean="0"/>
              <a:t> after </a:t>
            </a:r>
            <a:r>
              <a:rPr lang="de-DE" sz="2000" dirty="0" err="1" smtClean="0"/>
              <a:t>querys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1986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OrientDB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always</a:t>
            </a:r>
            <a:r>
              <a:rPr lang="de-DE" sz="2000" dirty="0" smtClean="0"/>
              <a:t> </a:t>
            </a:r>
            <a:r>
              <a:rPr lang="de-DE" sz="2000" dirty="0" err="1" smtClean="0"/>
              <a:t>clearing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cache</a:t>
            </a:r>
            <a:r>
              <a:rPr lang="de-DE" sz="2000" dirty="0" smtClean="0"/>
              <a:t> </a:t>
            </a: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restarted</a:t>
            </a:r>
            <a:endParaRPr lang="de-DE" sz="2000" dirty="0" smtClean="0"/>
          </a:p>
          <a:p>
            <a:r>
              <a:rPr lang="de-DE" sz="2000" dirty="0" smtClean="0"/>
              <a:t>Neo4j </a:t>
            </a:r>
            <a:r>
              <a:rPr lang="de-DE" sz="2000" dirty="0" err="1" smtClean="0"/>
              <a:t>does</a:t>
            </a:r>
            <a:r>
              <a:rPr lang="de-DE" sz="2000" dirty="0" smtClean="0"/>
              <a:t> not </a:t>
            </a:r>
            <a:r>
              <a:rPr lang="de-DE" sz="2000" dirty="0" err="1" smtClean="0"/>
              <a:t>clear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cache</a:t>
            </a:r>
            <a:r>
              <a:rPr lang="de-DE" sz="2000" dirty="0" smtClean="0"/>
              <a:t> </a:t>
            </a:r>
          </a:p>
          <a:p>
            <a:r>
              <a:rPr lang="de-DE" sz="2000" dirty="0" smtClean="0"/>
              <a:t>So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Neo4j </a:t>
            </a:r>
            <a:r>
              <a:rPr lang="de-DE" sz="2000" dirty="0" err="1" smtClean="0"/>
              <a:t>column</a:t>
            </a:r>
            <a:r>
              <a:rPr lang="de-DE" sz="2000" dirty="0" smtClean="0"/>
              <a:t> I in </a:t>
            </a:r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cases</a:t>
            </a:r>
            <a:r>
              <a:rPr lang="de-DE" sz="2000" dirty="0" smtClean="0"/>
              <a:t> </a:t>
            </a:r>
            <a:r>
              <a:rPr lang="de-DE" sz="2000" dirty="0" err="1" smtClean="0"/>
              <a:t>tested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cleared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r>
              <a:rPr lang="de-DE" sz="2000" dirty="0" smtClean="0"/>
              <a:t> </a:t>
            </a:r>
            <a:r>
              <a:rPr lang="de-DE" sz="2000" dirty="0" err="1" smtClean="0"/>
              <a:t>cache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sometimes</a:t>
            </a:r>
            <a:r>
              <a:rPr lang="de-DE" sz="2000" dirty="0" smtClean="0"/>
              <a:t> </a:t>
            </a:r>
            <a:r>
              <a:rPr lang="de-DE" sz="2000" dirty="0" err="1" smtClean="0"/>
              <a:t>without</a:t>
            </a:r>
            <a:endParaRPr lang="de-DE" sz="2000" dirty="0" smtClean="0"/>
          </a:p>
          <a:p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there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just </a:t>
            </a:r>
            <a:r>
              <a:rPr lang="de-DE" sz="2000" dirty="0" err="1" smtClean="0"/>
              <a:t>one</a:t>
            </a:r>
            <a:r>
              <a:rPr lang="de-DE" sz="2000" dirty="0" smtClean="0"/>
              <a:t> </a:t>
            </a:r>
            <a:r>
              <a:rPr lang="de-DE" sz="2000" dirty="0" err="1" smtClean="0"/>
              <a:t>column</a:t>
            </a:r>
            <a:r>
              <a:rPr lang="de-DE" sz="2000" dirty="0" smtClean="0"/>
              <a:t> on Neo4j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„</a:t>
            </a:r>
            <a:r>
              <a:rPr lang="de-DE" sz="2000" dirty="0" err="1" smtClean="0"/>
              <a:t>No</a:t>
            </a:r>
            <a:r>
              <a:rPr lang="de-DE" sz="2000" dirty="0" smtClean="0"/>
              <a:t> System </a:t>
            </a:r>
            <a:r>
              <a:rPr lang="de-DE" sz="2000" dirty="0" err="1" smtClean="0"/>
              <a:t>cache</a:t>
            </a:r>
            <a:r>
              <a:rPr lang="de-DE" sz="2000" dirty="0" smtClean="0"/>
              <a:t> </a:t>
            </a:r>
            <a:r>
              <a:rPr lang="de-DE" sz="2000" dirty="0" err="1" smtClean="0"/>
              <a:t>cleared</a:t>
            </a:r>
            <a:r>
              <a:rPr lang="de-DE" sz="2000" dirty="0" smtClean="0"/>
              <a:t>“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8062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3015343" y="1380068"/>
            <a:ext cx="8487680" cy="2616199"/>
          </a:xfrm>
        </p:spPr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sz="2800" dirty="0" smtClean="0"/>
              <a:t>(Query/Speed)</a:t>
            </a:r>
            <a:endParaRPr lang="de-DE" sz="2800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70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4311" y="2417233"/>
            <a:ext cx="4895056" cy="288977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Official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err="1" smtClean="0"/>
              <a:t>OrientDB</a:t>
            </a:r>
            <a:r>
              <a:rPr lang="de-DE" dirty="0" smtClean="0"/>
              <a:t>-ETL/JDBC</a:t>
            </a:r>
          </a:p>
          <a:p>
            <a:pPr lvl="1"/>
            <a:r>
              <a:rPr lang="de-DE" dirty="0" smtClean="0"/>
              <a:t>Java API</a:t>
            </a:r>
          </a:p>
          <a:p>
            <a:r>
              <a:rPr lang="de-DE" dirty="0" smtClean="0"/>
              <a:t>Clean Java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</a:p>
          <a:p>
            <a:r>
              <a:rPr lang="de-DE" dirty="0" smtClean="0"/>
              <a:t>ETL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performant but at last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endParaRPr lang="de-DE" dirty="0" smtClean="0"/>
          </a:p>
          <a:p>
            <a:r>
              <a:rPr lang="de-DE" dirty="0" smtClean="0"/>
              <a:t>Not </a:t>
            </a:r>
            <a:r>
              <a:rPr lang="de-DE" dirty="0" err="1" smtClean="0"/>
              <a:t>using</a:t>
            </a:r>
            <a:r>
              <a:rPr lang="de-DE" dirty="0" smtClean="0"/>
              <a:t> Multi-Threading</a:t>
            </a:r>
          </a:p>
          <a:p>
            <a:r>
              <a:rPr lang="de-DE" dirty="0" smtClean="0"/>
              <a:t>Not </a:t>
            </a:r>
            <a:r>
              <a:rPr lang="de-DE" dirty="0" err="1" smtClean="0"/>
              <a:t>using</a:t>
            </a:r>
            <a:r>
              <a:rPr lang="de-DE" dirty="0" smtClean="0"/>
              <a:t> Mapping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607967" y="2417234"/>
            <a:ext cx="4895056" cy="288977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Official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smtClean="0"/>
              <a:t>LOAD CSV </a:t>
            </a:r>
            <a:r>
              <a:rPr lang="de-DE" dirty="0" err="1" smtClean="0"/>
              <a:t>command</a:t>
            </a:r>
            <a:endParaRPr lang="de-DE" dirty="0" smtClean="0"/>
          </a:p>
          <a:p>
            <a:pPr lvl="1"/>
            <a:r>
              <a:rPr lang="de-DE" dirty="0" smtClean="0"/>
              <a:t>Java API</a:t>
            </a:r>
          </a:p>
          <a:p>
            <a:pPr lvl="1"/>
            <a:r>
              <a:rPr lang="de-DE" dirty="0" smtClean="0"/>
              <a:t>Groovy</a:t>
            </a:r>
          </a:p>
          <a:p>
            <a:pPr lvl="1"/>
            <a:r>
              <a:rPr lang="de-DE" dirty="0" smtClean="0"/>
              <a:t>Batch-</a:t>
            </a:r>
            <a:r>
              <a:rPr lang="de-DE" dirty="0" err="1" smtClean="0"/>
              <a:t>Importer</a:t>
            </a:r>
            <a:endParaRPr lang="de-DE" dirty="0" smtClean="0"/>
          </a:p>
          <a:p>
            <a:pPr lvl="1"/>
            <a:r>
              <a:rPr lang="de-DE" dirty="0" err="1" smtClean="0"/>
              <a:t>Talend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„easy“ </a:t>
            </a:r>
            <a:r>
              <a:rPr lang="de-DE" dirty="0" err="1" smtClean="0"/>
              <a:t>way</a:t>
            </a:r>
            <a:r>
              <a:rPr lang="de-DE" dirty="0" smtClean="0"/>
              <a:t> but Java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fastest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endParaRPr lang="de-DE" dirty="0" smtClean="0"/>
          </a:p>
          <a:p>
            <a:r>
              <a:rPr lang="de-DE" dirty="0" err="1" smtClean="0"/>
              <a:t>Using</a:t>
            </a:r>
            <a:r>
              <a:rPr lang="de-DE" dirty="0" smtClean="0"/>
              <a:t> Multi-Threading </a:t>
            </a:r>
            <a:r>
              <a:rPr lang="de-DE" dirty="0" err="1" smtClean="0"/>
              <a:t>and</a:t>
            </a:r>
            <a:r>
              <a:rPr lang="de-DE" dirty="0" smtClean="0"/>
              <a:t> Mapping</a:t>
            </a:r>
          </a:p>
          <a:p>
            <a:endParaRPr lang="de-DE" dirty="0" smtClean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~300mio </a:t>
            </a:r>
            <a:r>
              <a:rPr lang="de-DE" dirty="0" err="1" smtClean="0"/>
              <a:t>lines</a:t>
            </a:r>
            <a:r>
              <a:rPr lang="de-DE" dirty="0" smtClean="0"/>
              <a:t> {</a:t>
            </a:r>
            <a:r>
              <a:rPr lang="de-DE" dirty="0" err="1" smtClean="0"/>
              <a:t>APPLNs,TITLEs,PERSONs</a:t>
            </a:r>
            <a:r>
              <a:rPr lang="de-DE" dirty="0" smtClean="0"/>
              <a:t>}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indexes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106687" y="3123697"/>
            <a:ext cx="127268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Aharoni" panose="02010803020104030203" pitchFamily="2" charset="-79"/>
              </a:rPr>
              <a:t>25 </a:t>
            </a:r>
            <a:r>
              <a:rPr lang="de-D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Aharoni" panose="02010803020104030203" pitchFamily="2" charset="-79"/>
              </a:rPr>
              <a:t>hours</a:t>
            </a: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254957" y="3035774"/>
            <a:ext cx="127268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Aharoni" panose="02010803020104030203" pitchFamily="2" charset="-79"/>
              </a:rPr>
              <a:t>19 </a:t>
            </a:r>
            <a:r>
              <a:rPr lang="de-D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Aharoni" panose="02010803020104030203" pitchFamily="2" charset="-79"/>
              </a:rPr>
              <a:t>hours</a:t>
            </a: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79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Startup/</a:t>
            </a:r>
            <a:r>
              <a:rPr lang="de-DE" dirty="0" err="1" smtClean="0"/>
              <a:t>Shutdown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OrientDB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Nearly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time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shutting</a:t>
            </a:r>
            <a:r>
              <a:rPr lang="de-DE" dirty="0" smtClean="0"/>
              <a:t> down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r>
              <a:rPr lang="de-DE" dirty="0" smtClean="0"/>
              <a:t>2 sec – 10 sec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Neo4j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Different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shutting</a:t>
            </a:r>
            <a:r>
              <a:rPr lang="de-DE" dirty="0" smtClean="0"/>
              <a:t> down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running</a:t>
            </a:r>
            <a:endParaRPr lang="de-DE" dirty="0" smtClean="0"/>
          </a:p>
          <a:p>
            <a:r>
              <a:rPr lang="de-DE" dirty="0" smtClean="0"/>
              <a:t>3 sec – 3 min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infos</a:t>
            </a:r>
            <a:r>
              <a:rPr lang="de-DE" dirty="0" smtClean="0"/>
              <a:t>)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OrientDB vs Neo4j - Comparison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DEFA-3A6F-43FC-9E16-ADD2AFF1903E}" type="slidenum">
              <a:rPr lang="de-DE" smtClean="0"/>
              <a:t>9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72179" y="1371098"/>
            <a:ext cx="91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</a:t>
            </a:r>
            <a:r>
              <a:rPr lang="de-DE" dirty="0" err="1" smtClean="0"/>
              <a:t>reliability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8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2_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</TotalTime>
  <Words>2463</Words>
  <Application>Microsoft Office PowerPoint</Application>
  <PresentationFormat>Widescreen</PresentationFormat>
  <Paragraphs>825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Aharoni</vt:lpstr>
      <vt:lpstr>Arial</vt:lpstr>
      <vt:lpstr>Calibri</vt:lpstr>
      <vt:lpstr>Corbel</vt:lpstr>
      <vt:lpstr>Wingdings</vt:lpstr>
      <vt:lpstr>Parallax</vt:lpstr>
      <vt:lpstr>1_Parallax</vt:lpstr>
      <vt:lpstr>2_Parallax</vt:lpstr>
      <vt:lpstr>OrientDB vs Neo4j  Comparisons (querys and functionality)</vt:lpstr>
      <vt:lpstr>Content</vt:lpstr>
      <vt:lpstr>Schema</vt:lpstr>
      <vt:lpstr>Indexes</vt:lpstr>
      <vt:lpstr>Querys and used systems</vt:lpstr>
      <vt:lpstr>System cache notes</vt:lpstr>
      <vt:lpstr>Comparison (Query/Speed)</vt:lpstr>
      <vt:lpstr>Import</vt:lpstr>
      <vt:lpstr>Startup/Shutdown speed</vt:lpstr>
      <vt:lpstr>Query #1</vt:lpstr>
      <vt:lpstr>Query #2</vt:lpstr>
      <vt:lpstr>Query #3.1</vt:lpstr>
      <vt:lpstr>Query #3.2</vt:lpstr>
      <vt:lpstr>Query #4</vt:lpstr>
      <vt:lpstr>Query #5</vt:lpstr>
      <vt:lpstr>Query #6</vt:lpstr>
      <vt:lpstr>Query #7</vt:lpstr>
      <vt:lpstr>Query #7</vt:lpstr>
      <vt:lpstr>Query #8</vt:lpstr>
      <vt:lpstr>Query #9</vt:lpstr>
      <vt:lpstr>Comparison (Functionality)</vt:lpstr>
      <vt:lpstr>Database Overview</vt:lpstr>
      <vt:lpstr>Graph Explorer</vt:lpstr>
      <vt:lpstr>Result view</vt:lpstr>
      <vt:lpstr>Function integration</vt:lpstr>
      <vt:lpstr>Query style</vt:lpstr>
      <vt:lpstr>Lucene Index</vt:lpstr>
      <vt:lpstr>Security</vt:lpstr>
      <vt:lpstr>Disc usage</vt:lpstr>
      <vt:lpstr>Future Perspective</vt:lpstr>
      <vt:lpstr>Costs</vt:lpstr>
      <vt:lpstr>Support / Production speed / Own Ideas</vt:lpstr>
      <vt:lpstr>Results (Speed)</vt:lpstr>
      <vt:lpstr>Results (Misc)</vt:lpstr>
      <vt:lpstr>Results</vt:lpstr>
      <vt:lpstr>Supporters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Decision  on Graph Database</dc:title>
  <dc:creator>Mr. Kwox</dc:creator>
  <cp:lastModifiedBy>Neerajsing Rajput</cp:lastModifiedBy>
  <cp:revision>247</cp:revision>
  <dcterms:created xsi:type="dcterms:W3CDTF">2014-10-13T16:37:17Z</dcterms:created>
  <dcterms:modified xsi:type="dcterms:W3CDTF">2016-01-06T18:37:36Z</dcterms:modified>
</cp:coreProperties>
</file>