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5"/>
  </p:notesMasterIdLst>
  <p:sldIdLst>
    <p:sldId id="256" r:id="rId2"/>
    <p:sldId id="257" r:id="rId3"/>
    <p:sldId id="258" r:id="rId4"/>
    <p:sldId id="268" r:id="rId5"/>
    <p:sldId id="270" r:id="rId6"/>
    <p:sldId id="259" r:id="rId7"/>
    <p:sldId id="260" r:id="rId8"/>
    <p:sldId id="265" r:id="rId9"/>
    <p:sldId id="262" r:id="rId10"/>
    <p:sldId id="266" r:id="rId11"/>
    <p:sldId id="269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6" autoAdjust="0"/>
  </p:normalViewPr>
  <p:slideViewPr>
    <p:cSldViewPr snapToGrid="0">
      <p:cViewPr varScale="1">
        <p:scale>
          <a:sx n="74" d="100"/>
          <a:sy n="74" d="100"/>
        </p:scale>
        <p:origin x="18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B3C2-D592-48DF-91F4-6E4F9915820C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8B7B-187C-4400-978B-A13EAE9A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btnCreateAccount</a:t>
            </a:r>
            <a:endParaRPr lang="en-US" dirty="0" smtClean="0"/>
          </a:p>
          <a:p>
            <a:r>
              <a:rPr lang="en-US" dirty="0" err="1" smtClean="0"/>
              <a:t>btnMngAccount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8B7B-187C-4400-978B-A13EAE9A5B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5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txtRoutingNum</a:t>
            </a:r>
            <a:endParaRPr lang="en-US" dirty="0" smtClean="0"/>
          </a:p>
          <a:p>
            <a:r>
              <a:rPr lang="en-US" dirty="0" err="1" smtClean="0"/>
              <a:t>txtAccountNum</a:t>
            </a:r>
            <a:endParaRPr lang="en-US" dirty="0" smtClean="0"/>
          </a:p>
          <a:p>
            <a:r>
              <a:rPr lang="en-US" dirty="0" err="1" smtClean="0"/>
              <a:t>txtBankName</a:t>
            </a:r>
            <a:endParaRPr lang="en-US" dirty="0" smtClean="0"/>
          </a:p>
          <a:p>
            <a:r>
              <a:rPr lang="en-US" dirty="0" err="1" smtClean="0"/>
              <a:t>btnCreate</a:t>
            </a:r>
            <a:endParaRPr lang="en-US" dirty="0" smtClean="0"/>
          </a:p>
          <a:p>
            <a:r>
              <a:rPr lang="en-US" dirty="0" err="1" smtClean="0"/>
              <a:t>btnBack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8B7B-187C-4400-978B-A13EAE9A5B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accounTable</a:t>
            </a:r>
            <a:endParaRPr lang="en-US" dirty="0" smtClean="0"/>
          </a:p>
          <a:p>
            <a:r>
              <a:rPr lang="en-US" dirty="0" err="1" smtClean="0"/>
              <a:t>btnSearch</a:t>
            </a:r>
            <a:endParaRPr lang="en-US" dirty="0" smtClean="0"/>
          </a:p>
          <a:p>
            <a:r>
              <a:rPr lang="en-US" dirty="0" err="1" smtClean="0"/>
              <a:t>txtSearch</a:t>
            </a:r>
            <a:endParaRPr lang="en-US" dirty="0" smtClean="0"/>
          </a:p>
          <a:p>
            <a:r>
              <a:rPr lang="en-US" dirty="0" err="1" smtClean="0"/>
              <a:t>btnDelete</a:t>
            </a:r>
            <a:endParaRPr lang="en-US" dirty="0" smtClean="0"/>
          </a:p>
          <a:p>
            <a:r>
              <a:rPr lang="en-US" dirty="0" err="1" smtClean="0"/>
              <a:t>btnViewDetail</a:t>
            </a:r>
            <a:endParaRPr lang="en-US" dirty="0" smtClean="0"/>
          </a:p>
          <a:p>
            <a:r>
              <a:rPr lang="en-US" dirty="0" err="1" smtClean="0"/>
              <a:t>btnRefresh</a:t>
            </a:r>
            <a:endParaRPr lang="en-US" dirty="0" smtClean="0"/>
          </a:p>
          <a:p>
            <a:r>
              <a:rPr lang="en-US" dirty="0" err="1" smtClean="0"/>
              <a:t>btnBack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8B7B-187C-4400-978B-A13EAE9A5B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8B7B-187C-4400-978B-A13EAE9A5B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257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EA7E35-E532-43D5-A4B6-084A7E0FA71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02E97F-5423-4A19-9063-90E7B51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52" y="1402105"/>
            <a:ext cx="7643449" cy="2616199"/>
          </a:xfrm>
        </p:spPr>
        <p:txBody>
          <a:bodyPr/>
          <a:lstStyle/>
          <a:p>
            <a:r>
              <a:rPr lang="en-US" dirty="0" smtClean="0"/>
              <a:t>Lab 3 – User Process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Hechen 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AccountDirectory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public class </a:t>
            </a:r>
            <a:r>
              <a:rPr lang="en-US" sz="1500" dirty="0" err="1">
                <a:latin typeface="Source Code Pro ExtraLight" panose="020B0309030403020204" pitchFamily="49" charset="0"/>
              </a:rPr>
              <a:t>AccountDirectory</a:t>
            </a:r>
            <a:r>
              <a:rPr lang="en-US" sz="1500" dirty="0">
                <a:latin typeface="Source Code Pro ExtraLight" panose="020B0309030403020204" pitchFamily="49" charset="0"/>
              </a:rPr>
              <a:t> </a:t>
            </a:r>
            <a:r>
              <a:rPr lang="en-US" sz="1500" dirty="0" smtClean="0">
                <a:latin typeface="Source Code Pro ExtraLight" panose="020B0309030403020204" pitchFamily="49" charset="0"/>
              </a:rPr>
              <a:t>{</a:t>
            </a:r>
            <a:endParaRPr lang="en-US" sz="1500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private </a:t>
            </a:r>
            <a:r>
              <a:rPr lang="en-US" sz="1500" dirty="0" err="1">
                <a:latin typeface="Source Code Pro ExtraLight" panose="020B0309030403020204" pitchFamily="49" charset="0"/>
              </a:rPr>
              <a:t>ArrayList</a:t>
            </a:r>
            <a:r>
              <a:rPr lang="en-US" sz="1500" dirty="0">
                <a:latin typeface="Source Code Pro ExtraLight" panose="020B0309030403020204" pitchFamily="49" charset="0"/>
              </a:rPr>
              <a:t>&lt;Account&gt; </a:t>
            </a:r>
            <a:r>
              <a:rPr lang="en-US" sz="1500" dirty="0" err="1">
                <a:latin typeface="Source Code Pro ExtraLight" panose="020B0309030403020204" pitchFamily="49" charset="0"/>
              </a:rPr>
              <a:t>accountList</a:t>
            </a:r>
            <a:r>
              <a:rPr lang="en-US" sz="1500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public </a:t>
            </a:r>
            <a:r>
              <a:rPr lang="en-US" sz="1500" dirty="0" err="1">
                <a:latin typeface="Source Code Pro ExtraLight" panose="020B0309030403020204" pitchFamily="49" charset="0"/>
              </a:rPr>
              <a:t>AccountDirectory</a:t>
            </a:r>
            <a:r>
              <a:rPr lang="en-US" sz="1500" dirty="0">
                <a:latin typeface="Source Code Pro ExtraLight" panose="020B0309030403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    </a:t>
            </a:r>
            <a:r>
              <a:rPr lang="en-US" sz="1500" dirty="0" err="1">
                <a:latin typeface="Source Code Pro ExtraLight" panose="020B0309030403020204" pitchFamily="49" charset="0"/>
              </a:rPr>
              <a:t>this.accountList</a:t>
            </a:r>
            <a:r>
              <a:rPr lang="en-US" sz="1500" dirty="0">
                <a:latin typeface="Source Code Pro ExtraLight" panose="020B0309030403020204" pitchFamily="49" charset="0"/>
              </a:rPr>
              <a:t> = new </a:t>
            </a:r>
            <a:r>
              <a:rPr lang="en-US" sz="1500" dirty="0" err="1">
                <a:latin typeface="Source Code Pro ExtraLight" panose="020B0309030403020204" pitchFamily="49" charset="0"/>
              </a:rPr>
              <a:t>ArrayList</a:t>
            </a:r>
            <a:r>
              <a:rPr lang="en-US" sz="1500" dirty="0">
                <a:latin typeface="Source Code Pro ExtraLight" panose="020B030903040302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</a:t>
            </a:r>
            <a:r>
              <a:rPr lang="en-US" sz="1500" dirty="0" smtClean="0">
                <a:latin typeface="Source Code Pro ExtraLight" panose="020B03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	</a:t>
            </a:r>
            <a:r>
              <a:rPr lang="en-US" sz="1500" dirty="0" smtClean="0">
                <a:latin typeface="Source Code Pro ExtraLight" panose="020B0309030403020204" pitchFamily="49" charset="0"/>
              </a:rPr>
              <a:t>// getter and setter omitted</a:t>
            </a:r>
            <a:endParaRPr lang="en-US" sz="1500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Source Code Pro ExtraLight" panose="020B0309030403020204" pitchFamily="49" charset="0"/>
              </a:rPr>
              <a:t>}</a:t>
            </a:r>
            <a:endParaRPr lang="en-US" sz="1500" dirty="0">
              <a:latin typeface="Source Code Pro ExtraLight" panose="020B0309030403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209321" flipH="1">
            <a:off x="6027593" y="4918626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25648" y="5143034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did we do this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2.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MainJFrame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JFrame</a:t>
            </a:r>
            <a:r>
              <a:rPr lang="en-US" dirty="0" smtClean="0"/>
              <a:t> called </a:t>
            </a:r>
            <a:r>
              <a:rPr lang="en-US" dirty="0" err="1" smtClean="0"/>
              <a:t>MainJFrame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 the layout of </a:t>
            </a:r>
            <a:r>
              <a:rPr lang="en-US" dirty="0" err="1" smtClean="0"/>
              <a:t>MainJFrame</a:t>
            </a:r>
            <a:r>
              <a:rPr lang="en-US" dirty="0" smtClean="0"/>
              <a:t> to boarder layout.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JSliptPane</a:t>
            </a:r>
            <a:r>
              <a:rPr lang="en-US" dirty="0" smtClean="0"/>
              <a:t> to </a:t>
            </a:r>
            <a:r>
              <a:rPr lang="en-US" dirty="0" err="1" smtClean="0"/>
              <a:t>MainJFrame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two </a:t>
            </a:r>
            <a:r>
              <a:rPr lang="en-US" dirty="0" err="1" smtClean="0"/>
              <a:t>JPanels</a:t>
            </a:r>
            <a:r>
              <a:rPr lang="en-US" dirty="0" smtClean="0"/>
              <a:t> to </a:t>
            </a:r>
            <a:r>
              <a:rPr lang="en-US" dirty="0" err="1" smtClean="0"/>
              <a:t>MainJFrame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 </a:t>
            </a:r>
            <a:r>
              <a:rPr lang="en-US" dirty="0" err="1" smtClean="0"/>
              <a:t>JButton</a:t>
            </a:r>
            <a:r>
              <a:rPr lang="en-US" dirty="0" smtClean="0"/>
              <a:t> to the left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Rename the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to “</a:t>
            </a:r>
            <a:r>
              <a:rPr lang="en-US" dirty="0" err="1"/>
              <a:t>btnAccountMng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MainJFrame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96" y="2667000"/>
            <a:ext cx="5312270" cy="3332163"/>
          </a:xfrm>
        </p:spPr>
      </p:pic>
    </p:spTree>
    <p:extLst>
      <p:ext uri="{BB962C8B-B14F-4D97-AF65-F5344CB8AC3E}">
        <p14:creationId xmlns:p14="http://schemas.microsoft.com/office/powerpoint/2010/main" val="10036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MainJFrame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layout of right </a:t>
            </a:r>
            <a:r>
              <a:rPr lang="en-US" dirty="0" err="1" smtClean="0"/>
              <a:t>JPanel</a:t>
            </a:r>
            <a:r>
              <a:rPr lang="en-US" dirty="0" smtClean="0"/>
              <a:t> to </a:t>
            </a:r>
            <a:r>
              <a:rPr lang="en-US" dirty="0" err="1" smtClean="0"/>
              <a:t>CardLayout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Rename the right </a:t>
            </a:r>
            <a:r>
              <a:rPr lang="en-US" dirty="0" err="1" smtClean="0"/>
              <a:t>JPanel</a:t>
            </a:r>
            <a:r>
              <a:rPr lang="en-US" dirty="0" smtClean="0"/>
              <a:t> to “</a:t>
            </a:r>
            <a:r>
              <a:rPr lang="en-US" dirty="0" err="1" smtClean="0"/>
              <a:t>userProcessContainer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AccountMngWorkAreaJPanel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r>
              <a:rPr lang="en-US" dirty="0" smtClean="0"/>
              <a:t> called </a:t>
            </a:r>
            <a:r>
              <a:rPr lang="en-US" dirty="0" err="1" smtClean="0"/>
              <a:t>AccountMngWorkAreaJPanel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the </a:t>
            </a:r>
            <a:r>
              <a:rPr lang="en-US" dirty="0" err="1" smtClean="0"/>
              <a:t>JPanel</a:t>
            </a:r>
            <a:r>
              <a:rPr lang="en-US" dirty="0" smtClean="0"/>
              <a:t> according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6490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AccountMngWorkAreaJPanel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31" y="2690019"/>
            <a:ext cx="4419600" cy="3286125"/>
          </a:xfrm>
        </p:spPr>
      </p:pic>
    </p:spTree>
    <p:extLst>
      <p:ext uri="{BB962C8B-B14F-4D97-AF65-F5344CB8AC3E}">
        <p14:creationId xmlns:p14="http://schemas.microsoft.com/office/powerpoint/2010/main" val="17330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CreateAccountJPanel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r>
              <a:rPr lang="en-US" dirty="0" smtClean="0"/>
              <a:t> called </a:t>
            </a:r>
            <a:r>
              <a:rPr lang="en-US" dirty="0" err="1" smtClean="0"/>
              <a:t>CreateAccountJPanel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the </a:t>
            </a:r>
            <a:r>
              <a:rPr lang="en-US" dirty="0" err="1" smtClean="0"/>
              <a:t>JPanel</a:t>
            </a:r>
            <a:r>
              <a:rPr lang="en-US" dirty="0" smtClean="0"/>
              <a:t> according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7469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CreateAccountJPanel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2" y="2667000"/>
            <a:ext cx="4403539" cy="3332163"/>
          </a:xfrm>
        </p:spPr>
      </p:pic>
    </p:spTree>
    <p:extLst>
      <p:ext uri="{BB962C8B-B14F-4D97-AF65-F5344CB8AC3E}">
        <p14:creationId xmlns:p14="http://schemas.microsoft.com/office/powerpoint/2010/main" val="5604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ManageAccountJPanel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r>
              <a:rPr lang="en-US" dirty="0" smtClean="0"/>
              <a:t> called </a:t>
            </a:r>
            <a:r>
              <a:rPr lang="en-US" dirty="0" err="1" smtClean="0"/>
              <a:t>ManageAccountJPanel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the </a:t>
            </a:r>
            <a:r>
              <a:rPr lang="en-US" dirty="0" err="1" smtClean="0"/>
              <a:t>JPanel</a:t>
            </a:r>
            <a:r>
              <a:rPr lang="en-US" dirty="0" smtClean="0"/>
              <a:t> according to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how to create user processes in Java / Swing application</a:t>
            </a:r>
          </a:p>
          <a:p>
            <a:r>
              <a:rPr lang="en-US" dirty="0" smtClean="0"/>
              <a:t>Strengthen concepts from first two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ManageAccountJPanel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56" y="2685256"/>
            <a:ext cx="4400550" cy="3295650"/>
          </a:xfrm>
        </p:spPr>
      </p:pic>
    </p:spTree>
    <p:extLst>
      <p:ext uri="{BB962C8B-B14F-4D97-AF65-F5344CB8AC3E}">
        <p14:creationId xmlns:p14="http://schemas.microsoft.com/office/powerpoint/2010/main" val="3577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ViewAccountJPanel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r>
              <a:rPr lang="en-US" dirty="0" smtClean="0"/>
              <a:t> called </a:t>
            </a:r>
            <a:r>
              <a:rPr lang="en-US" dirty="0" err="1" smtClean="0"/>
              <a:t>ViewAccountJPanel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the </a:t>
            </a:r>
            <a:r>
              <a:rPr lang="en-US" dirty="0" err="1" smtClean="0"/>
              <a:t>JPanel</a:t>
            </a:r>
            <a:r>
              <a:rPr lang="en-US" dirty="0" smtClean="0"/>
              <a:t> according to the next slide.</a:t>
            </a:r>
          </a:p>
          <a:p>
            <a:r>
              <a:rPr lang="en-US" dirty="0" smtClean="0"/>
              <a:t>You can save time by: Right click on </a:t>
            </a:r>
            <a:r>
              <a:rPr lang="en-US" dirty="0" err="1" smtClean="0"/>
              <a:t>CreateAccountJPanel</a:t>
            </a:r>
            <a:r>
              <a:rPr lang="en-US" dirty="0" smtClean="0"/>
              <a:t> and select Refactor -&gt; Copy. Because </a:t>
            </a:r>
            <a:r>
              <a:rPr lang="en-US" dirty="0" err="1" smtClean="0"/>
              <a:t>ViewAccountJPanel</a:t>
            </a:r>
            <a:r>
              <a:rPr lang="en-US" dirty="0" smtClean="0"/>
              <a:t> and </a:t>
            </a:r>
            <a:r>
              <a:rPr lang="en-US" dirty="0" err="1" smtClean="0"/>
              <a:t>CreateAccountJPanel</a:t>
            </a:r>
            <a:r>
              <a:rPr lang="en-US" dirty="0" smtClean="0"/>
              <a:t> have the same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ViewAcountJPanel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2" y="2667000"/>
            <a:ext cx="4403539" cy="3332163"/>
          </a:xfrm>
        </p:spPr>
      </p:pic>
    </p:spTree>
    <p:extLst>
      <p:ext uri="{BB962C8B-B14F-4D97-AF65-F5344CB8AC3E}">
        <p14:creationId xmlns:p14="http://schemas.microsoft.com/office/powerpoint/2010/main" val="367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SearchResultJPanel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r>
              <a:rPr lang="en-US" dirty="0" smtClean="0"/>
              <a:t> called </a:t>
            </a:r>
            <a:r>
              <a:rPr lang="en-US" dirty="0" err="1" smtClean="0"/>
              <a:t>SearchResultJPanel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the </a:t>
            </a:r>
            <a:r>
              <a:rPr lang="en-US" dirty="0" err="1" smtClean="0"/>
              <a:t>JPanel</a:t>
            </a:r>
            <a:r>
              <a:rPr lang="en-US" dirty="0" smtClean="0"/>
              <a:t> according the next slide.</a:t>
            </a:r>
          </a:p>
          <a:p>
            <a:r>
              <a:rPr lang="en-US" dirty="0"/>
              <a:t>You can save time by: Right click on </a:t>
            </a:r>
            <a:r>
              <a:rPr lang="en-US" dirty="0" err="1" smtClean="0"/>
              <a:t>ViewAccountJPanel</a:t>
            </a:r>
            <a:r>
              <a:rPr lang="en-US" dirty="0" smtClean="0"/>
              <a:t> </a:t>
            </a:r>
            <a:r>
              <a:rPr lang="en-US" dirty="0"/>
              <a:t>and select Refactor -&gt; Copy. Because </a:t>
            </a:r>
            <a:r>
              <a:rPr lang="en-US" dirty="0" err="1" smtClean="0"/>
              <a:t>SearchResultJPanel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ViewAccountJPanel</a:t>
            </a:r>
            <a:r>
              <a:rPr lang="en-US" dirty="0" smtClean="0"/>
              <a:t> </a:t>
            </a:r>
            <a:r>
              <a:rPr lang="en-US" dirty="0"/>
              <a:t>have the same layout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SearchResultJPanel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45" y="2667000"/>
            <a:ext cx="4391573" cy="3332163"/>
          </a:xfrm>
        </p:spPr>
      </p:pic>
    </p:spTree>
    <p:extLst>
      <p:ext uri="{BB962C8B-B14F-4D97-AF65-F5344CB8AC3E}">
        <p14:creationId xmlns:p14="http://schemas.microsoft.com/office/powerpoint/2010/main" val="370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3. Connect the </a:t>
            </a:r>
            <a:r>
              <a:rPr lang="en-US" dirty="0" err="1" smtClean="0"/>
              <a:t>JPanels</a:t>
            </a:r>
            <a:r>
              <a:rPr lang="en-US" dirty="0" smtClean="0"/>
              <a:t> using </a:t>
            </a:r>
            <a:r>
              <a:rPr lang="en-US" dirty="0" err="1" smtClean="0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CardLayout</a:t>
            </a:r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81200" y="2209800"/>
            <a:ext cx="5410200" cy="2590800"/>
          </a:xfrm>
          <a:prstGeom prst="roundRect">
            <a:avLst>
              <a:gd name="adj" fmla="val 4597"/>
            </a:avLst>
          </a:prstGeom>
          <a:solidFill>
            <a:srgbClr val="666699"/>
          </a:soli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35200" y="2451100"/>
            <a:ext cx="5410200" cy="2590800"/>
          </a:xfrm>
          <a:prstGeom prst="roundRect">
            <a:avLst>
              <a:gd name="adj" fmla="val 4046"/>
            </a:avLst>
          </a:prstGeom>
          <a:solidFill>
            <a:srgbClr val="666699"/>
          </a:soli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489200" y="2667000"/>
            <a:ext cx="5410200" cy="2590800"/>
          </a:xfrm>
          <a:prstGeom prst="roundRect">
            <a:avLst>
              <a:gd name="adj" fmla="val 5088"/>
            </a:avLst>
          </a:prstGeom>
          <a:solidFill>
            <a:srgbClr val="666699"/>
          </a:soli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755900" y="2895600"/>
            <a:ext cx="5410200" cy="2590800"/>
          </a:xfrm>
          <a:prstGeom prst="roundRect">
            <a:avLst>
              <a:gd name="adj" fmla="val 4106"/>
            </a:avLst>
          </a:prstGeom>
          <a:solidFill>
            <a:srgbClr val="666699"/>
          </a:soli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035300" y="3124200"/>
            <a:ext cx="5410200" cy="2590800"/>
          </a:xfrm>
          <a:prstGeom prst="roundRect">
            <a:avLst>
              <a:gd name="adj" fmla="val 3616"/>
            </a:avLst>
          </a:prstGeom>
          <a:gradFill rotWithShape="0">
            <a:gsLst>
              <a:gs pos="0">
                <a:srgbClr val="0099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276600" y="3403600"/>
            <a:ext cx="5410200" cy="2590800"/>
          </a:xfrm>
          <a:prstGeom prst="roundRect">
            <a:avLst>
              <a:gd name="adj" fmla="val 4532"/>
            </a:avLst>
          </a:prstGeom>
          <a:gradFill rotWithShape="0">
            <a:gsLst>
              <a:gs pos="0">
                <a:srgbClr val="0099CC"/>
              </a:gs>
              <a:gs pos="100000">
                <a:srgbClr val="0099CC">
                  <a:gamma/>
                  <a:shade val="69412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AutoShape 24"/>
          <p:cNvSpPr>
            <a:spLocks/>
          </p:cNvSpPr>
          <p:nvPr/>
        </p:nvSpPr>
        <p:spPr bwMode="auto">
          <a:xfrm rot="-2781464">
            <a:off x="2476500" y="4457700"/>
            <a:ext cx="152400" cy="1752600"/>
          </a:xfrm>
          <a:prstGeom prst="leftBracket">
            <a:avLst>
              <a:gd name="adj" fmla="val 95833"/>
            </a:avLst>
          </a:prstGeom>
          <a:ln>
            <a:solidFill>
              <a:srgbClr val="FFC000"/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667000"/>
            <a:ext cx="8512935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AJPanel</a:t>
            </a:r>
            <a:r>
              <a:rPr lang="en-US" sz="1500" dirty="0" smtClean="0">
                <a:latin typeface="Source Code Pro ExtraLight" panose="020B0309030403020204" pitchFamily="49" charset="0"/>
              </a:rPr>
              <a:t> panel </a:t>
            </a:r>
            <a:r>
              <a:rPr lang="en-US" sz="1500" dirty="0">
                <a:latin typeface="Source Code Pro ExtraLight" panose="020B0309030403020204" pitchFamily="49" charset="0"/>
              </a:rPr>
              <a:t>= </a:t>
            </a:r>
            <a:r>
              <a:rPr lang="en-US" sz="1500" dirty="0" smtClean="0">
                <a:latin typeface="Source Code Pro ExtraLight" panose="020B0309030403020204" pitchFamily="49" charset="0"/>
              </a:rPr>
              <a:t>new </a:t>
            </a:r>
            <a:r>
              <a:rPr lang="en-US" sz="1500" dirty="0" err="1" smtClean="0">
                <a:latin typeface="Source Code Pro ExtraLight" panose="020B0309030403020204" pitchFamily="49" charset="0"/>
              </a:rPr>
              <a:t>AJPanel</a:t>
            </a:r>
            <a:r>
              <a:rPr lang="en-US" sz="1500" dirty="0" smtClean="0">
                <a:latin typeface="Source Code Pro ExtraLight" panose="020B0309030403020204" pitchFamily="49" charset="0"/>
              </a:rPr>
              <a:t>(</a:t>
            </a:r>
            <a:r>
              <a:rPr lang="en-US" sz="1500" dirty="0" err="1" smtClean="0">
                <a:latin typeface="Source Code Pro ExtraLight" panose="020B0309030403020204" pitchFamily="49" charset="0"/>
              </a:rPr>
              <a:t>userProcessContainer</a:t>
            </a:r>
            <a:r>
              <a:rPr lang="en-US" sz="1500" dirty="0" smtClean="0">
                <a:latin typeface="Source Code Pro ExtraLight" panose="020B0309030403020204" pitchFamily="49" charset="0"/>
              </a:rPr>
              <a:t>);</a:t>
            </a:r>
            <a:endParaRPr lang="en-US" sz="1500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userProcessContainer.add</a:t>
            </a:r>
            <a:r>
              <a:rPr lang="en-US" sz="1500" dirty="0" smtClean="0">
                <a:latin typeface="Source Code Pro ExtraLight" panose="020B0309030403020204" pitchFamily="49" charset="0"/>
              </a:rPr>
              <a:t>(“Unique", </a:t>
            </a:r>
            <a:r>
              <a:rPr lang="en-US" sz="1500" dirty="0">
                <a:latin typeface="Source Code Pro ExtraLight" panose="020B0309030403020204" pitchFamily="49" charset="0"/>
              </a:rPr>
              <a:t>panel);</a:t>
            </a:r>
          </a:p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CardLayout</a:t>
            </a:r>
            <a:r>
              <a:rPr lang="en-US" sz="1500" dirty="0" smtClean="0">
                <a:latin typeface="Source Code Pro ExtraLight" panose="020B0309030403020204" pitchFamily="49" charset="0"/>
              </a:rPr>
              <a:t> </a:t>
            </a:r>
            <a:r>
              <a:rPr lang="en-US" sz="1500" dirty="0">
                <a:latin typeface="Source Code Pro ExtraLight" panose="020B0309030403020204" pitchFamily="49" charset="0"/>
              </a:rPr>
              <a:t>layout = (</a:t>
            </a:r>
            <a:r>
              <a:rPr lang="en-US" sz="1500" dirty="0" err="1">
                <a:latin typeface="Source Code Pro ExtraLight" panose="020B0309030403020204" pitchFamily="49" charset="0"/>
              </a:rPr>
              <a:t>CardLayout</a:t>
            </a:r>
            <a:r>
              <a:rPr lang="en-US" sz="1500" dirty="0">
                <a:latin typeface="Source Code Pro ExtraLight" panose="020B0309030403020204" pitchFamily="49" charset="0"/>
              </a:rPr>
              <a:t>)</a:t>
            </a:r>
            <a:r>
              <a:rPr lang="en-US" sz="1500" dirty="0" err="1">
                <a:latin typeface="Source Code Pro ExtraLight" panose="020B0309030403020204" pitchFamily="49" charset="0"/>
              </a:rPr>
              <a:t>userProcessContainer.getLayout</a:t>
            </a:r>
            <a:r>
              <a:rPr lang="en-US" sz="15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layout.next</a:t>
            </a:r>
            <a:r>
              <a:rPr lang="en-US" sz="1500" dirty="0" smtClean="0">
                <a:latin typeface="Source Code Pro ExtraLight" panose="020B0309030403020204" pitchFamily="49" charset="0"/>
              </a:rPr>
              <a:t>(</a:t>
            </a:r>
            <a:r>
              <a:rPr lang="en-US" sz="1500" dirty="0" err="1" smtClean="0">
                <a:latin typeface="Source Code Pro ExtraLight" panose="020B0309030403020204" pitchFamily="49" charset="0"/>
              </a:rPr>
              <a:t>userProcessContainer</a:t>
            </a:r>
            <a:r>
              <a:rPr lang="en-US" sz="1500" dirty="0">
                <a:latin typeface="Source Code Pro ExtraLight" panose="020B0309030403020204" pitchFamily="49" charset="0"/>
              </a:rPr>
              <a:t>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209321" flipH="1">
            <a:off x="3823160" y="5188276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0346" y="5392689"/>
            <a:ext cx="439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Noticed how we need </a:t>
            </a:r>
            <a:r>
              <a:rPr lang="en-US" dirty="0" err="1" smtClean="0">
                <a:solidFill>
                  <a:srgbClr val="FF0000"/>
                </a:solidFill>
              </a:rPr>
              <a:t>userProcessContainer</a:t>
            </a:r>
            <a:r>
              <a:rPr lang="en-US" dirty="0" smtClean="0">
                <a:solidFill>
                  <a:srgbClr val="FF0000"/>
                </a:solidFill>
              </a:rPr>
              <a:t> to go to next?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7409321" flipH="1">
            <a:off x="3823160" y="3767281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0023" y="3029958"/>
            <a:ext cx="390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 to be a unique name in your 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Source Code Pro ExtraLight" panose="020B0309030403020204" pitchFamily="49" charset="0"/>
              </a:rPr>
              <a:t>userProcessContainer.remove</a:t>
            </a:r>
            <a:r>
              <a:rPr lang="en-US" sz="1500" dirty="0">
                <a:latin typeface="Source Code Pro ExtraLight" panose="020B03090304030202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CardLayout</a:t>
            </a:r>
            <a:r>
              <a:rPr lang="en-US" sz="1500" dirty="0" smtClean="0">
                <a:latin typeface="Source Code Pro ExtraLight" panose="020B0309030403020204" pitchFamily="49" charset="0"/>
              </a:rPr>
              <a:t> </a:t>
            </a:r>
            <a:r>
              <a:rPr lang="en-US" sz="1500" dirty="0">
                <a:latin typeface="Source Code Pro ExtraLight" panose="020B0309030403020204" pitchFamily="49" charset="0"/>
              </a:rPr>
              <a:t>layout = (</a:t>
            </a:r>
            <a:r>
              <a:rPr lang="en-US" sz="1500" dirty="0" err="1">
                <a:latin typeface="Source Code Pro ExtraLight" panose="020B0309030403020204" pitchFamily="49" charset="0"/>
              </a:rPr>
              <a:t>CardLayout</a:t>
            </a:r>
            <a:r>
              <a:rPr lang="en-US" sz="1500" dirty="0">
                <a:latin typeface="Source Code Pro ExtraLight" panose="020B0309030403020204" pitchFamily="49" charset="0"/>
              </a:rPr>
              <a:t>)</a:t>
            </a:r>
            <a:r>
              <a:rPr lang="en-US" sz="1500" dirty="0" err="1">
                <a:latin typeface="Source Code Pro ExtraLight" panose="020B0309030403020204" pitchFamily="49" charset="0"/>
              </a:rPr>
              <a:t>userProcessContainer.getLayout</a:t>
            </a:r>
            <a:r>
              <a:rPr lang="en-US" sz="15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err="1" smtClean="0">
                <a:latin typeface="Source Code Pro ExtraLight" panose="020B0309030403020204" pitchFamily="49" charset="0"/>
              </a:rPr>
              <a:t>layout.previous</a:t>
            </a:r>
            <a:r>
              <a:rPr lang="en-US" sz="1500" dirty="0" smtClean="0">
                <a:latin typeface="Source Code Pro ExtraLight" panose="020B0309030403020204" pitchFamily="49" charset="0"/>
              </a:rPr>
              <a:t>(</a:t>
            </a:r>
            <a:r>
              <a:rPr lang="en-US" sz="1500" dirty="0" err="1" smtClean="0">
                <a:latin typeface="Source Code Pro ExtraLight" panose="020B0309030403020204" pitchFamily="49" charset="0"/>
              </a:rPr>
              <a:t>userProcessContainer</a:t>
            </a:r>
            <a:r>
              <a:rPr lang="en-US" sz="1500" dirty="0">
                <a:latin typeface="Source Code Pro ExtraLight" panose="020B0309030403020204" pitchFamily="49" charset="0"/>
              </a:rPr>
              <a:t>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209321" flipH="1">
            <a:off x="3990586" y="5007972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17772" y="5212385"/>
            <a:ext cx="439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Noticed how we need </a:t>
            </a:r>
            <a:r>
              <a:rPr lang="en-US" dirty="0" err="1" smtClean="0">
                <a:solidFill>
                  <a:srgbClr val="FF0000"/>
                </a:solidFill>
              </a:rPr>
              <a:t>userProcessContainer</a:t>
            </a:r>
            <a:r>
              <a:rPr lang="en-US" dirty="0" smtClean="0">
                <a:solidFill>
                  <a:srgbClr val="FF0000"/>
                </a:solidFill>
              </a:rPr>
              <a:t> to go to back as well?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userProcessContainer</a:t>
            </a:r>
            <a:r>
              <a:rPr lang="en-US" dirty="0" smtClean="0"/>
              <a:t> to all the </a:t>
            </a:r>
            <a:r>
              <a:rPr lang="en-US" dirty="0" err="1" smtClean="0"/>
              <a:t>JPanels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do this because as we saw earlier, we need </a:t>
            </a:r>
            <a:r>
              <a:rPr lang="en-US" dirty="0" err="1" smtClean="0"/>
              <a:t>userProcessJPanel</a:t>
            </a:r>
            <a:r>
              <a:rPr lang="en-US" dirty="0" smtClean="0"/>
              <a:t> to go back and forth. Therefore, every </a:t>
            </a:r>
            <a:r>
              <a:rPr lang="en-US" dirty="0" err="1" smtClean="0"/>
              <a:t>JPanel</a:t>
            </a:r>
            <a:r>
              <a:rPr lang="en-US" dirty="0" smtClean="0"/>
              <a:t> in the flow need </a:t>
            </a:r>
            <a:r>
              <a:rPr lang="en-US" dirty="0" err="1" smtClean="0"/>
              <a:t>userProcessJPanel</a:t>
            </a:r>
            <a:r>
              <a:rPr lang="en-US" dirty="0"/>
              <a:t> </a:t>
            </a:r>
            <a:r>
              <a:rPr lang="en-US" dirty="0" smtClean="0"/>
              <a:t>and we need to pass it from </a:t>
            </a:r>
            <a:r>
              <a:rPr lang="en-US" dirty="0" err="1" smtClean="0"/>
              <a:t>MainJFrame</a:t>
            </a:r>
            <a:r>
              <a:rPr lang="en-US" dirty="0" smtClean="0"/>
              <a:t> to all the </a:t>
            </a:r>
            <a:r>
              <a:rPr lang="en-US" dirty="0" err="1" smtClean="0"/>
              <a:t>JPanels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an attribute called “</a:t>
            </a:r>
            <a:r>
              <a:rPr lang="en-US" dirty="0" err="1" smtClean="0"/>
              <a:t>userProcessContainer</a:t>
            </a:r>
            <a:r>
              <a:rPr lang="en-US" dirty="0" smtClean="0"/>
              <a:t>” with type </a:t>
            </a:r>
            <a:r>
              <a:rPr lang="en-US" dirty="0" err="1" smtClean="0"/>
              <a:t>JPanel</a:t>
            </a:r>
            <a:r>
              <a:rPr lang="en-US" dirty="0" smtClean="0"/>
              <a:t> to all the </a:t>
            </a:r>
            <a:r>
              <a:rPr lang="en-US" dirty="0" err="1" smtClean="0"/>
              <a:t>JPanels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Modify the constructors of all the </a:t>
            </a:r>
            <a:r>
              <a:rPr lang="en-US" dirty="0" err="1" smtClean="0"/>
              <a:t>JPanels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application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develop an account manager that can manage the bank account information for a user.</a:t>
            </a:r>
          </a:p>
          <a:p>
            <a:r>
              <a:rPr lang="en-US" dirty="0" smtClean="0"/>
              <a:t>The user of the application should be able to create, view, and update the account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774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userProcessContainer</a:t>
            </a:r>
            <a:r>
              <a:rPr lang="en-US" dirty="0" smtClean="0"/>
              <a:t> to all the </a:t>
            </a:r>
            <a:r>
              <a:rPr lang="en-US" dirty="0" err="1" smtClean="0"/>
              <a:t>JPanels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public class </a:t>
            </a:r>
            <a:r>
              <a:rPr lang="en-US" sz="1500" dirty="0" err="1">
                <a:latin typeface="Source Code Pro ExtraLight" panose="020B0309030403020204" pitchFamily="49" charset="0"/>
              </a:rPr>
              <a:t>CreateAccountJPanel</a:t>
            </a:r>
            <a:r>
              <a:rPr lang="en-US" sz="1500" dirty="0">
                <a:latin typeface="Source Code Pro ExtraLight" panose="020B0309030403020204" pitchFamily="49" charset="0"/>
              </a:rPr>
              <a:t> extends </a:t>
            </a:r>
            <a:r>
              <a:rPr lang="en-US" sz="1500" dirty="0" err="1">
                <a:latin typeface="Source Code Pro ExtraLight" panose="020B0309030403020204" pitchFamily="49" charset="0"/>
              </a:rPr>
              <a:t>javax.swing.JPanel</a:t>
            </a:r>
            <a:r>
              <a:rPr lang="en-US" sz="1500" dirty="0">
                <a:latin typeface="Source Code Pro ExtraLight" panose="020B0309030403020204" pitchFamily="49" charset="0"/>
              </a:rPr>
              <a:t> {</a:t>
            </a:r>
          </a:p>
          <a:p>
            <a:pPr marL="0" indent="0">
              <a:buNone/>
            </a:pPr>
            <a:endParaRPr lang="en-US" sz="1500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private </a:t>
            </a:r>
            <a:r>
              <a:rPr lang="en-US" sz="1500" dirty="0" err="1">
                <a:latin typeface="Source Code Pro ExtraLight" panose="020B0309030403020204" pitchFamily="49" charset="0"/>
              </a:rPr>
              <a:t>JPanel</a:t>
            </a:r>
            <a:r>
              <a:rPr lang="en-US" sz="1500" dirty="0">
                <a:latin typeface="Source Code Pro ExtraLight" panose="020B0309030403020204" pitchFamily="49" charset="0"/>
              </a:rPr>
              <a:t> </a:t>
            </a:r>
            <a:r>
              <a:rPr lang="en-US" sz="1500" dirty="0" err="1">
                <a:latin typeface="Source Code Pro ExtraLight" panose="020B0309030403020204" pitchFamily="49" charset="0"/>
              </a:rPr>
              <a:t>userProcessContainer</a:t>
            </a:r>
            <a:r>
              <a:rPr lang="en-US" sz="1500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</a:t>
            </a:r>
            <a:r>
              <a:rPr lang="en-US" sz="1500" dirty="0" smtClean="0">
                <a:latin typeface="Source Code Pro ExtraLight" panose="020B0309030403020204" pitchFamily="49" charset="0"/>
              </a:rPr>
              <a:t>public </a:t>
            </a:r>
            <a:r>
              <a:rPr lang="en-US" sz="1500" dirty="0" err="1">
                <a:latin typeface="Source Code Pro ExtraLight" panose="020B0309030403020204" pitchFamily="49" charset="0"/>
              </a:rPr>
              <a:t>CreateAccountJPanel</a:t>
            </a:r>
            <a:r>
              <a:rPr lang="en-US" sz="1500" dirty="0">
                <a:latin typeface="Source Code Pro ExtraLight" panose="020B0309030403020204" pitchFamily="49" charset="0"/>
              </a:rPr>
              <a:t>(</a:t>
            </a:r>
            <a:r>
              <a:rPr lang="en-US" sz="1500" dirty="0" err="1">
                <a:latin typeface="Source Code Pro ExtraLight" panose="020B0309030403020204" pitchFamily="49" charset="0"/>
              </a:rPr>
              <a:t>JPanel</a:t>
            </a:r>
            <a:r>
              <a:rPr lang="en-US" sz="1500" dirty="0">
                <a:latin typeface="Source Code Pro ExtraLight" panose="020B0309030403020204" pitchFamily="49" charset="0"/>
              </a:rPr>
              <a:t> </a:t>
            </a:r>
            <a:r>
              <a:rPr lang="en-US" sz="1500" dirty="0" err="1">
                <a:latin typeface="Source Code Pro ExtraLight" panose="020B0309030403020204" pitchFamily="49" charset="0"/>
              </a:rPr>
              <a:t>upc</a:t>
            </a:r>
            <a:r>
              <a:rPr lang="en-US" sz="1500" dirty="0">
                <a:latin typeface="Source Code Pro ExtraLight" panose="020B0309030403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    </a:t>
            </a:r>
            <a:r>
              <a:rPr lang="en-US" sz="1500" dirty="0" err="1">
                <a:latin typeface="Source Code Pro ExtraLight" panose="020B0309030403020204" pitchFamily="49" charset="0"/>
              </a:rPr>
              <a:t>initComponents</a:t>
            </a:r>
            <a:r>
              <a:rPr lang="en-US" sz="15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    </a:t>
            </a:r>
            <a:r>
              <a:rPr lang="en-US" sz="1500" dirty="0" err="1">
                <a:latin typeface="Source Code Pro ExtraLight" panose="020B0309030403020204" pitchFamily="49" charset="0"/>
              </a:rPr>
              <a:t>this.userProcessContainer</a:t>
            </a:r>
            <a:r>
              <a:rPr lang="en-US" sz="1500" dirty="0">
                <a:latin typeface="Source Code Pro ExtraLight" panose="020B0309030403020204" pitchFamily="49" charset="0"/>
              </a:rPr>
              <a:t> = </a:t>
            </a:r>
            <a:r>
              <a:rPr lang="en-US" sz="1500" dirty="0" err="1">
                <a:latin typeface="Source Code Pro ExtraLight" panose="020B0309030403020204" pitchFamily="49" charset="0"/>
              </a:rPr>
              <a:t>upc</a:t>
            </a:r>
            <a:r>
              <a:rPr lang="en-US" sz="1500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    </a:t>
            </a:r>
            <a:r>
              <a:rPr lang="en-US" sz="1500" dirty="0" smtClean="0">
                <a:latin typeface="Source Code Pro ExtraLight" panose="020B03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	</a:t>
            </a:r>
            <a:r>
              <a:rPr lang="en-US" sz="1500" dirty="0" smtClean="0">
                <a:latin typeface="Source Code Pro ExtraLight" panose="020B0309030403020204" pitchFamily="49" charset="0"/>
              </a:rPr>
              <a:t>// omitted</a:t>
            </a:r>
          </a:p>
          <a:p>
            <a:pPr marL="0" indent="0">
              <a:buNone/>
            </a:pPr>
            <a:r>
              <a:rPr lang="en-US" sz="1500" dirty="0">
                <a:latin typeface="Source Code Pro ExtraLight" panose="020B03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4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 the </a:t>
            </a:r>
            <a:r>
              <a:rPr lang="en-US" dirty="0" err="1" smtClean="0"/>
              <a:t>JPanels</a:t>
            </a:r>
            <a:r>
              <a:rPr lang="en-US" dirty="0" smtClean="0"/>
              <a:t> 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071" y="3093050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MainJFrame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4848" y="3093050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WorkArea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3625" y="2204355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7986" y="3981745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Manage Account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41124" y="3348481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View Detail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41124" y="4571974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Search Result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74366" y="3537397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-1620000">
            <a:off x="4527858" y="3041987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">
            <a:off x="4502674" y="3981745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-1620000">
            <a:off x="6740996" y="4068404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">
            <a:off x="6740996" y="4848235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2420000">
            <a:off x="4472789" y="4071507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2420000">
            <a:off x="6715524" y="4955750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9180000">
            <a:off x="6711111" y="3989097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9180000">
            <a:off x="4498427" y="3162065"/>
            <a:ext cx="740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44809" y="4329355"/>
            <a:ext cx="3586079" cy="1685560"/>
          </a:xfrm>
        </p:spPr>
        <p:txBody>
          <a:bodyPr>
            <a:noAutofit/>
          </a:bodyPr>
          <a:lstStyle/>
          <a:p>
            <a:r>
              <a:rPr lang="en-US" dirty="0" smtClean="0"/>
              <a:t>After you wrote the code to glue </a:t>
            </a:r>
            <a:r>
              <a:rPr lang="en-US" dirty="0" err="1" smtClean="0"/>
              <a:t>JPanels</a:t>
            </a:r>
            <a:r>
              <a:rPr lang="en-US" dirty="0" smtClean="0"/>
              <a:t> together, run the code see if you can go back and forth among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4. Implement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Account (with validation)</a:t>
            </a:r>
          </a:p>
          <a:p>
            <a:r>
              <a:rPr lang="en-US" dirty="0" smtClean="0"/>
              <a:t>Populate Account in </a:t>
            </a:r>
            <a:r>
              <a:rPr lang="en-US" dirty="0" err="1" smtClean="0"/>
              <a:t>JTable</a:t>
            </a:r>
            <a:endParaRPr lang="en-US" dirty="0" smtClean="0"/>
          </a:p>
          <a:p>
            <a:r>
              <a:rPr lang="en-US" dirty="0" smtClean="0"/>
              <a:t>Delete Account</a:t>
            </a:r>
          </a:p>
          <a:p>
            <a:r>
              <a:rPr lang="en-US" dirty="0" smtClean="0"/>
              <a:t>View Account Detail</a:t>
            </a:r>
          </a:p>
          <a:p>
            <a:r>
              <a:rPr lang="en-US" dirty="0" smtClean="0"/>
              <a:t>Update Account Info</a:t>
            </a:r>
          </a:p>
          <a:p>
            <a:r>
              <a:rPr lang="en-US" dirty="0" smtClean="0"/>
              <a:t>Search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Account (with validation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6000" dirty="0" smtClean="0">
                <a:latin typeface="Source Code Pro ExtraLight" panose="020B0309030403020204" pitchFamily="49" charset="0"/>
              </a:rPr>
              <a:t>    String </a:t>
            </a:r>
            <a:r>
              <a:rPr lang="en-US" sz="6000" dirty="0" err="1">
                <a:latin typeface="Source Code Pro ExtraLight" panose="020B0309030403020204" pitchFamily="49" charset="0"/>
              </a:rPr>
              <a:t>routingNum</a:t>
            </a:r>
            <a:r>
              <a:rPr lang="en-US" sz="6000" dirty="0">
                <a:latin typeface="Source Code Pro ExtraLight" panose="020B0309030403020204" pitchFamily="49" charset="0"/>
              </a:rPr>
              <a:t> = </a:t>
            </a:r>
            <a:r>
              <a:rPr lang="en-US" sz="6000" dirty="0" err="1">
                <a:latin typeface="Source Code Pro ExtraLight" panose="020B0309030403020204" pitchFamily="49" charset="0"/>
              </a:rPr>
              <a:t>txtRoutingNum.getText</a:t>
            </a:r>
            <a:r>
              <a:rPr lang="en-US" sz="60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    </a:t>
            </a:r>
            <a:r>
              <a:rPr lang="en-US" sz="6000" dirty="0" smtClean="0">
                <a:latin typeface="Source Code Pro ExtraLight" panose="020B0309030403020204" pitchFamily="49" charset="0"/>
              </a:rPr>
              <a:t>String </a:t>
            </a:r>
            <a:r>
              <a:rPr lang="en-US" sz="6000" dirty="0" err="1">
                <a:latin typeface="Source Code Pro ExtraLight" panose="020B0309030403020204" pitchFamily="49" charset="0"/>
              </a:rPr>
              <a:t>accountNum</a:t>
            </a:r>
            <a:r>
              <a:rPr lang="en-US" sz="6000" dirty="0">
                <a:latin typeface="Source Code Pro ExtraLight" panose="020B0309030403020204" pitchFamily="49" charset="0"/>
              </a:rPr>
              <a:t> = </a:t>
            </a:r>
            <a:r>
              <a:rPr lang="en-US" sz="6000" dirty="0" err="1">
                <a:latin typeface="Source Code Pro ExtraLight" panose="020B0309030403020204" pitchFamily="49" charset="0"/>
              </a:rPr>
              <a:t>txtAccountNum.getText</a:t>
            </a:r>
            <a:r>
              <a:rPr lang="en-US" sz="60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    </a:t>
            </a:r>
            <a:r>
              <a:rPr lang="en-US" sz="6000" dirty="0" smtClean="0">
                <a:latin typeface="Source Code Pro ExtraLight" panose="020B0309030403020204" pitchFamily="49" charset="0"/>
              </a:rPr>
              <a:t>String </a:t>
            </a:r>
            <a:r>
              <a:rPr lang="en-US" sz="6000" dirty="0" err="1">
                <a:latin typeface="Source Code Pro ExtraLight" panose="020B0309030403020204" pitchFamily="49" charset="0"/>
              </a:rPr>
              <a:t>bankName</a:t>
            </a:r>
            <a:r>
              <a:rPr lang="en-US" sz="6000" dirty="0">
                <a:latin typeface="Source Code Pro ExtraLight" panose="020B0309030403020204" pitchFamily="49" charset="0"/>
              </a:rPr>
              <a:t> = </a:t>
            </a:r>
            <a:r>
              <a:rPr lang="en-US" sz="6000" dirty="0" err="1">
                <a:latin typeface="Source Code Pro ExtraLight" panose="020B0309030403020204" pitchFamily="49" charset="0"/>
              </a:rPr>
              <a:t>txtBankName.getText</a:t>
            </a:r>
            <a:r>
              <a:rPr lang="en-US" sz="6000" dirty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    </a:t>
            </a:r>
            <a:r>
              <a:rPr lang="en-US" sz="6000" dirty="0" err="1" smtClean="0">
                <a:latin typeface="Source Code Pro ExtraLight" panose="020B0309030403020204" pitchFamily="49" charset="0"/>
              </a:rPr>
              <a:t>int</a:t>
            </a:r>
            <a:r>
              <a:rPr lang="en-US" sz="6000" dirty="0" smtClean="0">
                <a:latin typeface="Source Code Pro ExtraLight" panose="020B0309030403020204" pitchFamily="49" charset="0"/>
              </a:rPr>
              <a:t> </a:t>
            </a:r>
            <a:r>
              <a:rPr lang="en-US" sz="6000" dirty="0">
                <a:latin typeface="Source Code Pro ExtraLight" panose="020B0309030403020204" pitchFamily="49" charset="0"/>
              </a:rPr>
              <a:t>balance = </a:t>
            </a:r>
            <a:r>
              <a:rPr lang="en-US" sz="6000" dirty="0" err="1">
                <a:latin typeface="Source Code Pro ExtraLight" panose="020B0309030403020204" pitchFamily="49" charset="0"/>
              </a:rPr>
              <a:t>Integer.parseInt</a:t>
            </a:r>
            <a:r>
              <a:rPr lang="en-US" sz="6000" dirty="0">
                <a:latin typeface="Source Code Pro ExtraLight" panose="020B0309030403020204" pitchFamily="49" charset="0"/>
              </a:rPr>
              <a:t>(</a:t>
            </a:r>
            <a:r>
              <a:rPr lang="en-US" sz="6000" dirty="0" err="1">
                <a:latin typeface="Source Code Pro ExtraLight" panose="020B0309030403020204" pitchFamily="49" charset="0"/>
              </a:rPr>
              <a:t>txtBalance.getText</a:t>
            </a:r>
            <a:r>
              <a:rPr lang="en-US" sz="6000" dirty="0">
                <a:latin typeface="Source Code Pro ExtraLight" panose="020B0309030403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    </a:t>
            </a:r>
            <a:r>
              <a:rPr lang="en-US" sz="6000" dirty="0" smtClean="0">
                <a:latin typeface="Source Code Pro ExtraLight" panose="020B0309030403020204" pitchFamily="49" charset="0"/>
              </a:rPr>
              <a:t>// </a:t>
            </a:r>
            <a:r>
              <a:rPr lang="en-US" sz="6000" dirty="0">
                <a:latin typeface="Source Code Pro ExtraLight" panose="020B0309030403020204" pitchFamily="49" charset="0"/>
              </a:rPr>
              <a:t>if </a:t>
            </a:r>
            <a:r>
              <a:rPr lang="en-US" sz="6000" dirty="0" err="1">
                <a:latin typeface="Source Code Pro ExtraLight" panose="020B0309030403020204" pitchFamily="49" charset="0"/>
              </a:rPr>
              <a:t>Integer.parseInt</a:t>
            </a:r>
            <a:r>
              <a:rPr lang="en-US" sz="6000" dirty="0">
                <a:latin typeface="Source Code Pro ExtraLight" panose="020B0309030403020204" pitchFamily="49" charset="0"/>
              </a:rPr>
              <a:t> went wrong, no account will get created.</a:t>
            </a:r>
          </a:p>
          <a:p>
            <a:pPr marL="0" indent="0">
              <a:buNone/>
            </a:pPr>
            <a:r>
              <a:rPr lang="en-US" sz="6000" dirty="0" smtClean="0">
                <a:latin typeface="Source Code Pro ExtraLight" panose="020B0309030403020204" pitchFamily="49" charset="0"/>
              </a:rPr>
              <a:t>   	Account </a:t>
            </a:r>
            <a:r>
              <a:rPr lang="en-US" sz="6000" dirty="0" err="1" smtClean="0">
                <a:latin typeface="Source Code Pro ExtraLight" panose="020B0309030403020204" pitchFamily="49" charset="0"/>
              </a:rPr>
              <a:t>account</a:t>
            </a:r>
            <a:r>
              <a:rPr lang="en-US" sz="6000" dirty="0" smtClean="0">
                <a:latin typeface="Source Code Pro ExtraLight" panose="020B0309030403020204" pitchFamily="49" charset="0"/>
              </a:rPr>
              <a:t> = </a:t>
            </a:r>
            <a:r>
              <a:rPr lang="en-US" sz="6000" dirty="0" err="1" smtClean="0">
                <a:latin typeface="Source Code Pro ExtraLight" panose="020B0309030403020204" pitchFamily="49" charset="0"/>
              </a:rPr>
              <a:t>accountDirectory.addAccount</a:t>
            </a:r>
            <a:r>
              <a:rPr lang="en-US" sz="6000" dirty="0" smtClean="0">
                <a:latin typeface="Source Code Pro ExtraLight" panose="020B03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000" dirty="0">
                <a:latin typeface="Source Code Pro ExtraLight" panose="020B0309030403020204" pitchFamily="49" charset="0"/>
              </a:rPr>
              <a:t>	</a:t>
            </a:r>
            <a:r>
              <a:rPr lang="en-US" sz="6000" dirty="0" smtClean="0">
                <a:latin typeface="Source Code Pro ExtraLight" panose="020B0309030403020204" pitchFamily="49" charset="0"/>
              </a:rPr>
              <a:t>// set value omitted</a:t>
            </a:r>
          </a:p>
          <a:p>
            <a:pPr marL="0" indent="0">
              <a:buNone/>
            </a:pPr>
            <a:r>
              <a:rPr lang="en-US" sz="6000" dirty="0" smtClean="0">
                <a:latin typeface="Source Code Pro ExtraLight" panose="020B0309030403020204" pitchFamily="49" charset="0"/>
              </a:rPr>
              <a:t>} </a:t>
            </a:r>
            <a:r>
              <a:rPr lang="en-US" sz="6000" dirty="0">
                <a:latin typeface="Source Code Pro ExtraLight" panose="020B0309030403020204" pitchFamily="49" charset="0"/>
              </a:rPr>
              <a:t>catch (</a:t>
            </a:r>
            <a:r>
              <a:rPr lang="en-US" sz="6000" dirty="0" err="1">
                <a:latin typeface="Source Code Pro ExtraLight" panose="020B0309030403020204" pitchFamily="49" charset="0"/>
              </a:rPr>
              <a:t>NumberFormatException</a:t>
            </a:r>
            <a:r>
              <a:rPr lang="en-US" sz="6000" dirty="0">
                <a:latin typeface="Source Code Pro ExtraLight" panose="020B0309030403020204" pitchFamily="49" charset="0"/>
              </a:rPr>
              <a:t> </a:t>
            </a:r>
            <a:r>
              <a:rPr lang="en-US" sz="6000" dirty="0" err="1">
                <a:latin typeface="Source Code Pro ExtraLight" panose="020B0309030403020204" pitchFamily="49" charset="0"/>
              </a:rPr>
              <a:t>nfe</a:t>
            </a:r>
            <a:r>
              <a:rPr lang="en-US" sz="6000" dirty="0">
                <a:latin typeface="Source Code Pro ExtraLight" panose="020B0309030403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6000" dirty="0" smtClean="0">
                <a:latin typeface="Source Code Pro ExtraLight" panose="020B0309030403020204" pitchFamily="49" charset="0"/>
              </a:rPr>
              <a:t>}</a:t>
            </a:r>
          </a:p>
          <a:p>
            <a:endParaRPr lang="en-US" dirty="0">
              <a:latin typeface="Source Code Pro ExtraLight" panose="020B0309030403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-3240000" flipH="1">
            <a:off x="6579236" y="2909550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8911" y="1757622"/>
            <a:ext cx="439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one thing at a time, first collect all the input, then add and set. This can avoid creating garbage values.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1. Create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8709" y="2603653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AccountDirectory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7192" y="2603653"/>
            <a:ext cx="1498295" cy="8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4247003" y="3047998"/>
            <a:ext cx="132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01469" y="2684689"/>
            <a:ext cx="11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to many</a:t>
            </a:r>
          </a:p>
        </p:txBody>
      </p:sp>
    </p:spTree>
    <p:extLst>
      <p:ext uri="{BB962C8B-B14F-4D97-AF65-F5344CB8AC3E}">
        <p14:creationId xmlns:p14="http://schemas.microsoft.com/office/powerpoint/2010/main" val="975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named Account with following attributes:</a:t>
            </a:r>
          </a:p>
          <a:p>
            <a:pPr lvl="1"/>
            <a:r>
              <a:rPr lang="en-US" dirty="0" err="1"/>
              <a:t>routingNum</a:t>
            </a:r>
            <a:r>
              <a:rPr lang="en-US" dirty="0"/>
              <a:t> – String</a:t>
            </a:r>
          </a:p>
          <a:p>
            <a:pPr lvl="1"/>
            <a:r>
              <a:rPr lang="en-US" dirty="0" err="1"/>
              <a:t>accountNum</a:t>
            </a:r>
            <a:r>
              <a:rPr lang="en-US" dirty="0"/>
              <a:t> – String</a:t>
            </a:r>
          </a:p>
          <a:p>
            <a:pPr lvl="1"/>
            <a:r>
              <a:rPr lang="en-US" dirty="0" err="1"/>
              <a:t>bankName</a:t>
            </a:r>
            <a:r>
              <a:rPr lang="en-US" dirty="0"/>
              <a:t> –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Balance -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createdOn</a:t>
            </a:r>
            <a:r>
              <a:rPr lang="en-US" dirty="0" smtClean="0"/>
              <a:t> - Date</a:t>
            </a:r>
            <a:endParaRPr lang="en-US" dirty="0"/>
          </a:p>
          <a:p>
            <a:r>
              <a:rPr lang="en-US" dirty="0" smtClean="0"/>
              <a:t>Add getter and setter for these attributes.</a:t>
            </a:r>
          </a:p>
        </p:txBody>
      </p:sp>
    </p:spTree>
    <p:extLst>
      <p:ext uri="{BB962C8B-B14F-4D97-AF65-F5344CB8AC3E}">
        <p14:creationId xmlns:p14="http://schemas.microsoft.com/office/powerpoint/2010/main" val="23479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public class Account </a:t>
            </a:r>
            <a:r>
              <a:rPr lang="en-US" dirty="0" smtClean="0">
                <a:latin typeface="Source Code Pro ExtraLight" panose="020B0309030403020204" pitchFamily="49" charset="0"/>
              </a:rPr>
              <a:t>{</a:t>
            </a:r>
            <a:endParaRPr lang="en-US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private String </a:t>
            </a:r>
            <a:r>
              <a:rPr lang="en-US" dirty="0" err="1">
                <a:latin typeface="Source Code Pro ExtraLight" panose="020B0309030403020204" pitchFamily="49" charset="0"/>
              </a:rPr>
              <a:t>routingNum</a:t>
            </a:r>
            <a:r>
              <a:rPr lang="en-US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private String </a:t>
            </a:r>
            <a:r>
              <a:rPr lang="en-US" dirty="0" err="1">
                <a:latin typeface="Source Code Pro ExtraLight" panose="020B0309030403020204" pitchFamily="49" charset="0"/>
              </a:rPr>
              <a:t>accountNum</a:t>
            </a:r>
            <a:r>
              <a:rPr lang="en-US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private String </a:t>
            </a:r>
            <a:r>
              <a:rPr lang="en-US" dirty="0" err="1">
                <a:latin typeface="Source Code Pro ExtraLight" panose="020B0309030403020204" pitchFamily="49" charset="0"/>
              </a:rPr>
              <a:t>bankName</a:t>
            </a:r>
            <a:r>
              <a:rPr lang="en-US" dirty="0" smtClean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</a:t>
            </a:r>
            <a:r>
              <a:rPr lang="en-US" dirty="0" smtClean="0">
                <a:latin typeface="Source Code Pro ExtraLight" panose="020B0309030403020204" pitchFamily="49" charset="0"/>
              </a:rPr>
              <a:t>   private </a:t>
            </a:r>
            <a:r>
              <a:rPr lang="en-US" dirty="0" err="1" smtClean="0">
                <a:latin typeface="Source Code Pro ExtraLight" panose="020B0309030403020204" pitchFamily="49" charset="0"/>
              </a:rPr>
              <a:t>int</a:t>
            </a:r>
            <a:r>
              <a:rPr lang="en-US" dirty="0" smtClean="0">
                <a:latin typeface="Source Code Pro ExtraLight" panose="020B0309030403020204" pitchFamily="49" charset="0"/>
              </a:rPr>
              <a:t> balance;</a:t>
            </a:r>
            <a:endParaRPr lang="en-US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private Date </a:t>
            </a:r>
            <a:r>
              <a:rPr lang="en-US" dirty="0" err="1">
                <a:latin typeface="Source Code Pro ExtraLight" panose="020B0309030403020204" pitchFamily="49" charset="0"/>
              </a:rPr>
              <a:t>createdOn</a:t>
            </a:r>
            <a:r>
              <a:rPr lang="en-US" dirty="0">
                <a:latin typeface="Source Code Pro ExtraLight" panose="020B03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public Account() {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    </a:t>
            </a:r>
            <a:r>
              <a:rPr lang="en-US" dirty="0" err="1">
                <a:latin typeface="Source Code Pro ExtraLight" panose="020B0309030403020204" pitchFamily="49" charset="0"/>
              </a:rPr>
              <a:t>this.createdOn</a:t>
            </a:r>
            <a:r>
              <a:rPr lang="en-US" dirty="0">
                <a:latin typeface="Source Code Pro ExtraLight" panose="020B03090304030202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   </a:t>
            </a:r>
            <a:r>
              <a:rPr lang="en-US" dirty="0" smtClean="0">
                <a:latin typeface="Source Code Pro ExtraLight" panose="020B0309030403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 </a:t>
            </a:r>
            <a:r>
              <a:rPr lang="en-US" dirty="0" smtClean="0">
                <a:latin typeface="Source Code Pro ExtraLight" panose="020B0309030403020204" pitchFamily="49" charset="0"/>
              </a:rPr>
              <a:t>   // getter and setter omitted</a:t>
            </a:r>
            <a:endParaRPr lang="en-US" dirty="0">
              <a:latin typeface="Source Code Pro ExtraLight" panose="020B03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ExtraLight" panose="020B0309030403020204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09282" y="4924540"/>
            <a:ext cx="616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4530" y="4739874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did we do this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AccountDirectory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named </a:t>
            </a:r>
            <a:r>
              <a:rPr lang="en-US" dirty="0" err="1" smtClean="0"/>
              <a:t>AccountDirectory</a:t>
            </a:r>
            <a:r>
              <a:rPr lang="en-US" dirty="0" smtClean="0"/>
              <a:t> with following attribute:</a:t>
            </a:r>
          </a:p>
          <a:p>
            <a:pPr lvl="1"/>
            <a:r>
              <a:rPr lang="en-US" dirty="0" err="1" smtClean="0"/>
              <a:t>accountList</a:t>
            </a:r>
            <a:r>
              <a:rPr lang="en-US" dirty="0" smtClean="0"/>
              <a:t> – </a:t>
            </a:r>
            <a:r>
              <a:rPr lang="en-US" dirty="0" err="1" smtClean="0"/>
              <a:t>ArrayList</a:t>
            </a:r>
            <a:r>
              <a:rPr lang="en-US" dirty="0" smtClean="0"/>
              <a:t>&lt;Account&gt;</a:t>
            </a:r>
          </a:p>
          <a:p>
            <a:r>
              <a:rPr lang="en-US" dirty="0" smtClean="0"/>
              <a:t>Add getter and setter for the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198</TotalTime>
  <Words>780</Words>
  <Application>Microsoft Office PowerPoint</Application>
  <PresentationFormat>On-screen Show (4:3)</PresentationFormat>
  <Paragraphs>157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Source Code Pro ExtraLight</vt:lpstr>
      <vt:lpstr>Parallax</vt:lpstr>
      <vt:lpstr>Lab 3 – User Process Sequencing</vt:lpstr>
      <vt:lpstr>Objectives</vt:lpstr>
      <vt:lpstr>What the application is about</vt:lpstr>
      <vt:lpstr>Demo of the application</vt:lpstr>
      <vt:lpstr>Part 1. Create Business Model</vt:lpstr>
      <vt:lpstr>Business Model</vt:lpstr>
      <vt:lpstr>Create Account class</vt:lpstr>
      <vt:lpstr>Create Account class</vt:lpstr>
      <vt:lpstr>Create AccountDirectory class</vt:lpstr>
      <vt:lpstr>Create AccountDirectory class</vt:lpstr>
      <vt:lpstr>Part 2. Create UI</vt:lpstr>
      <vt:lpstr>Create MainJFrame</vt:lpstr>
      <vt:lpstr>Create MainJFrame</vt:lpstr>
      <vt:lpstr>Create MainJFrame</vt:lpstr>
      <vt:lpstr>Create AccountMngWorkAreaJPanel</vt:lpstr>
      <vt:lpstr>Create AccountMngWorkAreaJPanel</vt:lpstr>
      <vt:lpstr>Create CreateAccountJPanel</vt:lpstr>
      <vt:lpstr>Create CreateAccountJPanel</vt:lpstr>
      <vt:lpstr>Create ManageAccountJPanel</vt:lpstr>
      <vt:lpstr>Create ManageAccountJPanel</vt:lpstr>
      <vt:lpstr>Create ViewAccountJPanel</vt:lpstr>
      <vt:lpstr>Create ViewAcountJPanel</vt:lpstr>
      <vt:lpstr>Create SearchResultJPanel</vt:lpstr>
      <vt:lpstr>Create SearchResultJPanel</vt:lpstr>
      <vt:lpstr>Part 3. Connect the JPanels using CardLayout</vt:lpstr>
      <vt:lpstr>About CardLayout</vt:lpstr>
      <vt:lpstr>Go Forward</vt:lpstr>
      <vt:lpstr>Go Back</vt:lpstr>
      <vt:lpstr>Add userProcessContainer to all the JPanels</vt:lpstr>
      <vt:lpstr>Add userProcessContainer to all the JPanels</vt:lpstr>
      <vt:lpstr>Glue the JPanels together</vt:lpstr>
      <vt:lpstr>Part 4. Implement Functionalities</vt:lpstr>
      <vt:lpstr>Add Account (with validation)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– User Process Sequencing</dc:title>
  <dc:creator>88 ex</dc:creator>
  <cp:lastModifiedBy>88 ex</cp:lastModifiedBy>
  <cp:revision>274</cp:revision>
  <dcterms:created xsi:type="dcterms:W3CDTF">2014-09-18T22:51:30Z</dcterms:created>
  <dcterms:modified xsi:type="dcterms:W3CDTF">2014-09-19T02:09:39Z</dcterms:modified>
</cp:coreProperties>
</file>