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4"/>
  </p:notesMasterIdLst>
  <p:sldIdLst>
    <p:sldId id="569" r:id="rId3"/>
    <p:sldId id="706" r:id="rId4"/>
    <p:sldId id="707" r:id="rId5"/>
    <p:sldId id="708" r:id="rId6"/>
    <p:sldId id="709" r:id="rId7"/>
    <p:sldId id="714" r:id="rId8"/>
    <p:sldId id="710" r:id="rId9"/>
    <p:sldId id="711" r:id="rId10"/>
    <p:sldId id="712" r:id="rId11"/>
    <p:sldId id="713" r:id="rId12"/>
    <p:sldId id="715" r:id="rId13"/>
    <p:sldId id="716" r:id="rId14"/>
    <p:sldId id="717" r:id="rId15"/>
    <p:sldId id="718" r:id="rId16"/>
    <p:sldId id="719" r:id="rId17"/>
    <p:sldId id="720" r:id="rId18"/>
    <p:sldId id="721" r:id="rId19"/>
    <p:sldId id="722" r:id="rId20"/>
    <p:sldId id="723" r:id="rId21"/>
    <p:sldId id="724" r:id="rId22"/>
    <p:sldId id="733" r:id="rId23"/>
    <p:sldId id="726" r:id="rId24"/>
    <p:sldId id="727" r:id="rId25"/>
    <p:sldId id="725" r:id="rId26"/>
    <p:sldId id="729" r:id="rId27"/>
    <p:sldId id="736" r:id="rId28"/>
    <p:sldId id="730" r:id="rId29"/>
    <p:sldId id="731" r:id="rId30"/>
    <p:sldId id="732" r:id="rId31"/>
    <p:sldId id="734" r:id="rId32"/>
    <p:sldId id="73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anjay Dubey" initials="MD" lastIdx="1" clrIdx="0">
    <p:extLst>
      <p:ext uri="{19B8F6BF-5375-455C-9EA6-DF929625EA0E}">
        <p15:presenceInfo xmlns:p15="http://schemas.microsoft.com/office/powerpoint/2012/main" userId="bce5fb25645d24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68" autoAdjust="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2EC57-12C8-468C-A32D-25D9EB250511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31DB-FAA5-4074-BB09-4BBB7D1CA1C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8AA-10E2-4413-848C-DC05FAC6B43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5EB0-6D91-4545-ACA1-260414F47C7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65" y="5591313"/>
            <a:ext cx="2845905" cy="7650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8AA-10E2-4413-848C-DC05FAC6B43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5EB0-6D91-4545-ACA1-260414F47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8AA-10E2-4413-848C-DC05FAC6B43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5EB0-6D91-4545-ACA1-260414F47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BAFD-B40E-4671-AB81-2B489CD58EE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8C01-1B12-4937-BDC8-F04BF65F1D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BAFD-B40E-4671-AB81-2B489CD58EE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8C01-1B12-4937-BDC8-F04BF65F1D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BAFD-B40E-4671-AB81-2B489CD58EE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8C01-1B12-4937-BDC8-F04BF65F1D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BAFD-B40E-4671-AB81-2B489CD58EE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8C01-1B12-4937-BDC8-F04BF65F1D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BAFD-B40E-4671-AB81-2B489CD58EE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8C01-1B12-4937-BDC8-F04BF65F1D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BAFD-B40E-4671-AB81-2B489CD58EE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8C01-1B12-4937-BDC8-F04BF65F1D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BAFD-B40E-4671-AB81-2B489CD58EE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8C01-1B12-4937-BDC8-F04BF65F1D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BAFD-B40E-4671-AB81-2B489CD58EE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8C01-1B12-4937-BDC8-F04BF65F1D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8AA-10E2-4413-848C-DC05FAC6B43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5EB0-6D91-4545-ACA1-260414F47C7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417" y="5971623"/>
            <a:ext cx="2511285" cy="898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BAFD-B40E-4671-AB81-2B489CD58EE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8C01-1B12-4937-BDC8-F04BF65F1D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BAFD-B40E-4671-AB81-2B489CD58EE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8C01-1B12-4937-BDC8-F04BF65F1D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BAFD-B40E-4671-AB81-2B489CD58EE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8C01-1B12-4937-BDC8-F04BF65F1D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8AA-10E2-4413-848C-DC05FAC6B43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5EB0-6D91-4545-ACA1-260414F47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8AA-10E2-4413-848C-DC05FAC6B43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5EB0-6D91-4545-ACA1-260414F47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8AA-10E2-4413-848C-DC05FAC6B43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5EB0-6D91-4545-ACA1-260414F47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8AA-10E2-4413-848C-DC05FAC6B43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5EB0-6D91-4545-ACA1-260414F47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8AA-10E2-4413-848C-DC05FAC6B43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5EB0-6D91-4545-ACA1-260414F47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8AA-10E2-4413-848C-DC05FAC6B43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5EB0-6D91-4545-ACA1-260414F47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8AA-10E2-4413-848C-DC05FAC6B43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5EB0-6D91-4545-ACA1-260414F47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A48AA-10E2-4413-848C-DC05FAC6B43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05EB0-6D91-4545-ACA1-260414F47C7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BAFD-B40E-4671-AB81-2B489CD58EE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58C01-1B12-4937-BDC8-F04BF65F1D9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683250"/>
            <a:ext cx="3200400" cy="1346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07AE-E204-616A-061D-39321641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5088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CSE-2023- DSA-JAVA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4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4143-8C22-4AEF-E1DC-0AB2D117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3ADCC-E182-DE2E-4289-D4110C7A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An </a:t>
            </a:r>
            <a:r>
              <a:rPr lang="en-US" sz="3200" b="1" dirty="0"/>
              <a:t>algorithm</a:t>
            </a:r>
            <a:r>
              <a:rPr lang="en-US" sz="3200" dirty="0"/>
              <a:t> is a finite sequence of well-defined, step-by-step instructions designed to solve a specific problem or perform a particular task. Algorithms are the building blocks of computer programs and are essential for data processing, calculations, automation, and decision-making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1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72A6-D8BD-59B5-43D3-B2FF7CFB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Characteristics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5E0D-EB0A-6894-C2BB-49577D75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Definiteness:</a:t>
            </a:r>
            <a:r>
              <a:rPr lang="en-US" sz="3200" dirty="0"/>
              <a:t> Each step of the algorithm is clear and unambiguous.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Finiteness:</a:t>
            </a:r>
            <a:r>
              <a:rPr lang="en-US" sz="3200" dirty="0"/>
              <a:t> The algorithm must terminate after a finite number of steps.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Input:</a:t>
            </a:r>
            <a:r>
              <a:rPr lang="en-US" sz="3200" dirty="0"/>
              <a:t> The algorithm takes zero or more inputs.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Output: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It produces at least one output as a result.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Effectiveness:</a:t>
            </a:r>
            <a:r>
              <a:rPr lang="en-US" sz="3200" dirty="0"/>
              <a:t> Each step of the algorithm must be basic enough to be performed with finite resources.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9614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0EA9-7239-487E-7AFC-C7A521A3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740"/>
            <a:ext cx="10515600" cy="804456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Types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4376-9961-820D-3AD3-B78726B64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195"/>
            <a:ext cx="10515600" cy="5805377"/>
          </a:xfrm>
        </p:spPr>
        <p:txBody>
          <a:bodyPr>
            <a:noAutofit/>
          </a:bodyPr>
          <a:lstStyle/>
          <a:p>
            <a:r>
              <a:rPr lang="en-IN" sz="2800" dirty="0"/>
              <a:t> </a:t>
            </a:r>
            <a:r>
              <a:rPr lang="en-IN" sz="2600" b="1" dirty="0">
                <a:solidFill>
                  <a:srgbClr val="FF0000"/>
                </a:solidFill>
              </a:rPr>
              <a:t>Search Algorithms: </a:t>
            </a:r>
            <a:r>
              <a:rPr lang="en-IN" sz="2600" dirty="0"/>
              <a:t>Used to retrieve data from a structure.</a:t>
            </a:r>
          </a:p>
          <a:p>
            <a:r>
              <a:rPr lang="en-IN" sz="2600" b="1" dirty="0">
                <a:solidFill>
                  <a:srgbClr val="FF0000"/>
                </a:solidFill>
              </a:rPr>
              <a:t>Sorting Algorithms: </a:t>
            </a:r>
            <a:r>
              <a:rPr lang="en-IN" sz="2600" dirty="0"/>
              <a:t>Organize data in a specific order (ascending or descending).</a:t>
            </a:r>
          </a:p>
          <a:p>
            <a:r>
              <a:rPr lang="en-IN" sz="2600" dirty="0"/>
              <a:t> </a:t>
            </a:r>
            <a:r>
              <a:rPr lang="en-IN" sz="2600" b="1" dirty="0">
                <a:solidFill>
                  <a:srgbClr val="FF0000"/>
                </a:solidFill>
              </a:rPr>
              <a:t>Greedy Algorithms: </a:t>
            </a:r>
            <a:r>
              <a:rPr lang="en-IN" sz="2600" dirty="0"/>
              <a:t>Solve problems by making the best choice at each step.</a:t>
            </a:r>
          </a:p>
          <a:p>
            <a:r>
              <a:rPr lang="en-IN" sz="2600" b="1" dirty="0">
                <a:solidFill>
                  <a:srgbClr val="FF0000"/>
                </a:solidFill>
              </a:rPr>
              <a:t>Divide and Conquer Algorithms: </a:t>
            </a:r>
            <a:r>
              <a:rPr lang="en-IN" sz="2600" dirty="0"/>
              <a:t>Break the problem into smaller sub-problems, solve them independently, and combine the results.</a:t>
            </a:r>
          </a:p>
          <a:p>
            <a:r>
              <a:rPr lang="en-IN" sz="2600" b="1" dirty="0">
                <a:solidFill>
                  <a:srgbClr val="FF0000"/>
                </a:solidFill>
              </a:rPr>
              <a:t>Dynamic Programming Algorithms: </a:t>
            </a:r>
            <a:r>
              <a:rPr lang="en-IN" sz="2600" dirty="0"/>
              <a:t>Solve problems by breaking them down into simpler sub-problems and storing solutions to avoid redundant computation.</a:t>
            </a:r>
          </a:p>
          <a:p>
            <a:r>
              <a:rPr lang="en-IN" sz="2600" b="1" dirty="0">
                <a:solidFill>
                  <a:srgbClr val="FF0000"/>
                </a:solidFill>
              </a:rPr>
              <a:t>Backtracking Algorithms:</a:t>
            </a:r>
            <a:r>
              <a:rPr lang="en-IN" sz="2600" dirty="0"/>
              <a:t> Explore all possible solutions and backtrack to find the correct one.</a:t>
            </a:r>
          </a:p>
          <a:p>
            <a:r>
              <a:rPr lang="en-IN" sz="2600" b="1" dirty="0">
                <a:solidFill>
                  <a:srgbClr val="FF0000"/>
                </a:solidFill>
              </a:rPr>
              <a:t>Recursive Algorithms: </a:t>
            </a:r>
            <a:r>
              <a:rPr lang="en-IN" sz="2600" dirty="0"/>
              <a:t>Solve a problem by solving smaller instances of the same problem.</a:t>
            </a:r>
          </a:p>
        </p:txBody>
      </p:sp>
    </p:spTree>
    <p:extLst>
      <p:ext uri="{BB962C8B-B14F-4D97-AF65-F5344CB8AC3E}">
        <p14:creationId xmlns:p14="http://schemas.microsoft.com/office/powerpoint/2010/main" val="66668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57C4-DE71-AF40-F814-E72A7CC8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Importance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4A89-D3E4-D60A-BCC8-07210851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Efficiency: </a:t>
            </a:r>
            <a:r>
              <a:rPr lang="en-US" sz="3200" dirty="0"/>
              <a:t>Determines how quickly a task can be completed.</a:t>
            </a:r>
          </a:p>
          <a:p>
            <a:pPr marL="0" indent="0">
              <a:buNone/>
            </a:pPr>
            <a:r>
              <a:rPr lang="en-US" sz="3200" dirty="0"/>
              <a:t>Scalability: Helps in handling larger problems as input sizes grow.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Optimization: </a:t>
            </a:r>
            <a:r>
              <a:rPr lang="en-US" sz="3200" dirty="0"/>
              <a:t>Ensures the best possible use of resources like time and space.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Foundation for Problem-Solving: </a:t>
            </a:r>
            <a:r>
              <a:rPr lang="en-US" sz="3200" dirty="0"/>
              <a:t>Critical for developing reliable software solutions.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4741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3E2D-EE3D-FE70-E249-B448F90E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Applications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40090-A7BA-C8F2-2D80-52963EE85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4542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Search Engines: </a:t>
            </a:r>
            <a:r>
              <a:rPr lang="en-IN" sz="3200" dirty="0"/>
              <a:t>Use algorithms like PageRank to deliver search results.</a:t>
            </a:r>
          </a:p>
          <a:p>
            <a:r>
              <a:rPr lang="en-IN" sz="3200" b="1" dirty="0">
                <a:solidFill>
                  <a:srgbClr val="FF0000"/>
                </a:solidFill>
              </a:rPr>
              <a:t>Cryptography: </a:t>
            </a:r>
            <a:r>
              <a:rPr lang="en-IN" sz="3200" dirty="0"/>
              <a:t>Secure data using encryption algorithms.</a:t>
            </a:r>
          </a:p>
          <a:p>
            <a:r>
              <a:rPr lang="en-IN" sz="3200" b="1" dirty="0">
                <a:solidFill>
                  <a:srgbClr val="FF0000"/>
                </a:solidFill>
              </a:rPr>
              <a:t>Machine Learning: </a:t>
            </a:r>
            <a:r>
              <a:rPr lang="en-IN" sz="3200" dirty="0"/>
              <a:t>Train models using algorithms like Gradient Descent.</a:t>
            </a:r>
          </a:p>
          <a:p>
            <a:r>
              <a:rPr lang="en-IN" sz="3200" b="1" dirty="0">
                <a:solidFill>
                  <a:srgbClr val="FF0000"/>
                </a:solidFill>
              </a:rPr>
              <a:t>Navigation Systems: </a:t>
            </a:r>
            <a:r>
              <a:rPr lang="en-IN" sz="3200" dirty="0"/>
              <a:t>Use shortest path algorithms like Dijkstra’s Algorithm.</a:t>
            </a:r>
          </a:p>
          <a:p>
            <a:r>
              <a:rPr lang="en-IN" sz="3200" b="1" dirty="0">
                <a:solidFill>
                  <a:srgbClr val="FF0000"/>
                </a:solidFill>
              </a:rPr>
              <a:t>E-commerce: </a:t>
            </a:r>
            <a:r>
              <a:rPr lang="en-IN" sz="3200" dirty="0"/>
              <a:t>Algorithms recommend products based on user </a:t>
            </a:r>
            <a:r>
              <a:rPr lang="en-IN" sz="3200" dirty="0" err="1"/>
              <a:t>behavior</a:t>
            </a:r>
            <a:r>
              <a:rPr lang="en-IN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90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488F-ACCD-8DCD-BCC2-3D35FB48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life cycle of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95A96-43E6-1CB0-3FA1-D9044CED7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Problem Definition: </a:t>
            </a:r>
            <a:r>
              <a:rPr lang="en-US" sz="3200" dirty="0"/>
              <a:t>Define the problem.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Planning: </a:t>
            </a:r>
            <a:r>
              <a:rPr lang="en-US" sz="3200" dirty="0"/>
              <a:t>Plan the solution.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Design: </a:t>
            </a:r>
            <a:r>
              <a:rPr lang="en-US" sz="3200" dirty="0"/>
              <a:t>Design the structure.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Coding: </a:t>
            </a:r>
            <a:r>
              <a:rPr lang="en-US" sz="3200" dirty="0"/>
              <a:t>Write the program.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Testing: </a:t>
            </a:r>
            <a:r>
              <a:rPr lang="en-US" sz="3200" dirty="0"/>
              <a:t>Verify the program works correctly.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Deployment: </a:t>
            </a:r>
            <a:r>
              <a:rPr lang="en-US" sz="3200" dirty="0"/>
              <a:t>Release the program.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Maintenance: </a:t>
            </a:r>
            <a:r>
              <a:rPr lang="en-US" sz="3200" dirty="0"/>
              <a:t>Keep the program updated.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74504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7C33-5112-DB2B-C1F7-5863E9EB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Flow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4D73-8D35-0F72-A685-8C68BB57F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625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ffectLst/>
              </a:rPr>
              <a:t>A flowchart is a type of diagram that represents a workflow or process. A flowchart can also be defined as a diagrammatic representation of an algorithm, a step-by-step approach to solving a task.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432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3471-977F-5F66-BD42-7512091D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BF7F8-2902-B424-65D3-C823CCFC1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58" y="170120"/>
            <a:ext cx="11759609" cy="6687879"/>
          </a:xfrm>
        </p:spPr>
      </p:pic>
    </p:spTree>
    <p:extLst>
      <p:ext uri="{BB962C8B-B14F-4D97-AF65-F5344CB8AC3E}">
        <p14:creationId xmlns:p14="http://schemas.microsoft.com/office/powerpoint/2010/main" val="254968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4B3A-97A4-1999-64B8-1CB1E29F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Pseudocode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3B07-58EC-AAB2-98FA-14B5657A8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Pseudocode</a:t>
            </a:r>
            <a:r>
              <a:rPr lang="en-US" sz="3200" dirty="0"/>
              <a:t> is a high-level, plain-English representation of an algorithm or process. It is used to plan and outline logic before actual coding. </a:t>
            </a:r>
          </a:p>
          <a:p>
            <a:r>
              <a:rPr lang="en-US" sz="3200" dirty="0"/>
              <a:t>Pseudocode is not bound by strict syntax rules like programming languages, making it easy to understand.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21292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97C4-B09E-8A8E-8159-0E16907B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Key Features of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0F9E0-3667-363A-0F2E-650F34EB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Simple and Clear: </a:t>
            </a:r>
            <a:r>
              <a:rPr lang="en-US" sz="3200" dirty="0"/>
              <a:t>Written in plain language with programming constructs.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Language-Independent:</a:t>
            </a:r>
            <a:r>
              <a:rPr lang="en-US" sz="3200" dirty="0"/>
              <a:t> Can be implemented in any programming language.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Logical Representation: </a:t>
            </a:r>
            <a:r>
              <a:rPr lang="en-US" sz="3200" dirty="0"/>
              <a:t>Focuses on logic, not syntax.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Easy to Debug:</a:t>
            </a:r>
            <a:r>
              <a:rPr lang="en-US" sz="3200" b="1" dirty="0"/>
              <a:t> </a:t>
            </a:r>
            <a:r>
              <a:rPr lang="en-US" sz="3200" dirty="0"/>
              <a:t>Helps identify logical errors before actual coding.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0978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07AE-E204-616A-061D-39321641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50884"/>
          </a:xfrm>
        </p:spPr>
        <p:txBody>
          <a:bodyPr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14136-E55C-F92D-9859-70FF7F9D9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198A8F-AAB4-F42B-ACE2-2072AA99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64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2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4C6C-318D-3A3B-4316-8487F611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74"/>
            <a:ext cx="10515600" cy="857619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General Syntax of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1A85-2BDD-AFAA-F5AF-12454A1F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3767"/>
            <a:ext cx="10515600" cy="5635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rgbClr val="FF0000"/>
                </a:solidFill>
              </a:rPr>
              <a:t>Variables:</a:t>
            </a:r>
            <a:r>
              <a:rPr lang="en-IN" sz="3200" dirty="0"/>
              <a:t> Declare and initialize variables.</a:t>
            </a:r>
          </a:p>
          <a:p>
            <a:pPr marL="0" indent="0">
              <a:buNone/>
            </a:pPr>
            <a:r>
              <a:rPr lang="en-IN" sz="3200" dirty="0"/>
              <a:t>Example: sum = 0</a:t>
            </a:r>
          </a:p>
          <a:p>
            <a:pPr marL="0" indent="0">
              <a:buNone/>
            </a:pPr>
            <a:r>
              <a:rPr lang="en-IN" sz="3200" b="1" dirty="0">
                <a:solidFill>
                  <a:srgbClr val="FF0000"/>
                </a:solidFill>
              </a:rPr>
              <a:t>Input/Output: </a:t>
            </a:r>
            <a:r>
              <a:rPr lang="en-IN" sz="3200" dirty="0"/>
              <a:t>Represent data input/output.</a:t>
            </a:r>
          </a:p>
          <a:p>
            <a:pPr marL="0" indent="0">
              <a:buNone/>
            </a:pPr>
            <a:r>
              <a:rPr lang="en-IN" sz="3200" dirty="0"/>
              <a:t>Example: Input number, Output result</a:t>
            </a:r>
          </a:p>
          <a:p>
            <a:pPr marL="0" indent="0">
              <a:buNone/>
            </a:pPr>
            <a:r>
              <a:rPr lang="en-IN" sz="3200" b="1" dirty="0">
                <a:solidFill>
                  <a:srgbClr val="FF0000"/>
                </a:solidFill>
              </a:rPr>
              <a:t>Loops:</a:t>
            </a:r>
            <a:r>
              <a:rPr lang="en-IN" sz="3200" dirty="0"/>
              <a:t> Represent iterative processes.</a:t>
            </a:r>
          </a:p>
          <a:p>
            <a:pPr marL="0" indent="0">
              <a:buNone/>
            </a:pPr>
            <a:r>
              <a:rPr lang="en-IN" sz="3200" dirty="0"/>
              <a:t>Example: FOR </a:t>
            </a:r>
            <a:r>
              <a:rPr lang="en-IN" sz="3200" dirty="0" err="1"/>
              <a:t>i</a:t>
            </a:r>
            <a:r>
              <a:rPr lang="en-IN" sz="3200" dirty="0"/>
              <a:t> = 1 to n</a:t>
            </a:r>
          </a:p>
          <a:p>
            <a:pPr marL="0" indent="0">
              <a:buNone/>
            </a:pPr>
            <a:r>
              <a:rPr lang="en-IN" sz="3200" b="1" dirty="0">
                <a:solidFill>
                  <a:srgbClr val="FF0000"/>
                </a:solidFill>
              </a:rPr>
              <a:t>Conditionals:</a:t>
            </a:r>
            <a:r>
              <a:rPr lang="en-IN" sz="3200" dirty="0"/>
              <a:t> Represent decisions.</a:t>
            </a:r>
          </a:p>
          <a:p>
            <a:pPr marL="0" indent="0">
              <a:buNone/>
            </a:pPr>
            <a:r>
              <a:rPr lang="en-IN" sz="3200" dirty="0"/>
              <a:t>Example: IF condition THEN</a:t>
            </a:r>
          </a:p>
          <a:p>
            <a:pPr marL="0" indent="0">
              <a:buNone/>
            </a:pPr>
            <a:r>
              <a:rPr lang="en-IN" sz="3200" b="1" dirty="0">
                <a:solidFill>
                  <a:srgbClr val="FF0000"/>
                </a:solidFill>
              </a:rPr>
              <a:t>Functions/Procedures: </a:t>
            </a:r>
            <a:r>
              <a:rPr lang="en-IN" sz="3200" dirty="0"/>
              <a:t>Represent modular code.</a:t>
            </a:r>
          </a:p>
          <a:p>
            <a:pPr marL="0" indent="0">
              <a:buNone/>
            </a:pPr>
            <a:r>
              <a:rPr lang="en-IN" sz="3200" dirty="0"/>
              <a:t>Example: CALL </a:t>
            </a:r>
            <a:r>
              <a:rPr lang="en-IN" sz="3200" dirty="0" err="1"/>
              <a:t>function_name</a:t>
            </a:r>
            <a:r>
              <a:rPr lang="en-IN" sz="3200" dirty="0"/>
              <a:t>(parameters)</a:t>
            </a:r>
          </a:p>
        </p:txBody>
      </p:sp>
    </p:spTree>
    <p:extLst>
      <p:ext uri="{BB962C8B-B14F-4D97-AF65-F5344CB8AC3E}">
        <p14:creationId xmlns:p14="http://schemas.microsoft.com/office/powerpoint/2010/main" val="591667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D46D-1F3E-12B0-1F0E-0F6128B5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 1: Pseudocode for Calculating the Sum of Two Numbers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8A7425-3793-E261-BE7C-5118889EC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6214" y="1828800"/>
            <a:ext cx="4754157" cy="3553812"/>
          </a:xfrm>
        </p:spPr>
      </p:pic>
    </p:spTree>
    <p:extLst>
      <p:ext uri="{BB962C8B-B14F-4D97-AF65-F5344CB8AC3E}">
        <p14:creationId xmlns:p14="http://schemas.microsoft.com/office/powerpoint/2010/main" val="2677135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7B51-2AB5-17D5-7FF2-7126F09E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 2: Pseudocode for Calculate the Area of a Rectangle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AB09C0-B82C-FB81-7A39-CF31A271B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576" y="1998922"/>
            <a:ext cx="4286848" cy="3612322"/>
          </a:xfrm>
        </p:spPr>
      </p:pic>
    </p:spTree>
    <p:extLst>
      <p:ext uri="{BB962C8B-B14F-4D97-AF65-F5344CB8AC3E}">
        <p14:creationId xmlns:p14="http://schemas.microsoft.com/office/powerpoint/2010/main" val="2295630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30D2-5933-038E-1787-4C17D8B9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 3: Pseudocode for Check if a Number is Even or Odd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D5101-9E4F-483C-8D3D-B2E1B9441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102" y="1943607"/>
            <a:ext cx="4267796" cy="4115374"/>
          </a:xfrm>
        </p:spPr>
      </p:pic>
    </p:spTree>
    <p:extLst>
      <p:ext uri="{BB962C8B-B14F-4D97-AF65-F5344CB8AC3E}">
        <p14:creationId xmlns:p14="http://schemas.microsoft.com/office/powerpoint/2010/main" val="1557606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1643-A1AB-0D02-00B1-F75805F2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 4: Pseudocode for Finding the Largest of Three Numbers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4AD0-3A93-EC20-705A-2E26489D8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B45CF-B06A-8570-7855-BC034ECA8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42430"/>
            <a:ext cx="10515600" cy="460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28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5A73-947F-F33B-E9C2-9563B68C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Example 5: </a:t>
            </a:r>
            <a:r>
              <a:rPr lang="en-US" b="1" dirty="0">
                <a:solidFill>
                  <a:srgbClr val="FF0000"/>
                </a:solidFill>
              </a:rPr>
              <a:t>Pseudocode for Print Numbers from 1 to 10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8AF6C5-1752-C969-33B1-F64CA70CC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577" y="2360428"/>
            <a:ext cx="3877031" cy="2798315"/>
          </a:xfrm>
        </p:spPr>
      </p:pic>
    </p:spTree>
    <p:extLst>
      <p:ext uri="{BB962C8B-B14F-4D97-AF65-F5344CB8AC3E}">
        <p14:creationId xmlns:p14="http://schemas.microsoft.com/office/powerpoint/2010/main" val="56363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CEBF-3B30-1855-3E7C-F35503A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BEC6-5B3C-AEBD-BEE7-7E88D83F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rgbClr val="FF0000"/>
                </a:solidFill>
              </a:rPr>
              <a:t>Pseudocode for Calculate Factorial of a Number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536520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FA2E-65E2-3359-688B-BF4EB4C1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 6: Pseudocode for Calculate Factorial of a Number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30F4B4-554F-695D-F840-4EAF821D4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4444" y="2162712"/>
            <a:ext cx="4563112" cy="3677163"/>
          </a:xfrm>
        </p:spPr>
      </p:pic>
    </p:spTree>
    <p:extLst>
      <p:ext uri="{BB962C8B-B14F-4D97-AF65-F5344CB8AC3E}">
        <p14:creationId xmlns:p14="http://schemas.microsoft.com/office/powerpoint/2010/main" val="2464805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9316-C691-2BFD-E723-AEA74C33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Example-7: Pseudocode for Function to Calculate the Area of a Circle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3BEAE1-2FFD-3016-A49F-8E6192CD0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298" y="1531088"/>
            <a:ext cx="5226231" cy="4642209"/>
          </a:xfrm>
        </p:spPr>
      </p:pic>
    </p:spTree>
    <p:extLst>
      <p:ext uri="{BB962C8B-B14F-4D97-AF65-F5344CB8AC3E}">
        <p14:creationId xmlns:p14="http://schemas.microsoft.com/office/powerpoint/2010/main" val="2662468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8CE5-9403-1A35-FEEC-CEE6D858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 8: Pseudocode for Function to Check if a Number is Prime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B7C05-A159-4DF7-5013-AA243FBE8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741" y="1857523"/>
            <a:ext cx="410819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3158E6-B790-4D01-C9BD-F9E8A80F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9044"/>
            <a:ext cx="42677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4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6A36-8FE0-3B25-39F1-F886EC23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458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</a:rPr>
              <a:t>Lecture- 1-4</a:t>
            </a:r>
            <a:br>
              <a:rPr lang="en-IN" sz="4800" b="1" dirty="0">
                <a:solidFill>
                  <a:srgbClr val="FF0000"/>
                </a:solidFill>
              </a:rPr>
            </a:br>
            <a:endParaRPr lang="en-IN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7042-2C28-1AA9-A41F-7F3099D79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2110"/>
            <a:ext cx="10515600" cy="8537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b="1" dirty="0">
                <a:solidFill>
                  <a:srgbClr val="FF0000"/>
                </a:solidFill>
              </a:rPr>
              <a:t>DATA STRUCTURE AND ALGORITHM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482405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83ED-806B-FA96-53A9-1DA40669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 9: Pseudocode for Function to Find the Maximum of Two Numbers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D213F-BCA1-C0CB-2C95-B4FE98E25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314" y="2007557"/>
            <a:ext cx="4696480" cy="3477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E6F58-14BB-3AF2-7D57-BD9A66C91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017" y="1924493"/>
            <a:ext cx="5715798" cy="35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78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7F31-AFF8-AC92-6615-9E7D233B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 10 : Pseudocode for Function to Calculate the Sum of an Array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DBCFE1-3294-DFAC-8C8C-4CA8C6BF1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1558"/>
            <a:ext cx="4124901" cy="32103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25339E-00EA-7A9E-804C-053A88C03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261" y="2009553"/>
            <a:ext cx="4496427" cy="39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638C-1742-1F04-3F18-A585EBAF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65A61-F64C-5582-397F-AED72FA0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data structure</a:t>
            </a:r>
            <a:r>
              <a:rPr lang="en-US" sz="2800" dirty="0"/>
              <a:t> is a specialized way of organizing, managing, and storing data in a computer so that it can be accessed and modified efficiently.</a:t>
            </a:r>
          </a:p>
          <a:p>
            <a:r>
              <a:rPr lang="en-US" sz="2800" dirty="0"/>
              <a:t> Different types of data structures are suited for different kinds of applications, and some are highly specialized for specific tasks.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90789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787E-50AD-CA8D-4E12-2D6A2CC0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Types of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E3C51-BB72-5C95-1155-475CAA49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0000"/>
                </a:solidFill>
              </a:rPr>
              <a:t>Primitive data structure :</a:t>
            </a:r>
            <a:r>
              <a:rPr lang="it-IT" sz="3200" dirty="0"/>
              <a:t>  </a:t>
            </a:r>
            <a:r>
              <a:rPr lang="en-US" sz="3200" dirty="0"/>
              <a:t>The primitive data structures are primitive data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The int, char, float, double, and pointer are the primitive data structures that can hold a single value.</a:t>
            </a:r>
            <a:endParaRPr lang="it-IT" sz="3200" dirty="0"/>
          </a:p>
          <a:p>
            <a:r>
              <a:rPr lang="it-IT" sz="3200" b="1" dirty="0">
                <a:solidFill>
                  <a:srgbClr val="FF0000"/>
                </a:solidFill>
              </a:rPr>
              <a:t>Non-primitive data structure : </a:t>
            </a:r>
            <a:r>
              <a:rPr lang="en-US" sz="3200" dirty="0"/>
              <a:t>The non-primitive data structure is divided into two types:</a:t>
            </a:r>
          </a:p>
          <a:p>
            <a:pPr lvl="3"/>
            <a:r>
              <a:rPr lang="en-US" sz="3200" dirty="0"/>
              <a:t>Linear data structure</a:t>
            </a:r>
          </a:p>
          <a:p>
            <a:pPr lvl="3"/>
            <a:r>
              <a:rPr lang="en-US" sz="3200" dirty="0"/>
              <a:t>Non-linear data structure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47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5033-F04F-4F4B-7CCB-3591A683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Linear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46D8-37B9-931E-FDBC-34624A14F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Array:</a:t>
            </a:r>
            <a:r>
              <a:rPr lang="en-US" sz="3200" dirty="0"/>
              <a:t> A collection of elements, all of the same type, stored at contiguous memory locations.</a:t>
            </a:r>
          </a:p>
          <a:p>
            <a:r>
              <a:rPr lang="en-US" sz="3200" dirty="0">
                <a:solidFill>
                  <a:srgbClr val="FF0000"/>
                </a:solidFill>
              </a:rPr>
              <a:t>Linked List: </a:t>
            </a:r>
            <a:r>
              <a:rPr lang="en-US" sz="3200" dirty="0"/>
              <a:t>A sequence of nodes where each node contains data and a reference to the next node.</a:t>
            </a:r>
          </a:p>
          <a:p>
            <a:r>
              <a:rPr lang="en-US" sz="3200" dirty="0">
                <a:solidFill>
                  <a:srgbClr val="FF0000"/>
                </a:solidFill>
              </a:rPr>
              <a:t>Stack:</a:t>
            </a:r>
            <a:r>
              <a:rPr lang="en-US" sz="3200" dirty="0"/>
              <a:t> A collection that follows the Last In First Out (LIFO) principle.</a:t>
            </a:r>
          </a:p>
          <a:p>
            <a:r>
              <a:rPr lang="en-US" sz="3200" dirty="0">
                <a:solidFill>
                  <a:srgbClr val="FF0000"/>
                </a:solidFill>
              </a:rPr>
              <a:t>Queue:</a:t>
            </a:r>
            <a:r>
              <a:rPr lang="en-US" sz="3200" dirty="0"/>
              <a:t> A collection that follows the First In First Out (FIFO) principle.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7861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8F0E-658C-F261-162D-2829A475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Non-Linear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CE8-6AFA-87C3-3AFC-9BC8C6BF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Tree: </a:t>
            </a:r>
            <a:r>
              <a:rPr lang="en-US" sz="3200" dirty="0"/>
              <a:t>A hierarchical structure with a root node and child nodes, commonly used in databases and file systems.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Graph:</a:t>
            </a:r>
            <a:r>
              <a:rPr lang="en-US" sz="3200" dirty="0"/>
              <a:t> A set of nodes (vertices) connected by edges, used in networks, social connections, etc.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3112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606F-88C5-7228-6D1A-C021E54E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Importance of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E15B-D1C0-A340-9165-F16B7F9AF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Efficiency:</a:t>
            </a:r>
            <a:r>
              <a:rPr lang="en-US" sz="3200" dirty="0"/>
              <a:t> Enables efficient data retrieval, storage, and modification.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Scalability:</a:t>
            </a:r>
            <a:r>
              <a:rPr lang="en-US" sz="3200" dirty="0"/>
              <a:t> Makes handling large amounts of data feasible.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Optimization:</a:t>
            </a:r>
            <a:r>
              <a:rPr lang="en-US" sz="3200" dirty="0"/>
              <a:t> Reduces computational overhead by using the right structure for the task.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Foundation for Algorithms: </a:t>
            </a:r>
            <a:r>
              <a:rPr lang="en-US" sz="3200" dirty="0"/>
              <a:t>Many algorithms rely on specific data structures to perform optimally.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8480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A47D-D38C-047B-1E77-A202DCA4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Applications of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1C7D-9649-57DD-ECE1-8EC6E326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Databases: </a:t>
            </a:r>
            <a:r>
              <a:rPr lang="en-US" sz="3200" dirty="0"/>
              <a:t>Use B-trees and hash tables for indexing and quick data retrieval.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Operating Systems: </a:t>
            </a:r>
            <a:r>
              <a:rPr lang="en-US" sz="3200" dirty="0"/>
              <a:t>Use queues, stacks, and trees for process scheduling and memory management.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Networking:</a:t>
            </a:r>
            <a:r>
              <a:rPr lang="en-US" sz="3200" dirty="0"/>
              <a:t> Use graphs to model connections between devices.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Artificial Intelligence: </a:t>
            </a:r>
            <a:r>
              <a:rPr lang="en-US" sz="3200" dirty="0"/>
              <a:t>Use trees and graphs for decision-making processes.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3690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179329</TotalTime>
  <Words>1070</Words>
  <Application>Microsoft Office PowerPoint</Application>
  <PresentationFormat>Widescreen</PresentationFormat>
  <Paragraphs>97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Custom Design</vt:lpstr>
      <vt:lpstr>CSE-2023- DSA-JAVA</vt:lpstr>
      <vt:lpstr>PowerPoint Presentation</vt:lpstr>
      <vt:lpstr>Lecture- 1-4 </vt:lpstr>
      <vt:lpstr>Data Structure</vt:lpstr>
      <vt:lpstr>Types of Data Structures</vt:lpstr>
      <vt:lpstr>Linear Data Structures</vt:lpstr>
      <vt:lpstr>Non-Linear Data Structures</vt:lpstr>
      <vt:lpstr>Importance of Data Structures</vt:lpstr>
      <vt:lpstr>Applications of Data Structures</vt:lpstr>
      <vt:lpstr>Algorithm</vt:lpstr>
      <vt:lpstr>Characteristics of an Algorithm</vt:lpstr>
      <vt:lpstr>Types of Algorithms</vt:lpstr>
      <vt:lpstr>Importance of Algorithms</vt:lpstr>
      <vt:lpstr>Applications of Algorithms</vt:lpstr>
      <vt:lpstr>life cycle of programming </vt:lpstr>
      <vt:lpstr>Flow Chart</vt:lpstr>
      <vt:lpstr>PowerPoint Presentation</vt:lpstr>
      <vt:lpstr>Pseudocode </vt:lpstr>
      <vt:lpstr>Key Features of Pseudocode</vt:lpstr>
      <vt:lpstr>General Syntax of Pseudocode</vt:lpstr>
      <vt:lpstr>Example 1: Pseudocode for Calculating the Sum of Two Numbers</vt:lpstr>
      <vt:lpstr>Example 2: Pseudocode for Calculate the Area of a Rectangle</vt:lpstr>
      <vt:lpstr>Example 3: Pseudocode for Check if a Number is Even or Odd</vt:lpstr>
      <vt:lpstr>Example 4: Pseudocode for Finding the Largest of Three Numbers</vt:lpstr>
      <vt:lpstr>Example 5: Pseudocode for Print Numbers from 1 to 10</vt:lpstr>
      <vt:lpstr>PowerPoint Presentation</vt:lpstr>
      <vt:lpstr>Example 6: Pseudocode for Calculate Factorial of a Number</vt:lpstr>
      <vt:lpstr>Example-7: Pseudocode for Function to Calculate the Area of a Circle</vt:lpstr>
      <vt:lpstr>Example 8: Pseudocode for Function to Check if a Number is Prime</vt:lpstr>
      <vt:lpstr>Example 9: Pseudocode for Function to Find the Maximum of Two Numbers</vt:lpstr>
      <vt:lpstr>Example 10 : Pseudocode for Function to Calculate the Sum of an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History</dc:title>
  <dc:creator>Mananjay Dubey</dc:creator>
  <cp:lastModifiedBy>Mananjay Dubey</cp:lastModifiedBy>
  <cp:revision>380</cp:revision>
  <dcterms:created xsi:type="dcterms:W3CDTF">2022-11-23T04:25:00Z</dcterms:created>
  <dcterms:modified xsi:type="dcterms:W3CDTF">2024-12-06T13:44:34Z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79F6D63A99DD4114A359EB1E0C98EC65</vt:lpwstr>
  </property>
  <property fmtid="{D5CDD505-2E9C-101B-9397-08002B2CF9AE}" pid="3" name="KSOProductBuildVer">
    <vt:lpwstr>1033-11.2.0.11537</vt:lpwstr>
  </property>
</Properties>
</file>