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Inter Bold" charset="1" panose="020B0802030000000004"/>
      <p:regular r:id="rId13"/>
    </p:embeddedFont>
    <p:embeddedFont>
      <p:font typeface="Inter" charset="1" panose="020B0502030000000004"/>
      <p:regular r:id="rId14"/>
    </p:embeddedFont>
    <p:embeddedFont>
      <p:font typeface="Consolas" charset="1" panose="020B0609020204030204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Relationship Id="rId6" Target="../media/image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https://gamma.app/?utm_source=made-with-gamma" TargetMode="External" Type="http://schemas.openxmlformats.org/officeDocument/2006/relationships/hyperlink"/><Relationship Id="rId4" Target="../media/image9.png" Type="http://schemas.openxmlformats.org/officeDocument/2006/relationships/image"/><Relationship Id="rId5" Target="../media/image1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https://gamma.app/?utm_source=made-with-gamma" TargetMode="External" Type="http://schemas.openxmlformats.org/officeDocument/2006/relationships/hyperlink"/><Relationship Id="rId4" Target="../media/image11.png" Type="http://schemas.openxmlformats.org/officeDocument/2006/relationships/image"/><Relationship Id="rId5" Target="../media/image1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Relationship Id="rId4" Target="../media/image15.png" Type="http://schemas.openxmlformats.org/officeDocument/2006/relationships/image"/><Relationship Id="rId5" Target="../media/image16.png" Type="http://schemas.openxmlformats.org/officeDocument/2006/relationships/image"/><Relationship Id="rId6" Target="../media/image1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6F4F4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6" id="6" descr="preencoded.png"/>
          <p:cNvSpPr/>
          <p:nvPr/>
        </p:nvSpPr>
        <p:spPr>
          <a:xfrm flipH="false" flipV="false" rot="0">
            <a:off x="0" y="0"/>
            <a:ext cx="6858000" cy="10287000"/>
          </a:xfrm>
          <a:custGeom>
            <a:avLst/>
            <a:gdLst/>
            <a:ahLst/>
            <a:cxnLst/>
            <a:rect r="r" b="b" t="t" l="l"/>
            <a:pathLst>
              <a:path h="10287000" w="6858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7850237" y="1773287"/>
            <a:ext cx="9445526" cy="2657921"/>
            <a:chOff x="0" y="0"/>
            <a:chExt cx="12594035" cy="354389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594035" cy="3543895"/>
            </a:xfrm>
            <a:custGeom>
              <a:avLst/>
              <a:gdLst/>
              <a:ahLst/>
              <a:cxnLst/>
              <a:rect r="r" b="b" t="t" l="l"/>
              <a:pathLst>
                <a:path h="3543895" w="12594035">
                  <a:moveTo>
                    <a:pt x="0" y="0"/>
                  </a:moveTo>
                  <a:lnTo>
                    <a:pt x="12594035" y="0"/>
                  </a:lnTo>
                  <a:lnTo>
                    <a:pt x="12594035" y="3543895"/>
                  </a:lnTo>
                  <a:lnTo>
                    <a:pt x="0" y="354389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12594035" cy="357247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937"/>
                </a:lnSpc>
              </a:pPr>
              <a:r>
                <a:rPr lang="en-US" b="true" sz="5562" spc="-167">
                  <a:solidFill>
                    <a:srgbClr val="000000"/>
                  </a:solidFill>
                  <a:latin typeface="Inter Bold"/>
                  <a:ea typeface="Inter Bold"/>
                  <a:cs typeface="Inter Bold"/>
                  <a:sym typeface="Inter Bold"/>
                </a:rPr>
                <a:t>Emotion Detection from Text: A Machine Learning Project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7850237" y="4856410"/>
            <a:ext cx="9445526" cy="453629"/>
            <a:chOff x="0" y="0"/>
            <a:chExt cx="12594035" cy="60483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594035" cy="604838"/>
            </a:xfrm>
            <a:custGeom>
              <a:avLst/>
              <a:gdLst/>
              <a:ahLst/>
              <a:cxnLst/>
              <a:rect r="r" b="b" t="t" l="l"/>
              <a:pathLst>
                <a:path h="604838" w="12594035">
                  <a:moveTo>
                    <a:pt x="0" y="0"/>
                  </a:moveTo>
                  <a:lnTo>
                    <a:pt x="12594035" y="0"/>
                  </a:lnTo>
                  <a:lnTo>
                    <a:pt x="12594035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85725"/>
              <a:ext cx="12594035" cy="69056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 spc="-45">
                  <a:solidFill>
                    <a:srgbClr val="272525"/>
                  </a:solidFill>
                  <a:latin typeface="Inter"/>
                  <a:ea typeface="Inter"/>
                  <a:cs typeface="Inter"/>
                  <a:sym typeface="Inter"/>
                </a:rPr>
                <a:t>This presentation outlines our machine learning project.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7850237" y="5628977"/>
            <a:ext cx="9445526" cy="1360885"/>
            <a:chOff x="0" y="0"/>
            <a:chExt cx="12594035" cy="181451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2594035" cy="1814513"/>
            </a:xfrm>
            <a:custGeom>
              <a:avLst/>
              <a:gdLst/>
              <a:ahLst/>
              <a:cxnLst/>
              <a:rect r="r" b="b" t="t" l="l"/>
              <a:pathLst>
                <a:path h="1814513" w="12594035">
                  <a:moveTo>
                    <a:pt x="0" y="0"/>
                  </a:moveTo>
                  <a:lnTo>
                    <a:pt x="12594035" y="0"/>
                  </a:lnTo>
                  <a:lnTo>
                    <a:pt x="12594035" y="1814513"/>
                  </a:lnTo>
                  <a:lnTo>
                    <a:pt x="0" y="18145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85725"/>
              <a:ext cx="12594035" cy="190023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 spc="-45">
                  <a:solidFill>
                    <a:srgbClr val="272525"/>
                  </a:solidFill>
                  <a:latin typeface="Inter"/>
                  <a:ea typeface="Inter"/>
                  <a:cs typeface="Inter"/>
                  <a:sym typeface="Inter"/>
                </a:rPr>
                <a:t>Our goal is to detect emotions in text. We will explore various models and tools. This includes Linear Regression, Naive Bayes, Random Forest and SVC.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7850237" y="7308800"/>
            <a:ext cx="9445526" cy="1204764"/>
            <a:chOff x="0" y="0"/>
            <a:chExt cx="12594035" cy="1606352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2593955" cy="1606296"/>
            </a:xfrm>
            <a:custGeom>
              <a:avLst/>
              <a:gdLst/>
              <a:ahLst/>
              <a:cxnLst/>
              <a:rect r="r" b="b" t="t" l="l"/>
              <a:pathLst>
                <a:path h="1606296" w="12593955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12435205" y="0"/>
                  </a:lnTo>
                  <a:cubicBezTo>
                    <a:pt x="12522836" y="0"/>
                    <a:pt x="12593955" y="71120"/>
                    <a:pt x="12593955" y="158750"/>
                  </a:cubicBezTo>
                  <a:lnTo>
                    <a:pt x="12593955" y="1447546"/>
                  </a:lnTo>
                  <a:cubicBezTo>
                    <a:pt x="12593955" y="1535176"/>
                    <a:pt x="12522836" y="1606296"/>
                    <a:pt x="12435205" y="1606296"/>
                  </a:cubicBezTo>
                  <a:lnTo>
                    <a:pt x="158750" y="1606296"/>
                  </a:lnTo>
                  <a:cubicBezTo>
                    <a:pt x="71120" y="1606296"/>
                    <a:pt x="0" y="1535176"/>
                    <a:pt x="0" y="1447546"/>
                  </a:cubicBezTo>
                  <a:close/>
                </a:path>
              </a:pathLst>
            </a:custGeom>
            <a:solidFill>
              <a:srgbClr val="C7C9EA"/>
            </a:solidFill>
          </p:spPr>
        </p:sp>
      </p:grpSp>
      <p:sp>
        <p:nvSpPr>
          <p:cNvPr name="Freeform 18" id="18" descr="preencoded.png"/>
          <p:cNvSpPr/>
          <p:nvPr/>
        </p:nvSpPr>
        <p:spPr>
          <a:xfrm flipH="false" flipV="false" rot="0">
            <a:off x="8133755" y="7738914"/>
            <a:ext cx="354360" cy="283518"/>
          </a:xfrm>
          <a:custGeom>
            <a:avLst/>
            <a:gdLst/>
            <a:ahLst/>
            <a:cxnLst/>
            <a:rect r="r" b="b" t="t" l="l"/>
            <a:pathLst>
              <a:path h="283518" w="354360">
                <a:moveTo>
                  <a:pt x="0" y="0"/>
                </a:moveTo>
                <a:lnTo>
                  <a:pt x="354360" y="0"/>
                </a:lnTo>
                <a:lnTo>
                  <a:pt x="354360" y="283517"/>
                </a:lnTo>
                <a:lnTo>
                  <a:pt x="0" y="28351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670" r="0" b="-67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8771632" y="7663160"/>
            <a:ext cx="8240614" cy="453629"/>
            <a:chOff x="0" y="0"/>
            <a:chExt cx="10987485" cy="604838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0987485" cy="604838"/>
            </a:xfrm>
            <a:custGeom>
              <a:avLst/>
              <a:gdLst/>
              <a:ahLst/>
              <a:cxnLst/>
              <a:rect r="r" b="b" t="t" l="l"/>
              <a:pathLst>
                <a:path h="604838" w="10987485">
                  <a:moveTo>
                    <a:pt x="0" y="0"/>
                  </a:moveTo>
                  <a:lnTo>
                    <a:pt x="10987485" y="0"/>
                  </a:lnTo>
                  <a:lnTo>
                    <a:pt x="10987485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85725"/>
              <a:ext cx="10987485" cy="69056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r">
                <a:lnSpc>
                  <a:spcPts val="3562"/>
                </a:lnSpc>
              </a:pPr>
              <a:r>
                <a:rPr lang="en-US" sz="2187" spc="-45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by- Rohit Verma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6F4F4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992238" y="1771947"/>
            <a:ext cx="11228189" cy="885974"/>
            <a:chOff x="0" y="0"/>
            <a:chExt cx="14970918" cy="118129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970919" cy="1181298"/>
            </a:xfrm>
            <a:custGeom>
              <a:avLst/>
              <a:gdLst/>
              <a:ahLst/>
              <a:cxnLst/>
              <a:rect r="r" b="b" t="t" l="l"/>
              <a:pathLst>
                <a:path h="1181298" w="14970919">
                  <a:moveTo>
                    <a:pt x="0" y="0"/>
                  </a:moveTo>
                  <a:lnTo>
                    <a:pt x="14970919" y="0"/>
                  </a:lnTo>
                  <a:lnTo>
                    <a:pt x="14970919" y="1181298"/>
                  </a:lnTo>
                  <a:lnTo>
                    <a:pt x="0" y="11812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14970918" cy="120987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937"/>
                </a:lnSpc>
              </a:pPr>
              <a:r>
                <a:rPr lang="en-US" b="true" sz="5562" spc="-167">
                  <a:solidFill>
                    <a:srgbClr val="000000"/>
                  </a:solidFill>
                  <a:latin typeface="Inter Bold"/>
                  <a:ea typeface="Inter Bold"/>
                  <a:cs typeface="Inter Bold"/>
                  <a:sym typeface="Inter Bold"/>
                </a:rPr>
                <a:t>Data Collection and Preprocessing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92238" y="3366641"/>
            <a:ext cx="3544044" cy="442912"/>
            <a:chOff x="0" y="0"/>
            <a:chExt cx="4725392" cy="59055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725392" cy="590550"/>
            </a:xfrm>
            <a:custGeom>
              <a:avLst/>
              <a:gdLst/>
              <a:ahLst/>
              <a:cxnLst/>
              <a:rect r="r" b="b" t="t" l="l"/>
              <a:pathLst>
                <a:path h="590550" w="4725392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19050"/>
              <a:ext cx="4725392" cy="60960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b="true" sz="2750" spc="-83">
                  <a:solidFill>
                    <a:srgbClr val="000000"/>
                  </a:solidFill>
                  <a:latin typeface="Inter Bold"/>
                  <a:ea typeface="Inter Bold"/>
                  <a:cs typeface="Inter Bold"/>
                  <a:sym typeface="Inter Bold"/>
                </a:rPr>
                <a:t>Dataset Overview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92238" y="4093071"/>
            <a:ext cx="4972645" cy="1360885"/>
            <a:chOff x="0" y="0"/>
            <a:chExt cx="6630193" cy="181451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630193" cy="1814513"/>
            </a:xfrm>
            <a:custGeom>
              <a:avLst/>
              <a:gdLst/>
              <a:ahLst/>
              <a:cxnLst/>
              <a:rect r="r" b="b" t="t" l="l"/>
              <a:pathLst>
                <a:path h="1814513" w="6630193">
                  <a:moveTo>
                    <a:pt x="0" y="0"/>
                  </a:moveTo>
                  <a:lnTo>
                    <a:pt x="6630193" y="0"/>
                  </a:lnTo>
                  <a:lnTo>
                    <a:pt x="6630193" y="1814513"/>
                  </a:lnTo>
                  <a:lnTo>
                    <a:pt x="0" y="18145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85725"/>
              <a:ext cx="6630193" cy="190023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 spc="-45">
                  <a:solidFill>
                    <a:srgbClr val="272525"/>
                  </a:solidFill>
                  <a:latin typeface="Inter"/>
                  <a:ea typeface="Inter"/>
                  <a:cs typeface="Inter"/>
                  <a:sym typeface="Inter"/>
                </a:rPr>
                <a:t>Our dataset contains 34,792 labeled sentences. It's taken from an online source.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992238" y="5709048"/>
            <a:ext cx="4972645" cy="453629"/>
            <a:chOff x="0" y="0"/>
            <a:chExt cx="6630193" cy="60483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630193" cy="604838"/>
            </a:xfrm>
            <a:custGeom>
              <a:avLst/>
              <a:gdLst/>
              <a:ahLst/>
              <a:cxnLst/>
              <a:rect r="r" b="b" t="t" l="l"/>
              <a:pathLst>
                <a:path h="604838" w="6630193">
                  <a:moveTo>
                    <a:pt x="0" y="0"/>
                  </a:moveTo>
                  <a:lnTo>
                    <a:pt x="6630193" y="0"/>
                  </a:lnTo>
                  <a:lnTo>
                    <a:pt x="6630193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85725"/>
              <a:ext cx="6630193" cy="69056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329902" indent="-164951" lvl="1">
                <a:lnSpc>
                  <a:spcPts val="3562"/>
                </a:lnSpc>
                <a:buFont typeface="Arial"/>
                <a:buChar char="•"/>
              </a:pPr>
              <a:r>
                <a:rPr lang="en-US" sz="2187" spc="-45">
                  <a:solidFill>
                    <a:srgbClr val="272525"/>
                  </a:solidFill>
                  <a:latin typeface="Inter"/>
                  <a:ea typeface="Inter"/>
                  <a:cs typeface="Inter"/>
                  <a:sym typeface="Inter"/>
                </a:rPr>
                <a:t>Size: 34,792 sentences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992238" y="6261795"/>
            <a:ext cx="4972645" cy="453629"/>
            <a:chOff x="0" y="0"/>
            <a:chExt cx="6630193" cy="604838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630193" cy="604838"/>
            </a:xfrm>
            <a:custGeom>
              <a:avLst/>
              <a:gdLst/>
              <a:ahLst/>
              <a:cxnLst/>
              <a:rect r="r" b="b" t="t" l="l"/>
              <a:pathLst>
                <a:path h="604838" w="6630193">
                  <a:moveTo>
                    <a:pt x="0" y="0"/>
                  </a:moveTo>
                  <a:lnTo>
                    <a:pt x="6630193" y="0"/>
                  </a:lnTo>
                  <a:lnTo>
                    <a:pt x="6630193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85725"/>
              <a:ext cx="6630193" cy="69056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329902" indent="-164951" lvl="1">
                <a:lnSpc>
                  <a:spcPts val="3562"/>
                </a:lnSpc>
                <a:buFont typeface="Arial"/>
                <a:buChar char="•"/>
              </a:pPr>
              <a:r>
                <a:rPr lang="en-US" sz="2187" spc="-45">
                  <a:solidFill>
                    <a:srgbClr val="272525"/>
                  </a:solidFill>
                  <a:latin typeface="Inter"/>
                  <a:ea typeface="Inter"/>
                  <a:cs typeface="Inter"/>
                  <a:sym typeface="Inter"/>
                </a:rPr>
                <a:t>Labels: 8 emotions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6666160" y="3366641"/>
            <a:ext cx="3544044" cy="442912"/>
            <a:chOff x="0" y="0"/>
            <a:chExt cx="4725392" cy="59055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4725392" cy="590550"/>
            </a:xfrm>
            <a:custGeom>
              <a:avLst/>
              <a:gdLst/>
              <a:ahLst/>
              <a:cxnLst/>
              <a:rect r="r" b="b" t="t" l="l"/>
              <a:pathLst>
                <a:path h="590550" w="4725392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19050"/>
              <a:ext cx="4725392" cy="60960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b="true" sz="2750" spc="-83">
                  <a:solidFill>
                    <a:srgbClr val="000000"/>
                  </a:solidFill>
                  <a:latin typeface="Inter Bold"/>
                  <a:ea typeface="Inter Bold"/>
                  <a:cs typeface="Inter Bold"/>
                  <a:sym typeface="Inter Bold"/>
                </a:rPr>
                <a:t>Emotion Categories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6666160" y="4093071"/>
            <a:ext cx="4972645" cy="453629"/>
            <a:chOff x="0" y="0"/>
            <a:chExt cx="6630193" cy="604838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630193" cy="604838"/>
            </a:xfrm>
            <a:custGeom>
              <a:avLst/>
              <a:gdLst/>
              <a:ahLst/>
              <a:cxnLst/>
              <a:rect r="r" b="b" t="t" l="l"/>
              <a:pathLst>
                <a:path h="604838" w="6630193">
                  <a:moveTo>
                    <a:pt x="0" y="0"/>
                  </a:moveTo>
                  <a:lnTo>
                    <a:pt x="6630193" y="0"/>
                  </a:lnTo>
                  <a:lnTo>
                    <a:pt x="6630193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85725"/>
              <a:ext cx="6630193" cy="69056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329902" indent="-164951" lvl="1">
                <a:lnSpc>
                  <a:spcPts val="3562"/>
                </a:lnSpc>
                <a:buFont typeface="Arial"/>
                <a:buChar char="•"/>
              </a:pPr>
              <a:r>
                <a:rPr lang="en-US" sz="2187" spc="-45">
                  <a:solidFill>
                    <a:srgbClr val="272525"/>
                  </a:solidFill>
                  <a:latin typeface="Inter"/>
                  <a:ea typeface="Inter"/>
                  <a:cs typeface="Inter"/>
                  <a:sym typeface="Inter"/>
                </a:rPr>
                <a:t>Joy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6666160" y="4645819"/>
            <a:ext cx="4972645" cy="453629"/>
            <a:chOff x="0" y="0"/>
            <a:chExt cx="6630193" cy="604838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6630193" cy="604838"/>
            </a:xfrm>
            <a:custGeom>
              <a:avLst/>
              <a:gdLst/>
              <a:ahLst/>
              <a:cxnLst/>
              <a:rect r="r" b="b" t="t" l="l"/>
              <a:pathLst>
                <a:path h="604838" w="6630193">
                  <a:moveTo>
                    <a:pt x="0" y="0"/>
                  </a:moveTo>
                  <a:lnTo>
                    <a:pt x="6630193" y="0"/>
                  </a:lnTo>
                  <a:lnTo>
                    <a:pt x="6630193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85725"/>
              <a:ext cx="6630193" cy="69056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329902" indent="-164951" lvl="1">
                <a:lnSpc>
                  <a:spcPts val="3562"/>
                </a:lnSpc>
                <a:buFont typeface="Arial"/>
                <a:buChar char="•"/>
              </a:pPr>
              <a:r>
                <a:rPr lang="en-US" sz="2187" spc="-45">
                  <a:solidFill>
                    <a:srgbClr val="272525"/>
                  </a:solidFill>
                  <a:latin typeface="Inter"/>
                  <a:ea typeface="Inter"/>
                  <a:cs typeface="Inter"/>
                  <a:sym typeface="Inter"/>
                </a:rPr>
                <a:t>Sadness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6666160" y="5198566"/>
            <a:ext cx="4972645" cy="453629"/>
            <a:chOff x="0" y="0"/>
            <a:chExt cx="6630193" cy="604838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630193" cy="604838"/>
            </a:xfrm>
            <a:custGeom>
              <a:avLst/>
              <a:gdLst/>
              <a:ahLst/>
              <a:cxnLst/>
              <a:rect r="r" b="b" t="t" l="l"/>
              <a:pathLst>
                <a:path h="604838" w="6630193">
                  <a:moveTo>
                    <a:pt x="0" y="0"/>
                  </a:moveTo>
                  <a:lnTo>
                    <a:pt x="6630193" y="0"/>
                  </a:lnTo>
                  <a:lnTo>
                    <a:pt x="6630193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85725"/>
              <a:ext cx="6630193" cy="69056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329902" indent="-164951" lvl="1">
                <a:lnSpc>
                  <a:spcPts val="3562"/>
                </a:lnSpc>
                <a:buFont typeface="Arial"/>
                <a:buChar char="•"/>
              </a:pPr>
              <a:r>
                <a:rPr lang="en-US" sz="2187" spc="-45">
                  <a:solidFill>
                    <a:srgbClr val="272525"/>
                  </a:solidFill>
                  <a:latin typeface="Inter"/>
                  <a:ea typeface="Inter"/>
                  <a:cs typeface="Inter"/>
                  <a:sym typeface="Inter"/>
                </a:rPr>
                <a:t>Fear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6666160" y="5751314"/>
            <a:ext cx="4972645" cy="453629"/>
            <a:chOff x="0" y="0"/>
            <a:chExt cx="6630193" cy="604838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6630193" cy="604838"/>
            </a:xfrm>
            <a:custGeom>
              <a:avLst/>
              <a:gdLst/>
              <a:ahLst/>
              <a:cxnLst/>
              <a:rect r="r" b="b" t="t" l="l"/>
              <a:pathLst>
                <a:path h="604838" w="6630193">
                  <a:moveTo>
                    <a:pt x="0" y="0"/>
                  </a:moveTo>
                  <a:lnTo>
                    <a:pt x="6630193" y="0"/>
                  </a:lnTo>
                  <a:lnTo>
                    <a:pt x="6630193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85725"/>
              <a:ext cx="6630193" cy="69056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329902" indent="-164951" lvl="1">
                <a:lnSpc>
                  <a:spcPts val="3562"/>
                </a:lnSpc>
                <a:buFont typeface="Arial"/>
                <a:buChar char="•"/>
              </a:pPr>
              <a:r>
                <a:rPr lang="en-US" sz="2187" spc="-45">
                  <a:solidFill>
                    <a:srgbClr val="272525"/>
                  </a:solidFill>
                  <a:latin typeface="Inter"/>
                  <a:ea typeface="Inter"/>
                  <a:cs typeface="Inter"/>
                  <a:sym typeface="Inter"/>
                </a:rPr>
                <a:t>Anger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6666160" y="6304061"/>
            <a:ext cx="4972645" cy="453629"/>
            <a:chOff x="0" y="0"/>
            <a:chExt cx="6630193" cy="604838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6630193" cy="604838"/>
            </a:xfrm>
            <a:custGeom>
              <a:avLst/>
              <a:gdLst/>
              <a:ahLst/>
              <a:cxnLst/>
              <a:rect r="r" b="b" t="t" l="l"/>
              <a:pathLst>
                <a:path h="604838" w="6630193">
                  <a:moveTo>
                    <a:pt x="0" y="0"/>
                  </a:moveTo>
                  <a:lnTo>
                    <a:pt x="6630193" y="0"/>
                  </a:lnTo>
                  <a:lnTo>
                    <a:pt x="6630193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85725"/>
              <a:ext cx="6630193" cy="69056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329902" indent="-164951" lvl="1">
                <a:lnSpc>
                  <a:spcPts val="3562"/>
                </a:lnSpc>
                <a:buFont typeface="Arial"/>
                <a:buChar char="•"/>
              </a:pPr>
              <a:r>
                <a:rPr lang="en-US" sz="2187" spc="-45">
                  <a:solidFill>
                    <a:srgbClr val="272525"/>
                  </a:solidFill>
                  <a:latin typeface="Inter"/>
                  <a:ea typeface="Inter"/>
                  <a:cs typeface="Inter"/>
                  <a:sym typeface="Inter"/>
                </a:rPr>
                <a:t>Surprise</a:t>
              </a: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6666160" y="6856810"/>
            <a:ext cx="4972645" cy="453629"/>
            <a:chOff x="0" y="0"/>
            <a:chExt cx="6630193" cy="604838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6630193" cy="604838"/>
            </a:xfrm>
            <a:custGeom>
              <a:avLst/>
              <a:gdLst/>
              <a:ahLst/>
              <a:cxnLst/>
              <a:rect r="r" b="b" t="t" l="l"/>
              <a:pathLst>
                <a:path h="604838" w="6630193">
                  <a:moveTo>
                    <a:pt x="0" y="0"/>
                  </a:moveTo>
                  <a:lnTo>
                    <a:pt x="6630193" y="0"/>
                  </a:lnTo>
                  <a:lnTo>
                    <a:pt x="6630193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85725"/>
              <a:ext cx="6630193" cy="69056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329902" indent="-164951" lvl="1">
                <a:lnSpc>
                  <a:spcPts val="3562"/>
                </a:lnSpc>
                <a:buFont typeface="Arial"/>
                <a:buChar char="•"/>
              </a:pPr>
              <a:r>
                <a:rPr lang="en-US" sz="2187" spc="-45">
                  <a:solidFill>
                    <a:srgbClr val="272525"/>
                  </a:solidFill>
                  <a:latin typeface="Inter"/>
                  <a:ea typeface="Inter"/>
                  <a:cs typeface="Inter"/>
                  <a:sym typeface="Inter"/>
                </a:rPr>
                <a:t>Neutral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6666160" y="7409558"/>
            <a:ext cx="4972645" cy="453629"/>
            <a:chOff x="0" y="0"/>
            <a:chExt cx="6630193" cy="604838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6630193" cy="604838"/>
            </a:xfrm>
            <a:custGeom>
              <a:avLst/>
              <a:gdLst/>
              <a:ahLst/>
              <a:cxnLst/>
              <a:rect r="r" b="b" t="t" l="l"/>
              <a:pathLst>
                <a:path h="604838" w="6630193">
                  <a:moveTo>
                    <a:pt x="0" y="0"/>
                  </a:moveTo>
                  <a:lnTo>
                    <a:pt x="6630193" y="0"/>
                  </a:lnTo>
                  <a:lnTo>
                    <a:pt x="6630193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85725"/>
              <a:ext cx="6630193" cy="69056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329902" indent="-164951" lvl="1">
                <a:lnSpc>
                  <a:spcPts val="3562"/>
                </a:lnSpc>
                <a:buFont typeface="Arial"/>
                <a:buChar char="•"/>
              </a:pPr>
              <a:r>
                <a:rPr lang="en-US" sz="2187" spc="-45">
                  <a:solidFill>
                    <a:srgbClr val="272525"/>
                  </a:solidFill>
                  <a:latin typeface="Inter"/>
                  <a:ea typeface="Inter"/>
                  <a:cs typeface="Inter"/>
                  <a:sym typeface="Inter"/>
                </a:rPr>
                <a:t>Disgust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6666160" y="7962305"/>
            <a:ext cx="4972645" cy="453629"/>
            <a:chOff x="0" y="0"/>
            <a:chExt cx="6630193" cy="604838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6630193" cy="604838"/>
            </a:xfrm>
            <a:custGeom>
              <a:avLst/>
              <a:gdLst/>
              <a:ahLst/>
              <a:cxnLst/>
              <a:rect r="r" b="b" t="t" l="l"/>
              <a:pathLst>
                <a:path h="604838" w="6630193">
                  <a:moveTo>
                    <a:pt x="0" y="0"/>
                  </a:moveTo>
                  <a:lnTo>
                    <a:pt x="6630193" y="0"/>
                  </a:lnTo>
                  <a:lnTo>
                    <a:pt x="6630193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85725"/>
              <a:ext cx="6630193" cy="69056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329902" indent="-164951" lvl="1">
                <a:lnSpc>
                  <a:spcPts val="3562"/>
                </a:lnSpc>
                <a:buFont typeface="Arial"/>
                <a:buChar char="•"/>
              </a:pPr>
              <a:r>
                <a:rPr lang="en-US" sz="2187" spc="-45">
                  <a:solidFill>
                    <a:srgbClr val="272525"/>
                  </a:solidFill>
                  <a:latin typeface="Inter"/>
                  <a:ea typeface="Inter"/>
                  <a:cs typeface="Inter"/>
                  <a:sym typeface="Inter"/>
                </a:rPr>
                <a:t>Shame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12340084" y="3366641"/>
            <a:ext cx="3544044" cy="442912"/>
            <a:chOff x="0" y="0"/>
            <a:chExt cx="4725392" cy="590550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4725392" cy="590550"/>
            </a:xfrm>
            <a:custGeom>
              <a:avLst/>
              <a:gdLst/>
              <a:ahLst/>
              <a:cxnLst/>
              <a:rect r="r" b="b" t="t" l="l"/>
              <a:pathLst>
                <a:path h="590550" w="4725392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-19050"/>
              <a:ext cx="4725392" cy="60960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b="true" sz="2750" spc="-83">
                  <a:solidFill>
                    <a:srgbClr val="000000"/>
                  </a:solidFill>
                  <a:latin typeface="Inter Bold"/>
                  <a:ea typeface="Inter Bold"/>
                  <a:cs typeface="Inter Bold"/>
                  <a:sym typeface="Inter Bold"/>
                </a:rPr>
                <a:t>Data Cleaning</a:t>
              </a: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12340084" y="4093071"/>
            <a:ext cx="4972645" cy="453629"/>
            <a:chOff x="0" y="0"/>
            <a:chExt cx="6630193" cy="604838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6630193" cy="604838"/>
            </a:xfrm>
            <a:custGeom>
              <a:avLst/>
              <a:gdLst/>
              <a:ahLst/>
              <a:cxnLst/>
              <a:rect r="r" b="b" t="t" l="l"/>
              <a:pathLst>
                <a:path h="604838" w="6630193">
                  <a:moveTo>
                    <a:pt x="0" y="0"/>
                  </a:moveTo>
                  <a:lnTo>
                    <a:pt x="6630193" y="0"/>
                  </a:lnTo>
                  <a:lnTo>
                    <a:pt x="6630193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0" y="-85725"/>
              <a:ext cx="6630193" cy="69056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 spc="-45">
                  <a:solidFill>
                    <a:srgbClr val="272525"/>
                  </a:solidFill>
                  <a:latin typeface="Inter"/>
                  <a:ea typeface="Inter"/>
                  <a:cs typeface="Inter"/>
                  <a:sym typeface="Inter"/>
                </a:rPr>
                <a:t>We use Neattext to clean the data.</a:t>
              </a: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12340084" y="4801791"/>
            <a:ext cx="4972645" cy="453629"/>
            <a:chOff x="0" y="0"/>
            <a:chExt cx="6630193" cy="604838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6630193" cy="604838"/>
            </a:xfrm>
            <a:custGeom>
              <a:avLst/>
              <a:gdLst/>
              <a:ahLst/>
              <a:cxnLst/>
              <a:rect r="r" b="b" t="t" l="l"/>
              <a:pathLst>
                <a:path h="604838" w="6630193">
                  <a:moveTo>
                    <a:pt x="0" y="0"/>
                  </a:moveTo>
                  <a:lnTo>
                    <a:pt x="6630193" y="0"/>
                  </a:lnTo>
                  <a:lnTo>
                    <a:pt x="6630193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6" id="56"/>
            <p:cNvSpPr txBox="true"/>
            <p:nvPr/>
          </p:nvSpPr>
          <p:spPr>
            <a:xfrm>
              <a:off x="0" y="-85725"/>
              <a:ext cx="6630193" cy="69056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329902" indent="-164951" lvl="1">
                <a:lnSpc>
                  <a:spcPts val="3562"/>
                </a:lnSpc>
                <a:buFont typeface="Arial"/>
                <a:buChar char="•"/>
              </a:pPr>
              <a:r>
                <a:rPr lang="en-US" sz="2187" spc="-45">
                  <a:solidFill>
                    <a:srgbClr val="272525"/>
                  </a:solidFill>
                  <a:latin typeface="Inter"/>
                  <a:ea typeface="Inter"/>
                  <a:cs typeface="Inter"/>
                  <a:sym typeface="Inter"/>
                </a:rPr>
                <a:t>Remove hashtags</a:t>
              </a:r>
            </a:p>
          </p:txBody>
        </p:sp>
      </p:grpSp>
      <p:grpSp>
        <p:nvGrpSpPr>
          <p:cNvPr name="Group 57" id="57"/>
          <p:cNvGrpSpPr/>
          <p:nvPr/>
        </p:nvGrpSpPr>
        <p:grpSpPr>
          <a:xfrm rot="0">
            <a:off x="12340084" y="5354539"/>
            <a:ext cx="4972645" cy="453629"/>
            <a:chOff x="0" y="0"/>
            <a:chExt cx="6630193" cy="604838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6630193" cy="604838"/>
            </a:xfrm>
            <a:custGeom>
              <a:avLst/>
              <a:gdLst/>
              <a:ahLst/>
              <a:cxnLst/>
              <a:rect r="r" b="b" t="t" l="l"/>
              <a:pathLst>
                <a:path h="604838" w="6630193">
                  <a:moveTo>
                    <a:pt x="0" y="0"/>
                  </a:moveTo>
                  <a:lnTo>
                    <a:pt x="6630193" y="0"/>
                  </a:lnTo>
                  <a:lnTo>
                    <a:pt x="6630193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9" id="59"/>
            <p:cNvSpPr txBox="true"/>
            <p:nvPr/>
          </p:nvSpPr>
          <p:spPr>
            <a:xfrm>
              <a:off x="0" y="-85725"/>
              <a:ext cx="6630193" cy="69056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329902" indent="-164951" lvl="1">
                <a:lnSpc>
                  <a:spcPts val="3562"/>
                </a:lnSpc>
                <a:buFont typeface="Arial"/>
                <a:buChar char="•"/>
              </a:pPr>
              <a:r>
                <a:rPr lang="en-US" sz="2187" spc="-45">
                  <a:solidFill>
                    <a:srgbClr val="272525"/>
                  </a:solidFill>
                  <a:latin typeface="Inter"/>
                  <a:ea typeface="Inter"/>
                  <a:cs typeface="Inter"/>
                  <a:sym typeface="Inter"/>
                </a:rPr>
                <a:t>Remove URLs</a:t>
              </a:r>
            </a:p>
          </p:txBody>
        </p:sp>
      </p:grpSp>
      <p:grpSp>
        <p:nvGrpSpPr>
          <p:cNvPr name="Group 60" id="60"/>
          <p:cNvGrpSpPr/>
          <p:nvPr/>
        </p:nvGrpSpPr>
        <p:grpSpPr>
          <a:xfrm rot="0">
            <a:off x="12340084" y="5907286"/>
            <a:ext cx="4972645" cy="453629"/>
            <a:chOff x="0" y="0"/>
            <a:chExt cx="6630193" cy="604838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6630193" cy="604838"/>
            </a:xfrm>
            <a:custGeom>
              <a:avLst/>
              <a:gdLst/>
              <a:ahLst/>
              <a:cxnLst/>
              <a:rect r="r" b="b" t="t" l="l"/>
              <a:pathLst>
                <a:path h="604838" w="6630193">
                  <a:moveTo>
                    <a:pt x="0" y="0"/>
                  </a:moveTo>
                  <a:lnTo>
                    <a:pt x="6630193" y="0"/>
                  </a:lnTo>
                  <a:lnTo>
                    <a:pt x="6630193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2" id="62"/>
            <p:cNvSpPr txBox="true"/>
            <p:nvPr/>
          </p:nvSpPr>
          <p:spPr>
            <a:xfrm>
              <a:off x="0" y="-85725"/>
              <a:ext cx="6630193" cy="69056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329902" indent="-164951" lvl="1">
                <a:lnSpc>
                  <a:spcPts val="3562"/>
                </a:lnSpc>
                <a:buFont typeface="Arial"/>
                <a:buChar char="•"/>
              </a:pPr>
              <a:r>
                <a:rPr lang="en-US" sz="2187" spc="-45">
                  <a:solidFill>
                    <a:srgbClr val="272525"/>
                  </a:solidFill>
                  <a:latin typeface="Inter"/>
                  <a:ea typeface="Inter"/>
                  <a:cs typeface="Inter"/>
                  <a:sym typeface="Inter"/>
                </a:rPr>
                <a:t>Remove special characters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6F4F4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6" id="6" descr="preencoded.png"/>
          <p:cNvSpPr/>
          <p:nvPr/>
        </p:nvSpPr>
        <p:spPr>
          <a:xfrm flipH="false" flipV="false" rot="0">
            <a:off x="0" y="0"/>
            <a:ext cx="6858000" cy="10287000"/>
          </a:xfrm>
          <a:custGeom>
            <a:avLst/>
            <a:gdLst/>
            <a:ahLst/>
            <a:cxnLst/>
            <a:rect r="r" b="b" t="t" l="l"/>
            <a:pathLst>
              <a:path h="10287000" w="6858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7850237" y="1085701"/>
            <a:ext cx="7088237" cy="885974"/>
            <a:chOff x="0" y="0"/>
            <a:chExt cx="9450983" cy="118129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450984" cy="1181298"/>
            </a:xfrm>
            <a:custGeom>
              <a:avLst/>
              <a:gdLst/>
              <a:ahLst/>
              <a:cxnLst/>
              <a:rect r="r" b="b" t="t" l="l"/>
              <a:pathLst>
                <a:path h="1181298" w="9450984">
                  <a:moveTo>
                    <a:pt x="0" y="0"/>
                  </a:moveTo>
                  <a:lnTo>
                    <a:pt x="9450984" y="0"/>
                  </a:lnTo>
                  <a:lnTo>
                    <a:pt x="9450984" y="1181298"/>
                  </a:lnTo>
                  <a:lnTo>
                    <a:pt x="0" y="11812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9450983" cy="120987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937"/>
                </a:lnSpc>
              </a:pPr>
              <a:r>
                <a:rPr lang="en-US" b="true" sz="5562" spc="-167">
                  <a:solidFill>
                    <a:srgbClr val="000000"/>
                  </a:solidFill>
                  <a:latin typeface="Inter Bold"/>
                  <a:ea typeface="Inter Bold"/>
                  <a:cs typeface="Inter Bold"/>
                  <a:sym typeface="Inter Bold"/>
                </a:rPr>
                <a:t>Feature Extraction</a:t>
              </a:r>
            </a:p>
          </p:txBody>
        </p:sp>
      </p:grpSp>
      <p:sp>
        <p:nvSpPr>
          <p:cNvPr name="Freeform 10" id="10" descr="preencoded.png"/>
          <p:cNvSpPr/>
          <p:nvPr/>
        </p:nvSpPr>
        <p:spPr>
          <a:xfrm flipH="false" flipV="false" rot="0">
            <a:off x="7850237" y="2396878"/>
            <a:ext cx="1417588" cy="1701105"/>
          </a:xfrm>
          <a:custGeom>
            <a:avLst/>
            <a:gdLst/>
            <a:ahLst/>
            <a:cxnLst/>
            <a:rect r="r" b="b" t="t" l="l"/>
            <a:pathLst>
              <a:path h="1701105" w="1417588">
                <a:moveTo>
                  <a:pt x="0" y="0"/>
                </a:moveTo>
                <a:lnTo>
                  <a:pt x="1417588" y="0"/>
                </a:lnTo>
                <a:lnTo>
                  <a:pt x="1417588" y="1701104"/>
                </a:lnTo>
                <a:lnTo>
                  <a:pt x="0" y="170110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55" r="0" b="-5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9693028" y="2680395"/>
            <a:ext cx="3544044" cy="442912"/>
            <a:chOff x="0" y="0"/>
            <a:chExt cx="4725392" cy="59055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725392" cy="590550"/>
            </a:xfrm>
            <a:custGeom>
              <a:avLst/>
              <a:gdLst/>
              <a:ahLst/>
              <a:cxnLst/>
              <a:rect r="r" b="b" t="t" l="l"/>
              <a:pathLst>
                <a:path h="590550" w="4725392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19050"/>
              <a:ext cx="4725392" cy="60960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b="true" sz="2750" spc="-83">
                  <a:solidFill>
                    <a:srgbClr val="272525"/>
                  </a:solidFill>
                  <a:latin typeface="Inter Bold"/>
                  <a:ea typeface="Inter Bold"/>
                  <a:cs typeface="Inter Bold"/>
                  <a:sym typeface="Inter Bold"/>
                </a:rPr>
                <a:t>Text Data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9693028" y="3293417"/>
            <a:ext cx="7602736" cy="453629"/>
            <a:chOff x="0" y="0"/>
            <a:chExt cx="10136982" cy="60483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0136982" cy="604838"/>
            </a:xfrm>
            <a:custGeom>
              <a:avLst/>
              <a:gdLst/>
              <a:ahLst/>
              <a:cxnLst/>
              <a:rect r="r" b="b" t="t" l="l"/>
              <a:pathLst>
                <a:path h="604838" w="10136982">
                  <a:moveTo>
                    <a:pt x="0" y="0"/>
                  </a:moveTo>
                  <a:lnTo>
                    <a:pt x="10136982" y="0"/>
                  </a:lnTo>
                  <a:lnTo>
                    <a:pt x="10136982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85725"/>
              <a:ext cx="10136982" cy="69056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 spc="-45">
                  <a:solidFill>
                    <a:srgbClr val="272525"/>
                  </a:solidFill>
                  <a:latin typeface="Inter"/>
                  <a:ea typeface="Inter"/>
                  <a:cs typeface="Inter"/>
                  <a:sym typeface="Inter"/>
                </a:rPr>
                <a:t>Raw text inputs</a:t>
              </a:r>
            </a:p>
          </p:txBody>
        </p:sp>
      </p:grpSp>
      <p:sp>
        <p:nvSpPr>
          <p:cNvPr name="Freeform 17" id="17" descr="preencoded.png"/>
          <p:cNvSpPr/>
          <p:nvPr/>
        </p:nvSpPr>
        <p:spPr>
          <a:xfrm flipH="false" flipV="false" rot="0">
            <a:off x="7850237" y="4097982"/>
            <a:ext cx="1417588" cy="1701105"/>
          </a:xfrm>
          <a:custGeom>
            <a:avLst/>
            <a:gdLst/>
            <a:ahLst/>
            <a:cxnLst/>
            <a:rect r="r" b="b" t="t" l="l"/>
            <a:pathLst>
              <a:path h="1701105" w="1417588">
                <a:moveTo>
                  <a:pt x="0" y="0"/>
                </a:moveTo>
                <a:lnTo>
                  <a:pt x="1417588" y="0"/>
                </a:lnTo>
                <a:lnTo>
                  <a:pt x="1417588" y="1701105"/>
                </a:lnTo>
                <a:lnTo>
                  <a:pt x="0" y="170110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55" r="0" b="-55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9693028" y="4381500"/>
            <a:ext cx="3544044" cy="442912"/>
            <a:chOff x="0" y="0"/>
            <a:chExt cx="4725392" cy="5905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725392" cy="590550"/>
            </a:xfrm>
            <a:custGeom>
              <a:avLst/>
              <a:gdLst/>
              <a:ahLst/>
              <a:cxnLst/>
              <a:rect r="r" b="b" t="t" l="l"/>
              <a:pathLst>
                <a:path h="590550" w="4725392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19050"/>
              <a:ext cx="4725392" cy="60960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b="true" sz="2750" spc="-83">
                  <a:solidFill>
                    <a:srgbClr val="272525"/>
                  </a:solidFill>
                  <a:latin typeface="Inter Bold"/>
                  <a:ea typeface="Inter Bold"/>
                  <a:cs typeface="Inter Bold"/>
                  <a:sym typeface="Inter Bold"/>
                </a:rPr>
                <a:t>Bag of Words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9693028" y="4994522"/>
            <a:ext cx="7602736" cy="453629"/>
            <a:chOff x="0" y="0"/>
            <a:chExt cx="10136982" cy="604838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0136982" cy="604838"/>
            </a:xfrm>
            <a:custGeom>
              <a:avLst/>
              <a:gdLst/>
              <a:ahLst/>
              <a:cxnLst/>
              <a:rect r="r" b="b" t="t" l="l"/>
              <a:pathLst>
                <a:path h="604838" w="10136982">
                  <a:moveTo>
                    <a:pt x="0" y="0"/>
                  </a:moveTo>
                  <a:lnTo>
                    <a:pt x="10136982" y="0"/>
                  </a:lnTo>
                  <a:lnTo>
                    <a:pt x="10136982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85725"/>
              <a:ext cx="10136982" cy="69056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 spc="-45">
                  <a:solidFill>
                    <a:srgbClr val="272525"/>
                  </a:solidFill>
                  <a:latin typeface="Inter"/>
                  <a:ea typeface="Inter"/>
                  <a:cs typeface="Inter"/>
                  <a:sym typeface="Inter"/>
                </a:rPr>
                <a:t>Create a vocabulary</a:t>
              </a:r>
            </a:p>
          </p:txBody>
        </p:sp>
      </p:grpSp>
      <p:sp>
        <p:nvSpPr>
          <p:cNvPr name="Freeform 24" id="24" descr="preencoded.png"/>
          <p:cNvSpPr/>
          <p:nvPr/>
        </p:nvSpPr>
        <p:spPr>
          <a:xfrm flipH="false" flipV="false" rot="0">
            <a:off x="7850237" y="5799087"/>
            <a:ext cx="1417588" cy="1701105"/>
          </a:xfrm>
          <a:custGeom>
            <a:avLst/>
            <a:gdLst/>
            <a:ahLst/>
            <a:cxnLst/>
            <a:rect r="r" b="b" t="t" l="l"/>
            <a:pathLst>
              <a:path h="1701105" w="1417588">
                <a:moveTo>
                  <a:pt x="0" y="0"/>
                </a:moveTo>
                <a:lnTo>
                  <a:pt x="1417588" y="0"/>
                </a:lnTo>
                <a:lnTo>
                  <a:pt x="1417588" y="1701105"/>
                </a:lnTo>
                <a:lnTo>
                  <a:pt x="0" y="170110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55" r="0" b="-55"/>
            </a:stretch>
          </a:blipFill>
        </p:spPr>
      </p:sp>
      <p:grpSp>
        <p:nvGrpSpPr>
          <p:cNvPr name="Group 25" id="25"/>
          <p:cNvGrpSpPr/>
          <p:nvPr/>
        </p:nvGrpSpPr>
        <p:grpSpPr>
          <a:xfrm rot="0">
            <a:off x="9693028" y="6082605"/>
            <a:ext cx="3544044" cy="442912"/>
            <a:chOff x="0" y="0"/>
            <a:chExt cx="4725392" cy="59055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4725392" cy="590550"/>
            </a:xfrm>
            <a:custGeom>
              <a:avLst/>
              <a:gdLst/>
              <a:ahLst/>
              <a:cxnLst/>
              <a:rect r="r" b="b" t="t" l="l"/>
              <a:pathLst>
                <a:path h="590550" w="4725392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19050"/>
              <a:ext cx="4725392" cy="60960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b="true" sz="2750" spc="-83">
                  <a:solidFill>
                    <a:srgbClr val="272525"/>
                  </a:solidFill>
                  <a:latin typeface="Inter Bold"/>
                  <a:ea typeface="Inter Bold"/>
                  <a:cs typeface="Inter Bold"/>
                  <a:sym typeface="Inter Bold"/>
                </a:rPr>
                <a:t>Count Vectorizer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9693028" y="6695629"/>
            <a:ext cx="7602736" cy="453629"/>
            <a:chOff x="0" y="0"/>
            <a:chExt cx="10136982" cy="604838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0136982" cy="604838"/>
            </a:xfrm>
            <a:custGeom>
              <a:avLst/>
              <a:gdLst/>
              <a:ahLst/>
              <a:cxnLst/>
              <a:rect r="r" b="b" t="t" l="l"/>
              <a:pathLst>
                <a:path h="604838" w="10136982">
                  <a:moveTo>
                    <a:pt x="0" y="0"/>
                  </a:moveTo>
                  <a:lnTo>
                    <a:pt x="10136982" y="0"/>
                  </a:lnTo>
                  <a:lnTo>
                    <a:pt x="10136982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85725"/>
              <a:ext cx="10136982" cy="69056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 spc="-45">
                  <a:solidFill>
                    <a:srgbClr val="272525"/>
                  </a:solidFill>
                  <a:latin typeface="Inter"/>
                  <a:ea typeface="Inter"/>
                  <a:cs typeface="Inter"/>
                  <a:sym typeface="Inter"/>
                </a:rPr>
                <a:t>Matrix of token counts</a:t>
              </a:r>
            </a:p>
          </p:txBody>
        </p:sp>
      </p:grpSp>
      <p:sp>
        <p:nvSpPr>
          <p:cNvPr name="Freeform 31" id="31" descr="preencoded.png"/>
          <p:cNvSpPr/>
          <p:nvPr/>
        </p:nvSpPr>
        <p:spPr>
          <a:xfrm flipH="false" flipV="false" rot="0">
            <a:off x="7850237" y="7500194"/>
            <a:ext cx="1417588" cy="1701105"/>
          </a:xfrm>
          <a:custGeom>
            <a:avLst/>
            <a:gdLst/>
            <a:ahLst/>
            <a:cxnLst/>
            <a:rect r="r" b="b" t="t" l="l"/>
            <a:pathLst>
              <a:path h="1701105" w="1417588">
                <a:moveTo>
                  <a:pt x="0" y="0"/>
                </a:moveTo>
                <a:lnTo>
                  <a:pt x="1417588" y="0"/>
                </a:lnTo>
                <a:lnTo>
                  <a:pt x="1417588" y="1701105"/>
                </a:lnTo>
                <a:lnTo>
                  <a:pt x="0" y="170110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55" r="0" b="-55"/>
            </a:stretch>
          </a:blipFill>
        </p:spPr>
      </p:sp>
      <p:grpSp>
        <p:nvGrpSpPr>
          <p:cNvPr name="Group 32" id="32"/>
          <p:cNvGrpSpPr/>
          <p:nvPr/>
        </p:nvGrpSpPr>
        <p:grpSpPr>
          <a:xfrm rot="0">
            <a:off x="9693028" y="7783711"/>
            <a:ext cx="3544044" cy="442912"/>
            <a:chOff x="0" y="0"/>
            <a:chExt cx="4725392" cy="59055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4725392" cy="590550"/>
            </a:xfrm>
            <a:custGeom>
              <a:avLst/>
              <a:gdLst/>
              <a:ahLst/>
              <a:cxnLst/>
              <a:rect r="r" b="b" t="t" l="l"/>
              <a:pathLst>
                <a:path h="590550" w="4725392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19050"/>
              <a:ext cx="4725392" cy="60960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b="true" sz="2750" spc="-83">
                  <a:solidFill>
                    <a:srgbClr val="272525"/>
                  </a:solidFill>
                  <a:latin typeface="Inter Bold"/>
                  <a:ea typeface="Inter Bold"/>
                  <a:cs typeface="Inter Bold"/>
                  <a:sym typeface="Inter Bold"/>
                </a:rPr>
                <a:t>Numerical Data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9693028" y="8396734"/>
            <a:ext cx="7602736" cy="453629"/>
            <a:chOff x="0" y="0"/>
            <a:chExt cx="10136982" cy="604838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0136982" cy="604838"/>
            </a:xfrm>
            <a:custGeom>
              <a:avLst/>
              <a:gdLst/>
              <a:ahLst/>
              <a:cxnLst/>
              <a:rect r="r" b="b" t="t" l="l"/>
              <a:pathLst>
                <a:path h="604838" w="10136982">
                  <a:moveTo>
                    <a:pt x="0" y="0"/>
                  </a:moveTo>
                  <a:lnTo>
                    <a:pt x="10136982" y="0"/>
                  </a:lnTo>
                  <a:lnTo>
                    <a:pt x="10136982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85725"/>
              <a:ext cx="10136982" cy="69056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 spc="-45">
                  <a:solidFill>
                    <a:srgbClr val="272525"/>
                  </a:solidFill>
                  <a:latin typeface="Inter"/>
                  <a:ea typeface="Inter"/>
                  <a:cs typeface="Inter"/>
                  <a:sym typeface="Inter"/>
                </a:rPr>
                <a:t>Model-ready features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6F4F4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6" id="6" descr="preencoded.png">
            <a:hlinkClick r:id="rId3" tooltip="https://gamma.app/?utm_source=made-with-gamma"/>
          </p:cNvPr>
          <p:cNvSpPr/>
          <p:nvPr/>
        </p:nvSpPr>
        <p:spPr>
          <a:xfrm flipH="false" flipV="false" rot="0">
            <a:off x="16049019" y="9686925"/>
            <a:ext cx="2153256" cy="514350"/>
          </a:xfrm>
          <a:custGeom>
            <a:avLst/>
            <a:gdLst/>
            <a:ahLst/>
            <a:cxnLst/>
            <a:rect r="r" b="b" t="t" l="l"/>
            <a:pathLst>
              <a:path h="514350" w="2153256">
                <a:moveTo>
                  <a:pt x="0" y="0"/>
                </a:moveTo>
                <a:lnTo>
                  <a:pt x="2153256" y="0"/>
                </a:lnTo>
                <a:lnTo>
                  <a:pt x="2153256" y="514350"/>
                </a:lnTo>
                <a:lnTo>
                  <a:pt x="0" y="5143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 descr="preencoded.png"/>
          <p:cNvSpPr/>
          <p:nvPr/>
        </p:nvSpPr>
        <p:spPr>
          <a:xfrm flipH="false" flipV="false" rot="0">
            <a:off x="11430000" y="0"/>
            <a:ext cx="6858000" cy="10287000"/>
          </a:xfrm>
          <a:custGeom>
            <a:avLst/>
            <a:gdLst/>
            <a:ahLst/>
            <a:cxnLst/>
            <a:rect r="r" b="b" t="t" l="l"/>
            <a:pathLst>
              <a:path h="10287000" w="6858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 descr="preencoded.png"/>
          <p:cNvSpPr/>
          <p:nvPr/>
        </p:nvSpPr>
        <p:spPr>
          <a:xfrm flipH="false" flipV="false" rot="0">
            <a:off x="11754891" y="2039391"/>
            <a:ext cx="6208216" cy="6208216"/>
          </a:xfrm>
          <a:custGeom>
            <a:avLst/>
            <a:gdLst/>
            <a:ahLst/>
            <a:cxnLst/>
            <a:rect r="r" b="b" t="t" l="l"/>
            <a:pathLst>
              <a:path h="6208216" w="6208216">
                <a:moveTo>
                  <a:pt x="0" y="0"/>
                </a:moveTo>
                <a:lnTo>
                  <a:pt x="6208216" y="0"/>
                </a:lnTo>
                <a:lnTo>
                  <a:pt x="6208216" y="6208216"/>
                </a:lnTo>
                <a:lnTo>
                  <a:pt x="0" y="620821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909786" y="1119485"/>
            <a:ext cx="8660606" cy="812304"/>
            <a:chOff x="0" y="0"/>
            <a:chExt cx="11547475" cy="108307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1547475" cy="1083072"/>
            </a:xfrm>
            <a:custGeom>
              <a:avLst/>
              <a:gdLst/>
              <a:ahLst/>
              <a:cxnLst/>
              <a:rect r="r" b="b" t="t" l="l"/>
              <a:pathLst>
                <a:path h="1083072" w="11547475">
                  <a:moveTo>
                    <a:pt x="0" y="0"/>
                  </a:moveTo>
                  <a:lnTo>
                    <a:pt x="11547475" y="0"/>
                  </a:lnTo>
                  <a:lnTo>
                    <a:pt x="11547475" y="1083072"/>
                  </a:lnTo>
                  <a:lnTo>
                    <a:pt x="0" y="108307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1547475" cy="112117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374"/>
                </a:lnSpc>
              </a:pPr>
              <a:r>
                <a:rPr lang="en-US" b="true" sz="5062" spc="-153">
                  <a:solidFill>
                    <a:srgbClr val="000000"/>
                  </a:solidFill>
                  <a:latin typeface="Inter Bold"/>
                  <a:ea typeface="Inter Bold"/>
                  <a:cs typeface="Inter Bold"/>
                  <a:sym typeface="Inter Bold"/>
                </a:rPr>
                <a:t>Model Selection and Training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05024" y="2316807"/>
            <a:ext cx="9619952" cy="1526084"/>
            <a:chOff x="0" y="0"/>
            <a:chExt cx="12826603" cy="203477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6350" y="6350"/>
              <a:ext cx="12813919" cy="2022094"/>
            </a:xfrm>
            <a:custGeom>
              <a:avLst/>
              <a:gdLst/>
              <a:ahLst/>
              <a:cxnLst/>
              <a:rect r="r" b="b" t="t" l="l"/>
              <a:pathLst>
                <a:path h="2022094" w="12813919">
                  <a:moveTo>
                    <a:pt x="0" y="145542"/>
                  </a:moveTo>
                  <a:cubicBezTo>
                    <a:pt x="0" y="65151"/>
                    <a:pt x="65532" y="0"/>
                    <a:pt x="146304" y="0"/>
                  </a:cubicBezTo>
                  <a:lnTo>
                    <a:pt x="12667615" y="0"/>
                  </a:lnTo>
                  <a:cubicBezTo>
                    <a:pt x="12748387" y="0"/>
                    <a:pt x="12813919" y="65151"/>
                    <a:pt x="12813919" y="145542"/>
                  </a:cubicBezTo>
                  <a:lnTo>
                    <a:pt x="12813919" y="1876552"/>
                  </a:lnTo>
                  <a:cubicBezTo>
                    <a:pt x="12813919" y="1956943"/>
                    <a:pt x="12748387" y="2022094"/>
                    <a:pt x="12667615" y="2022094"/>
                  </a:cubicBezTo>
                  <a:lnTo>
                    <a:pt x="146304" y="2022094"/>
                  </a:lnTo>
                  <a:cubicBezTo>
                    <a:pt x="65532" y="2022094"/>
                    <a:pt x="0" y="1956943"/>
                    <a:pt x="0" y="1876552"/>
                  </a:cubicBezTo>
                  <a:close/>
                </a:path>
              </a:pathLst>
            </a:custGeom>
            <a:solidFill>
              <a:srgbClr val="DADBF1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2826619" cy="2034794"/>
            </a:xfrm>
            <a:custGeom>
              <a:avLst/>
              <a:gdLst/>
              <a:ahLst/>
              <a:cxnLst/>
              <a:rect r="r" b="b" t="t" l="l"/>
              <a:pathLst>
                <a:path h="2034794" w="12826619">
                  <a:moveTo>
                    <a:pt x="0" y="151892"/>
                  </a:moveTo>
                  <a:cubicBezTo>
                    <a:pt x="0" y="67945"/>
                    <a:pt x="68453" y="0"/>
                    <a:pt x="152654" y="0"/>
                  </a:cubicBezTo>
                  <a:lnTo>
                    <a:pt x="12673965" y="0"/>
                  </a:lnTo>
                  <a:lnTo>
                    <a:pt x="12673965" y="6350"/>
                  </a:lnTo>
                  <a:lnTo>
                    <a:pt x="12673965" y="0"/>
                  </a:lnTo>
                  <a:cubicBezTo>
                    <a:pt x="12758293" y="0"/>
                    <a:pt x="12826619" y="67945"/>
                    <a:pt x="12826619" y="151892"/>
                  </a:cubicBezTo>
                  <a:lnTo>
                    <a:pt x="12820269" y="151892"/>
                  </a:lnTo>
                  <a:lnTo>
                    <a:pt x="12826619" y="151892"/>
                  </a:lnTo>
                  <a:lnTo>
                    <a:pt x="12826619" y="1882902"/>
                  </a:lnTo>
                  <a:lnTo>
                    <a:pt x="12820269" y="1882902"/>
                  </a:lnTo>
                  <a:lnTo>
                    <a:pt x="12826619" y="1882902"/>
                  </a:lnTo>
                  <a:cubicBezTo>
                    <a:pt x="12826619" y="1966849"/>
                    <a:pt x="12758166" y="2034794"/>
                    <a:pt x="12673965" y="2034794"/>
                  </a:cubicBezTo>
                  <a:lnTo>
                    <a:pt x="12673965" y="2028444"/>
                  </a:lnTo>
                  <a:lnTo>
                    <a:pt x="12673965" y="2034794"/>
                  </a:lnTo>
                  <a:lnTo>
                    <a:pt x="152654" y="2034794"/>
                  </a:lnTo>
                  <a:lnTo>
                    <a:pt x="152654" y="2028444"/>
                  </a:lnTo>
                  <a:lnTo>
                    <a:pt x="152654" y="2034794"/>
                  </a:lnTo>
                  <a:cubicBezTo>
                    <a:pt x="68453" y="2034794"/>
                    <a:pt x="0" y="1966849"/>
                    <a:pt x="0" y="1882902"/>
                  </a:cubicBezTo>
                  <a:lnTo>
                    <a:pt x="0" y="151892"/>
                  </a:lnTo>
                  <a:lnTo>
                    <a:pt x="6350" y="151892"/>
                  </a:lnTo>
                  <a:lnTo>
                    <a:pt x="0" y="151892"/>
                  </a:lnTo>
                  <a:moveTo>
                    <a:pt x="12700" y="151892"/>
                  </a:moveTo>
                  <a:lnTo>
                    <a:pt x="12700" y="1882902"/>
                  </a:lnTo>
                  <a:lnTo>
                    <a:pt x="6350" y="1882902"/>
                  </a:lnTo>
                  <a:lnTo>
                    <a:pt x="12700" y="1882902"/>
                  </a:lnTo>
                  <a:cubicBezTo>
                    <a:pt x="12700" y="1959737"/>
                    <a:pt x="75311" y="2022094"/>
                    <a:pt x="152654" y="2022094"/>
                  </a:cubicBezTo>
                  <a:lnTo>
                    <a:pt x="12673965" y="2022094"/>
                  </a:lnTo>
                  <a:cubicBezTo>
                    <a:pt x="12751308" y="2022094"/>
                    <a:pt x="12813919" y="1959737"/>
                    <a:pt x="12813919" y="1882902"/>
                  </a:cubicBezTo>
                  <a:lnTo>
                    <a:pt x="12813919" y="151892"/>
                  </a:lnTo>
                  <a:cubicBezTo>
                    <a:pt x="12813919" y="75057"/>
                    <a:pt x="12751308" y="12700"/>
                    <a:pt x="12673965" y="12700"/>
                  </a:cubicBezTo>
                  <a:lnTo>
                    <a:pt x="152654" y="12700"/>
                  </a:lnTo>
                  <a:lnTo>
                    <a:pt x="152654" y="6350"/>
                  </a:lnTo>
                  <a:lnTo>
                    <a:pt x="152654" y="12700"/>
                  </a:lnTo>
                  <a:cubicBezTo>
                    <a:pt x="75311" y="12700"/>
                    <a:pt x="12700" y="75057"/>
                    <a:pt x="12700" y="151892"/>
                  </a:cubicBezTo>
                  <a:close/>
                </a:path>
              </a:pathLst>
            </a:custGeom>
            <a:solidFill>
              <a:srgbClr val="C0C1D7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1179165" y="2590949"/>
            <a:ext cx="3249215" cy="406003"/>
            <a:chOff x="0" y="0"/>
            <a:chExt cx="4332287" cy="54133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332287" cy="541337"/>
            </a:xfrm>
            <a:custGeom>
              <a:avLst/>
              <a:gdLst/>
              <a:ahLst/>
              <a:cxnLst/>
              <a:rect r="r" b="b" t="t" l="l"/>
              <a:pathLst>
                <a:path h="541337" w="4332287">
                  <a:moveTo>
                    <a:pt x="0" y="0"/>
                  </a:moveTo>
                  <a:lnTo>
                    <a:pt x="4332287" y="0"/>
                  </a:lnTo>
                  <a:lnTo>
                    <a:pt x="4332287" y="541337"/>
                  </a:lnTo>
                  <a:lnTo>
                    <a:pt x="0" y="5413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19050"/>
              <a:ext cx="4332287" cy="56038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187"/>
                </a:lnSpc>
              </a:pPr>
              <a:r>
                <a:rPr lang="en-US" b="true" sz="2499" spc="-76">
                  <a:solidFill>
                    <a:srgbClr val="272525"/>
                  </a:solidFill>
                  <a:latin typeface="Inter Bold"/>
                  <a:ea typeface="Inter Bold"/>
                  <a:cs typeface="Inter Bold"/>
                  <a:sym typeface="Inter Bold"/>
                </a:rPr>
                <a:t>Linear Regression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179165" y="3152775"/>
            <a:ext cx="9071670" cy="415975"/>
            <a:chOff x="0" y="0"/>
            <a:chExt cx="12095560" cy="55463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2095560" cy="554633"/>
            </a:xfrm>
            <a:custGeom>
              <a:avLst/>
              <a:gdLst/>
              <a:ahLst/>
              <a:cxnLst/>
              <a:rect r="r" b="b" t="t" l="l"/>
              <a:pathLst>
                <a:path h="554633" w="12095560">
                  <a:moveTo>
                    <a:pt x="0" y="0"/>
                  </a:moveTo>
                  <a:lnTo>
                    <a:pt x="12095560" y="0"/>
                  </a:lnTo>
                  <a:lnTo>
                    <a:pt x="12095560" y="554633"/>
                  </a:lnTo>
                  <a:lnTo>
                    <a:pt x="0" y="55463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85725"/>
              <a:ext cx="12095560" cy="64035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250"/>
                </a:lnSpc>
              </a:pPr>
              <a:r>
                <a:rPr lang="en-US" sz="2000" spc="-41">
                  <a:solidFill>
                    <a:srgbClr val="272525"/>
                  </a:solidFill>
                  <a:latin typeface="Inter"/>
                  <a:ea typeface="Inter"/>
                  <a:cs typeface="Inter"/>
                  <a:sym typeface="Inter"/>
                </a:rPr>
                <a:t>Baseline comparison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905024" y="4093220"/>
            <a:ext cx="9619952" cy="1526084"/>
            <a:chOff x="0" y="0"/>
            <a:chExt cx="12826603" cy="2034778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6350" y="6350"/>
              <a:ext cx="12813919" cy="2022094"/>
            </a:xfrm>
            <a:custGeom>
              <a:avLst/>
              <a:gdLst/>
              <a:ahLst/>
              <a:cxnLst/>
              <a:rect r="r" b="b" t="t" l="l"/>
              <a:pathLst>
                <a:path h="2022094" w="12813919">
                  <a:moveTo>
                    <a:pt x="0" y="145542"/>
                  </a:moveTo>
                  <a:cubicBezTo>
                    <a:pt x="0" y="65151"/>
                    <a:pt x="65532" y="0"/>
                    <a:pt x="146304" y="0"/>
                  </a:cubicBezTo>
                  <a:lnTo>
                    <a:pt x="12667615" y="0"/>
                  </a:lnTo>
                  <a:cubicBezTo>
                    <a:pt x="12748387" y="0"/>
                    <a:pt x="12813919" y="65151"/>
                    <a:pt x="12813919" y="145542"/>
                  </a:cubicBezTo>
                  <a:lnTo>
                    <a:pt x="12813919" y="1876552"/>
                  </a:lnTo>
                  <a:cubicBezTo>
                    <a:pt x="12813919" y="1956943"/>
                    <a:pt x="12748387" y="2022094"/>
                    <a:pt x="12667615" y="2022094"/>
                  </a:cubicBezTo>
                  <a:lnTo>
                    <a:pt x="146304" y="2022094"/>
                  </a:lnTo>
                  <a:cubicBezTo>
                    <a:pt x="65532" y="2022094"/>
                    <a:pt x="0" y="1956943"/>
                    <a:pt x="0" y="1876552"/>
                  </a:cubicBezTo>
                  <a:close/>
                </a:path>
              </a:pathLst>
            </a:custGeom>
            <a:solidFill>
              <a:srgbClr val="DADBF1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2826619" cy="2034794"/>
            </a:xfrm>
            <a:custGeom>
              <a:avLst/>
              <a:gdLst/>
              <a:ahLst/>
              <a:cxnLst/>
              <a:rect r="r" b="b" t="t" l="l"/>
              <a:pathLst>
                <a:path h="2034794" w="12826619">
                  <a:moveTo>
                    <a:pt x="0" y="151892"/>
                  </a:moveTo>
                  <a:cubicBezTo>
                    <a:pt x="0" y="67945"/>
                    <a:pt x="68453" y="0"/>
                    <a:pt x="152654" y="0"/>
                  </a:cubicBezTo>
                  <a:lnTo>
                    <a:pt x="12673965" y="0"/>
                  </a:lnTo>
                  <a:lnTo>
                    <a:pt x="12673965" y="6350"/>
                  </a:lnTo>
                  <a:lnTo>
                    <a:pt x="12673965" y="0"/>
                  </a:lnTo>
                  <a:cubicBezTo>
                    <a:pt x="12758293" y="0"/>
                    <a:pt x="12826619" y="67945"/>
                    <a:pt x="12826619" y="151892"/>
                  </a:cubicBezTo>
                  <a:lnTo>
                    <a:pt x="12820269" y="151892"/>
                  </a:lnTo>
                  <a:lnTo>
                    <a:pt x="12826619" y="151892"/>
                  </a:lnTo>
                  <a:lnTo>
                    <a:pt x="12826619" y="1882902"/>
                  </a:lnTo>
                  <a:lnTo>
                    <a:pt x="12820269" y="1882902"/>
                  </a:lnTo>
                  <a:lnTo>
                    <a:pt x="12826619" y="1882902"/>
                  </a:lnTo>
                  <a:cubicBezTo>
                    <a:pt x="12826619" y="1966849"/>
                    <a:pt x="12758166" y="2034794"/>
                    <a:pt x="12673965" y="2034794"/>
                  </a:cubicBezTo>
                  <a:lnTo>
                    <a:pt x="12673965" y="2028444"/>
                  </a:lnTo>
                  <a:lnTo>
                    <a:pt x="12673965" y="2034794"/>
                  </a:lnTo>
                  <a:lnTo>
                    <a:pt x="152654" y="2034794"/>
                  </a:lnTo>
                  <a:lnTo>
                    <a:pt x="152654" y="2028444"/>
                  </a:lnTo>
                  <a:lnTo>
                    <a:pt x="152654" y="2034794"/>
                  </a:lnTo>
                  <a:cubicBezTo>
                    <a:pt x="68453" y="2034794"/>
                    <a:pt x="0" y="1966849"/>
                    <a:pt x="0" y="1882902"/>
                  </a:cubicBezTo>
                  <a:lnTo>
                    <a:pt x="0" y="151892"/>
                  </a:lnTo>
                  <a:lnTo>
                    <a:pt x="6350" y="151892"/>
                  </a:lnTo>
                  <a:lnTo>
                    <a:pt x="0" y="151892"/>
                  </a:lnTo>
                  <a:moveTo>
                    <a:pt x="12700" y="151892"/>
                  </a:moveTo>
                  <a:lnTo>
                    <a:pt x="12700" y="1882902"/>
                  </a:lnTo>
                  <a:lnTo>
                    <a:pt x="6350" y="1882902"/>
                  </a:lnTo>
                  <a:lnTo>
                    <a:pt x="12700" y="1882902"/>
                  </a:lnTo>
                  <a:cubicBezTo>
                    <a:pt x="12700" y="1959737"/>
                    <a:pt x="75311" y="2022094"/>
                    <a:pt x="152654" y="2022094"/>
                  </a:cubicBezTo>
                  <a:lnTo>
                    <a:pt x="12673965" y="2022094"/>
                  </a:lnTo>
                  <a:cubicBezTo>
                    <a:pt x="12751308" y="2022094"/>
                    <a:pt x="12813919" y="1959737"/>
                    <a:pt x="12813919" y="1882902"/>
                  </a:cubicBezTo>
                  <a:lnTo>
                    <a:pt x="12813919" y="151892"/>
                  </a:lnTo>
                  <a:cubicBezTo>
                    <a:pt x="12813919" y="75057"/>
                    <a:pt x="12751308" y="12700"/>
                    <a:pt x="12673965" y="12700"/>
                  </a:cubicBezTo>
                  <a:lnTo>
                    <a:pt x="152654" y="12700"/>
                  </a:lnTo>
                  <a:lnTo>
                    <a:pt x="152654" y="6350"/>
                  </a:lnTo>
                  <a:lnTo>
                    <a:pt x="152654" y="12700"/>
                  </a:lnTo>
                  <a:cubicBezTo>
                    <a:pt x="75311" y="12700"/>
                    <a:pt x="12700" y="75057"/>
                    <a:pt x="12700" y="151892"/>
                  </a:cubicBezTo>
                  <a:close/>
                </a:path>
              </a:pathLst>
            </a:custGeom>
            <a:solidFill>
              <a:srgbClr val="C0C1D7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179165" y="4367361"/>
            <a:ext cx="3667274" cy="406003"/>
            <a:chOff x="0" y="0"/>
            <a:chExt cx="4889698" cy="541337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4889698" cy="541337"/>
            </a:xfrm>
            <a:custGeom>
              <a:avLst/>
              <a:gdLst/>
              <a:ahLst/>
              <a:cxnLst/>
              <a:rect r="r" b="b" t="t" l="l"/>
              <a:pathLst>
                <a:path h="541337" w="4889698">
                  <a:moveTo>
                    <a:pt x="0" y="0"/>
                  </a:moveTo>
                  <a:lnTo>
                    <a:pt x="4889698" y="0"/>
                  </a:lnTo>
                  <a:lnTo>
                    <a:pt x="4889698" y="541337"/>
                  </a:lnTo>
                  <a:lnTo>
                    <a:pt x="0" y="5413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19050"/>
              <a:ext cx="4889698" cy="56038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187"/>
                </a:lnSpc>
              </a:pPr>
              <a:r>
                <a:rPr lang="en-US" b="true" sz="2499" spc="-76">
                  <a:solidFill>
                    <a:srgbClr val="272525"/>
                  </a:solidFill>
                  <a:latin typeface="Inter Bold"/>
                  <a:ea typeface="Inter Bold"/>
                  <a:cs typeface="Inter Bold"/>
                  <a:sym typeface="Inter Bold"/>
                </a:rPr>
                <a:t>Multinomial Naive Bayes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179165" y="4929188"/>
            <a:ext cx="9071670" cy="415975"/>
            <a:chOff x="0" y="0"/>
            <a:chExt cx="12095560" cy="554633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2095560" cy="554633"/>
            </a:xfrm>
            <a:custGeom>
              <a:avLst/>
              <a:gdLst/>
              <a:ahLst/>
              <a:cxnLst/>
              <a:rect r="r" b="b" t="t" l="l"/>
              <a:pathLst>
                <a:path h="554633" w="12095560">
                  <a:moveTo>
                    <a:pt x="0" y="0"/>
                  </a:moveTo>
                  <a:lnTo>
                    <a:pt x="12095560" y="0"/>
                  </a:lnTo>
                  <a:lnTo>
                    <a:pt x="12095560" y="554633"/>
                  </a:lnTo>
                  <a:lnTo>
                    <a:pt x="0" y="55463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85725"/>
              <a:ext cx="12095560" cy="64035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250"/>
                </a:lnSpc>
              </a:pPr>
              <a:r>
                <a:rPr lang="en-US" sz="2000" spc="-41">
                  <a:solidFill>
                    <a:srgbClr val="272525"/>
                  </a:solidFill>
                  <a:latin typeface="Inter"/>
                  <a:ea typeface="Inter"/>
                  <a:cs typeface="Inter"/>
                  <a:sym typeface="Inter"/>
                </a:rPr>
                <a:t>Probabilistic classifier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905024" y="5869632"/>
            <a:ext cx="9619952" cy="1526084"/>
            <a:chOff x="0" y="0"/>
            <a:chExt cx="12826603" cy="2034778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6350" y="6350"/>
              <a:ext cx="12813919" cy="2022094"/>
            </a:xfrm>
            <a:custGeom>
              <a:avLst/>
              <a:gdLst/>
              <a:ahLst/>
              <a:cxnLst/>
              <a:rect r="r" b="b" t="t" l="l"/>
              <a:pathLst>
                <a:path h="2022094" w="12813919">
                  <a:moveTo>
                    <a:pt x="0" y="145542"/>
                  </a:moveTo>
                  <a:cubicBezTo>
                    <a:pt x="0" y="65151"/>
                    <a:pt x="65532" y="0"/>
                    <a:pt x="146304" y="0"/>
                  </a:cubicBezTo>
                  <a:lnTo>
                    <a:pt x="12667615" y="0"/>
                  </a:lnTo>
                  <a:cubicBezTo>
                    <a:pt x="12748387" y="0"/>
                    <a:pt x="12813919" y="65151"/>
                    <a:pt x="12813919" y="145542"/>
                  </a:cubicBezTo>
                  <a:lnTo>
                    <a:pt x="12813919" y="1876552"/>
                  </a:lnTo>
                  <a:cubicBezTo>
                    <a:pt x="12813919" y="1956943"/>
                    <a:pt x="12748387" y="2022094"/>
                    <a:pt x="12667615" y="2022094"/>
                  </a:cubicBezTo>
                  <a:lnTo>
                    <a:pt x="146304" y="2022094"/>
                  </a:lnTo>
                  <a:cubicBezTo>
                    <a:pt x="65532" y="2022094"/>
                    <a:pt x="0" y="1956943"/>
                    <a:pt x="0" y="1876552"/>
                  </a:cubicBezTo>
                  <a:close/>
                </a:path>
              </a:pathLst>
            </a:custGeom>
            <a:solidFill>
              <a:srgbClr val="DADBF1"/>
            </a:solidFill>
          </p:spPr>
        </p:sp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2826619" cy="2034794"/>
            </a:xfrm>
            <a:custGeom>
              <a:avLst/>
              <a:gdLst/>
              <a:ahLst/>
              <a:cxnLst/>
              <a:rect r="r" b="b" t="t" l="l"/>
              <a:pathLst>
                <a:path h="2034794" w="12826619">
                  <a:moveTo>
                    <a:pt x="0" y="151892"/>
                  </a:moveTo>
                  <a:cubicBezTo>
                    <a:pt x="0" y="67945"/>
                    <a:pt x="68453" y="0"/>
                    <a:pt x="152654" y="0"/>
                  </a:cubicBezTo>
                  <a:lnTo>
                    <a:pt x="12673965" y="0"/>
                  </a:lnTo>
                  <a:lnTo>
                    <a:pt x="12673965" y="6350"/>
                  </a:lnTo>
                  <a:lnTo>
                    <a:pt x="12673965" y="0"/>
                  </a:lnTo>
                  <a:cubicBezTo>
                    <a:pt x="12758293" y="0"/>
                    <a:pt x="12826619" y="67945"/>
                    <a:pt x="12826619" y="151892"/>
                  </a:cubicBezTo>
                  <a:lnTo>
                    <a:pt x="12820269" y="151892"/>
                  </a:lnTo>
                  <a:lnTo>
                    <a:pt x="12826619" y="151892"/>
                  </a:lnTo>
                  <a:lnTo>
                    <a:pt x="12826619" y="1882902"/>
                  </a:lnTo>
                  <a:lnTo>
                    <a:pt x="12820269" y="1882902"/>
                  </a:lnTo>
                  <a:lnTo>
                    <a:pt x="12826619" y="1882902"/>
                  </a:lnTo>
                  <a:cubicBezTo>
                    <a:pt x="12826619" y="1966849"/>
                    <a:pt x="12758166" y="2034794"/>
                    <a:pt x="12673965" y="2034794"/>
                  </a:cubicBezTo>
                  <a:lnTo>
                    <a:pt x="12673965" y="2028444"/>
                  </a:lnTo>
                  <a:lnTo>
                    <a:pt x="12673965" y="2034794"/>
                  </a:lnTo>
                  <a:lnTo>
                    <a:pt x="152654" y="2034794"/>
                  </a:lnTo>
                  <a:lnTo>
                    <a:pt x="152654" y="2028444"/>
                  </a:lnTo>
                  <a:lnTo>
                    <a:pt x="152654" y="2034794"/>
                  </a:lnTo>
                  <a:cubicBezTo>
                    <a:pt x="68453" y="2034794"/>
                    <a:pt x="0" y="1966849"/>
                    <a:pt x="0" y="1882902"/>
                  </a:cubicBezTo>
                  <a:lnTo>
                    <a:pt x="0" y="151892"/>
                  </a:lnTo>
                  <a:lnTo>
                    <a:pt x="6350" y="151892"/>
                  </a:lnTo>
                  <a:lnTo>
                    <a:pt x="0" y="151892"/>
                  </a:lnTo>
                  <a:moveTo>
                    <a:pt x="12700" y="151892"/>
                  </a:moveTo>
                  <a:lnTo>
                    <a:pt x="12700" y="1882902"/>
                  </a:lnTo>
                  <a:lnTo>
                    <a:pt x="6350" y="1882902"/>
                  </a:lnTo>
                  <a:lnTo>
                    <a:pt x="12700" y="1882902"/>
                  </a:lnTo>
                  <a:cubicBezTo>
                    <a:pt x="12700" y="1959737"/>
                    <a:pt x="75311" y="2022094"/>
                    <a:pt x="152654" y="2022094"/>
                  </a:cubicBezTo>
                  <a:lnTo>
                    <a:pt x="12673965" y="2022094"/>
                  </a:lnTo>
                  <a:cubicBezTo>
                    <a:pt x="12751308" y="2022094"/>
                    <a:pt x="12813919" y="1959737"/>
                    <a:pt x="12813919" y="1882902"/>
                  </a:cubicBezTo>
                  <a:lnTo>
                    <a:pt x="12813919" y="151892"/>
                  </a:lnTo>
                  <a:cubicBezTo>
                    <a:pt x="12813919" y="75057"/>
                    <a:pt x="12751308" y="12700"/>
                    <a:pt x="12673965" y="12700"/>
                  </a:cubicBezTo>
                  <a:lnTo>
                    <a:pt x="152654" y="12700"/>
                  </a:lnTo>
                  <a:lnTo>
                    <a:pt x="152654" y="6350"/>
                  </a:lnTo>
                  <a:lnTo>
                    <a:pt x="152654" y="12700"/>
                  </a:lnTo>
                  <a:cubicBezTo>
                    <a:pt x="75311" y="12700"/>
                    <a:pt x="12700" y="75057"/>
                    <a:pt x="12700" y="151892"/>
                  </a:cubicBezTo>
                  <a:close/>
                </a:path>
              </a:pathLst>
            </a:custGeom>
            <a:solidFill>
              <a:srgbClr val="C0C1D7"/>
            </a:solidFill>
          </p:spPr>
        </p:sp>
      </p:grpSp>
      <p:grpSp>
        <p:nvGrpSpPr>
          <p:cNvPr name="Group 33" id="33"/>
          <p:cNvGrpSpPr/>
          <p:nvPr/>
        </p:nvGrpSpPr>
        <p:grpSpPr>
          <a:xfrm rot="0">
            <a:off x="1179165" y="6143774"/>
            <a:ext cx="3249215" cy="406003"/>
            <a:chOff x="0" y="0"/>
            <a:chExt cx="4332287" cy="541337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4332287" cy="541337"/>
            </a:xfrm>
            <a:custGeom>
              <a:avLst/>
              <a:gdLst/>
              <a:ahLst/>
              <a:cxnLst/>
              <a:rect r="r" b="b" t="t" l="l"/>
              <a:pathLst>
                <a:path h="541337" w="4332287">
                  <a:moveTo>
                    <a:pt x="0" y="0"/>
                  </a:moveTo>
                  <a:lnTo>
                    <a:pt x="4332287" y="0"/>
                  </a:lnTo>
                  <a:lnTo>
                    <a:pt x="4332287" y="541337"/>
                  </a:lnTo>
                  <a:lnTo>
                    <a:pt x="0" y="5413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19050"/>
              <a:ext cx="4332287" cy="56038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187"/>
                </a:lnSpc>
              </a:pPr>
              <a:r>
                <a:rPr lang="en-US" b="true" sz="2499" spc="-76">
                  <a:solidFill>
                    <a:srgbClr val="272525"/>
                  </a:solidFill>
                  <a:latin typeface="Inter Bold"/>
                  <a:ea typeface="Inter Bold"/>
                  <a:cs typeface="Inter Bold"/>
                  <a:sym typeface="Inter Bold"/>
                </a:rPr>
                <a:t>Random Forest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1179165" y="6705600"/>
            <a:ext cx="9071670" cy="415975"/>
            <a:chOff x="0" y="0"/>
            <a:chExt cx="12095560" cy="554633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12095560" cy="554633"/>
            </a:xfrm>
            <a:custGeom>
              <a:avLst/>
              <a:gdLst/>
              <a:ahLst/>
              <a:cxnLst/>
              <a:rect r="r" b="b" t="t" l="l"/>
              <a:pathLst>
                <a:path h="554633" w="12095560">
                  <a:moveTo>
                    <a:pt x="0" y="0"/>
                  </a:moveTo>
                  <a:lnTo>
                    <a:pt x="12095560" y="0"/>
                  </a:lnTo>
                  <a:lnTo>
                    <a:pt x="12095560" y="554633"/>
                  </a:lnTo>
                  <a:lnTo>
                    <a:pt x="0" y="55463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85725"/>
              <a:ext cx="12095560" cy="64035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250"/>
                </a:lnSpc>
              </a:pPr>
              <a:r>
                <a:rPr lang="en-US" sz="2000" spc="-41">
                  <a:solidFill>
                    <a:srgbClr val="272525"/>
                  </a:solidFill>
                  <a:latin typeface="Inter"/>
                  <a:ea typeface="Inter"/>
                  <a:cs typeface="Inter"/>
                  <a:sym typeface="Inter"/>
                </a:rPr>
                <a:t>Ensemble of decision trees. Number of trees: 100 Max depth: 10</a:t>
              </a: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905024" y="7646045"/>
            <a:ext cx="9619952" cy="1526084"/>
            <a:chOff x="0" y="0"/>
            <a:chExt cx="12826603" cy="2034778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6350" y="6350"/>
              <a:ext cx="12813919" cy="2022094"/>
            </a:xfrm>
            <a:custGeom>
              <a:avLst/>
              <a:gdLst/>
              <a:ahLst/>
              <a:cxnLst/>
              <a:rect r="r" b="b" t="t" l="l"/>
              <a:pathLst>
                <a:path h="2022094" w="12813919">
                  <a:moveTo>
                    <a:pt x="0" y="145542"/>
                  </a:moveTo>
                  <a:cubicBezTo>
                    <a:pt x="0" y="65151"/>
                    <a:pt x="65532" y="0"/>
                    <a:pt x="146304" y="0"/>
                  </a:cubicBezTo>
                  <a:lnTo>
                    <a:pt x="12667615" y="0"/>
                  </a:lnTo>
                  <a:cubicBezTo>
                    <a:pt x="12748387" y="0"/>
                    <a:pt x="12813919" y="65151"/>
                    <a:pt x="12813919" y="145542"/>
                  </a:cubicBezTo>
                  <a:lnTo>
                    <a:pt x="12813919" y="1876552"/>
                  </a:lnTo>
                  <a:cubicBezTo>
                    <a:pt x="12813919" y="1956943"/>
                    <a:pt x="12748387" y="2022094"/>
                    <a:pt x="12667615" y="2022094"/>
                  </a:cubicBezTo>
                  <a:lnTo>
                    <a:pt x="146304" y="2022094"/>
                  </a:lnTo>
                  <a:cubicBezTo>
                    <a:pt x="65532" y="2022094"/>
                    <a:pt x="0" y="1956943"/>
                    <a:pt x="0" y="1876552"/>
                  </a:cubicBezTo>
                  <a:close/>
                </a:path>
              </a:pathLst>
            </a:custGeom>
            <a:solidFill>
              <a:srgbClr val="DADBF1"/>
            </a:solidFill>
          </p:spPr>
        </p:sp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12826619" cy="2034794"/>
            </a:xfrm>
            <a:custGeom>
              <a:avLst/>
              <a:gdLst/>
              <a:ahLst/>
              <a:cxnLst/>
              <a:rect r="r" b="b" t="t" l="l"/>
              <a:pathLst>
                <a:path h="2034794" w="12826619">
                  <a:moveTo>
                    <a:pt x="0" y="151892"/>
                  </a:moveTo>
                  <a:cubicBezTo>
                    <a:pt x="0" y="67945"/>
                    <a:pt x="68453" y="0"/>
                    <a:pt x="152654" y="0"/>
                  </a:cubicBezTo>
                  <a:lnTo>
                    <a:pt x="12673965" y="0"/>
                  </a:lnTo>
                  <a:lnTo>
                    <a:pt x="12673965" y="6350"/>
                  </a:lnTo>
                  <a:lnTo>
                    <a:pt x="12673965" y="0"/>
                  </a:lnTo>
                  <a:cubicBezTo>
                    <a:pt x="12758293" y="0"/>
                    <a:pt x="12826619" y="67945"/>
                    <a:pt x="12826619" y="151892"/>
                  </a:cubicBezTo>
                  <a:lnTo>
                    <a:pt x="12820269" y="151892"/>
                  </a:lnTo>
                  <a:lnTo>
                    <a:pt x="12826619" y="151892"/>
                  </a:lnTo>
                  <a:lnTo>
                    <a:pt x="12826619" y="1882902"/>
                  </a:lnTo>
                  <a:lnTo>
                    <a:pt x="12820269" y="1882902"/>
                  </a:lnTo>
                  <a:lnTo>
                    <a:pt x="12826619" y="1882902"/>
                  </a:lnTo>
                  <a:cubicBezTo>
                    <a:pt x="12826619" y="1966849"/>
                    <a:pt x="12758166" y="2034794"/>
                    <a:pt x="12673965" y="2034794"/>
                  </a:cubicBezTo>
                  <a:lnTo>
                    <a:pt x="12673965" y="2028444"/>
                  </a:lnTo>
                  <a:lnTo>
                    <a:pt x="12673965" y="2034794"/>
                  </a:lnTo>
                  <a:lnTo>
                    <a:pt x="152654" y="2034794"/>
                  </a:lnTo>
                  <a:lnTo>
                    <a:pt x="152654" y="2028444"/>
                  </a:lnTo>
                  <a:lnTo>
                    <a:pt x="152654" y="2034794"/>
                  </a:lnTo>
                  <a:cubicBezTo>
                    <a:pt x="68453" y="2034794"/>
                    <a:pt x="0" y="1966849"/>
                    <a:pt x="0" y="1882902"/>
                  </a:cubicBezTo>
                  <a:lnTo>
                    <a:pt x="0" y="151892"/>
                  </a:lnTo>
                  <a:lnTo>
                    <a:pt x="6350" y="151892"/>
                  </a:lnTo>
                  <a:lnTo>
                    <a:pt x="0" y="151892"/>
                  </a:lnTo>
                  <a:moveTo>
                    <a:pt x="12700" y="151892"/>
                  </a:moveTo>
                  <a:lnTo>
                    <a:pt x="12700" y="1882902"/>
                  </a:lnTo>
                  <a:lnTo>
                    <a:pt x="6350" y="1882902"/>
                  </a:lnTo>
                  <a:lnTo>
                    <a:pt x="12700" y="1882902"/>
                  </a:lnTo>
                  <a:cubicBezTo>
                    <a:pt x="12700" y="1959737"/>
                    <a:pt x="75311" y="2022094"/>
                    <a:pt x="152654" y="2022094"/>
                  </a:cubicBezTo>
                  <a:lnTo>
                    <a:pt x="12673965" y="2022094"/>
                  </a:lnTo>
                  <a:cubicBezTo>
                    <a:pt x="12751308" y="2022094"/>
                    <a:pt x="12813919" y="1959737"/>
                    <a:pt x="12813919" y="1882902"/>
                  </a:cubicBezTo>
                  <a:lnTo>
                    <a:pt x="12813919" y="151892"/>
                  </a:lnTo>
                  <a:cubicBezTo>
                    <a:pt x="12813919" y="75057"/>
                    <a:pt x="12751308" y="12700"/>
                    <a:pt x="12673965" y="12700"/>
                  </a:cubicBezTo>
                  <a:lnTo>
                    <a:pt x="152654" y="12700"/>
                  </a:lnTo>
                  <a:lnTo>
                    <a:pt x="152654" y="6350"/>
                  </a:lnTo>
                  <a:lnTo>
                    <a:pt x="152654" y="12700"/>
                  </a:lnTo>
                  <a:cubicBezTo>
                    <a:pt x="75311" y="12700"/>
                    <a:pt x="12700" y="75057"/>
                    <a:pt x="12700" y="151892"/>
                  </a:cubicBezTo>
                  <a:close/>
                </a:path>
              </a:pathLst>
            </a:custGeom>
            <a:solidFill>
              <a:srgbClr val="C0C1D7"/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1179165" y="7920186"/>
            <a:ext cx="4707434" cy="406003"/>
            <a:chOff x="0" y="0"/>
            <a:chExt cx="6276578" cy="541337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6276579" cy="541337"/>
            </a:xfrm>
            <a:custGeom>
              <a:avLst/>
              <a:gdLst/>
              <a:ahLst/>
              <a:cxnLst/>
              <a:rect r="r" b="b" t="t" l="l"/>
              <a:pathLst>
                <a:path h="541337" w="6276579">
                  <a:moveTo>
                    <a:pt x="0" y="0"/>
                  </a:moveTo>
                  <a:lnTo>
                    <a:pt x="6276579" y="0"/>
                  </a:lnTo>
                  <a:lnTo>
                    <a:pt x="6276579" y="541337"/>
                  </a:lnTo>
                  <a:lnTo>
                    <a:pt x="0" y="54133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19050"/>
              <a:ext cx="6276578" cy="56038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187"/>
                </a:lnSpc>
              </a:pPr>
              <a:r>
                <a:rPr lang="en-US" b="true" sz="2499" spc="-76">
                  <a:solidFill>
                    <a:srgbClr val="272525"/>
                  </a:solidFill>
                  <a:latin typeface="Inter Bold"/>
                  <a:ea typeface="Inter Bold"/>
                  <a:cs typeface="Inter Bold"/>
                  <a:sym typeface="Inter Bold"/>
                </a:rPr>
                <a:t>Support Vector Classifier (SVC)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1179165" y="8482012"/>
            <a:ext cx="9071670" cy="415975"/>
            <a:chOff x="0" y="0"/>
            <a:chExt cx="12095560" cy="554633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12095560" cy="554633"/>
            </a:xfrm>
            <a:custGeom>
              <a:avLst/>
              <a:gdLst/>
              <a:ahLst/>
              <a:cxnLst/>
              <a:rect r="r" b="b" t="t" l="l"/>
              <a:pathLst>
                <a:path h="554633" w="12095560">
                  <a:moveTo>
                    <a:pt x="0" y="0"/>
                  </a:moveTo>
                  <a:lnTo>
                    <a:pt x="12095560" y="0"/>
                  </a:lnTo>
                  <a:lnTo>
                    <a:pt x="12095560" y="554633"/>
                  </a:lnTo>
                  <a:lnTo>
                    <a:pt x="0" y="55463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85725"/>
              <a:ext cx="12095560" cy="64035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250"/>
                </a:lnSpc>
              </a:pPr>
              <a:r>
                <a:rPr lang="en-US" sz="2000" spc="-41">
                  <a:solidFill>
                    <a:srgbClr val="272525"/>
                  </a:solidFill>
                  <a:latin typeface="Inter"/>
                  <a:ea typeface="Inter"/>
                  <a:cs typeface="Inter"/>
                  <a:sym typeface="Inter"/>
                </a:rPr>
                <a:t>Linear and RBF kernels. Regularization parameter (C): 1.0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6F4F4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6" id="6" descr="preencoded.png">
            <a:hlinkClick r:id="rId3" tooltip="https://gamma.app/?utm_source=made-with-gamma"/>
          </p:cNvPr>
          <p:cNvSpPr/>
          <p:nvPr/>
        </p:nvSpPr>
        <p:spPr>
          <a:xfrm flipH="false" flipV="false" rot="0">
            <a:off x="16049019" y="9686925"/>
            <a:ext cx="2153256" cy="514350"/>
          </a:xfrm>
          <a:custGeom>
            <a:avLst/>
            <a:gdLst/>
            <a:ahLst/>
            <a:cxnLst/>
            <a:rect r="r" b="b" t="t" l="l"/>
            <a:pathLst>
              <a:path h="514350" w="2153256">
                <a:moveTo>
                  <a:pt x="0" y="0"/>
                </a:moveTo>
                <a:lnTo>
                  <a:pt x="2153256" y="0"/>
                </a:lnTo>
                <a:lnTo>
                  <a:pt x="2153256" y="514350"/>
                </a:lnTo>
                <a:lnTo>
                  <a:pt x="0" y="5143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 descr="preencoded.png"/>
          <p:cNvSpPr/>
          <p:nvPr/>
        </p:nvSpPr>
        <p:spPr>
          <a:xfrm flipH="false" flipV="false" rot="0">
            <a:off x="11430000" y="0"/>
            <a:ext cx="6858000" cy="10287000"/>
          </a:xfrm>
          <a:custGeom>
            <a:avLst/>
            <a:gdLst/>
            <a:ahLst/>
            <a:cxnLst/>
            <a:rect r="r" b="b" t="t" l="l"/>
            <a:pathLst>
              <a:path h="10287000" w="6858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 descr="preencoded.png"/>
          <p:cNvSpPr/>
          <p:nvPr/>
        </p:nvSpPr>
        <p:spPr>
          <a:xfrm flipH="false" flipV="false" rot="0">
            <a:off x="11711136" y="2410866"/>
            <a:ext cx="6295579" cy="5465118"/>
          </a:xfrm>
          <a:custGeom>
            <a:avLst/>
            <a:gdLst/>
            <a:ahLst/>
            <a:cxnLst/>
            <a:rect r="r" b="b" t="t" l="l"/>
            <a:pathLst>
              <a:path h="5465118" w="6295579">
                <a:moveTo>
                  <a:pt x="0" y="0"/>
                </a:moveTo>
                <a:lnTo>
                  <a:pt x="6295579" y="0"/>
                </a:lnTo>
                <a:lnTo>
                  <a:pt x="6295579" y="5465118"/>
                </a:lnTo>
                <a:lnTo>
                  <a:pt x="0" y="546511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787153" y="364153"/>
            <a:ext cx="5623172" cy="959227"/>
            <a:chOff x="0" y="0"/>
            <a:chExt cx="7497563" cy="127896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497563" cy="1278969"/>
            </a:xfrm>
            <a:custGeom>
              <a:avLst/>
              <a:gdLst/>
              <a:ahLst/>
              <a:cxnLst/>
              <a:rect r="r" b="b" t="t" l="l"/>
              <a:pathLst>
                <a:path h="1278969" w="7497563">
                  <a:moveTo>
                    <a:pt x="0" y="0"/>
                  </a:moveTo>
                  <a:lnTo>
                    <a:pt x="7497563" y="0"/>
                  </a:lnTo>
                  <a:lnTo>
                    <a:pt x="7497563" y="1278969"/>
                  </a:lnTo>
                  <a:lnTo>
                    <a:pt x="0" y="127896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7497563" cy="130754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5500"/>
                </a:lnSpc>
              </a:pPr>
              <a:r>
                <a:rPr lang="en-US" b="true" sz="4375" spc="-132">
                  <a:solidFill>
                    <a:srgbClr val="000000"/>
                  </a:solidFill>
                  <a:latin typeface="Inter Bold"/>
                  <a:ea typeface="Inter Bold"/>
                  <a:cs typeface="Inter Bold"/>
                  <a:sym typeface="Inter Bold"/>
                </a:rPr>
                <a:t>Model Evaluation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787153" y="1256800"/>
            <a:ext cx="9855696" cy="1258545"/>
            <a:chOff x="0" y="0"/>
            <a:chExt cx="13140928" cy="167806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3140928" cy="1678060"/>
            </a:xfrm>
            <a:custGeom>
              <a:avLst/>
              <a:gdLst/>
              <a:ahLst/>
              <a:cxnLst/>
              <a:rect r="r" b="b" t="t" l="l"/>
              <a:pathLst>
                <a:path h="1678060" w="13140928">
                  <a:moveTo>
                    <a:pt x="0" y="0"/>
                  </a:moveTo>
                  <a:lnTo>
                    <a:pt x="13140928" y="0"/>
                  </a:lnTo>
                  <a:lnTo>
                    <a:pt x="13140928" y="1678060"/>
                  </a:lnTo>
                  <a:lnTo>
                    <a:pt x="0" y="16780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95250"/>
              <a:ext cx="13140928" cy="158281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5812"/>
                </a:lnSpc>
              </a:pPr>
              <a:r>
                <a:rPr lang="en-US" b="true" sz="5812" spc="-175">
                  <a:solidFill>
                    <a:srgbClr val="272525"/>
                  </a:solidFill>
                  <a:latin typeface="Inter Bold"/>
                  <a:ea typeface="Inter Bold"/>
                  <a:cs typeface="Inter Bold"/>
                  <a:sym typeface="Inter Bold"/>
                </a:rPr>
                <a:t>Accuracy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787152" y="2796331"/>
            <a:ext cx="9855696" cy="359717"/>
            <a:chOff x="0" y="0"/>
            <a:chExt cx="13140928" cy="47962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3140928" cy="479623"/>
            </a:xfrm>
            <a:custGeom>
              <a:avLst/>
              <a:gdLst/>
              <a:ahLst/>
              <a:cxnLst/>
              <a:rect r="r" b="b" t="t" l="l"/>
              <a:pathLst>
                <a:path h="479623" w="13140928">
                  <a:moveTo>
                    <a:pt x="0" y="0"/>
                  </a:moveTo>
                  <a:lnTo>
                    <a:pt x="13140928" y="0"/>
                  </a:lnTo>
                  <a:lnTo>
                    <a:pt x="13140928" y="479623"/>
                  </a:lnTo>
                  <a:lnTo>
                    <a:pt x="0" y="47962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76200"/>
              <a:ext cx="13140928" cy="55582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2812"/>
                </a:lnSpc>
              </a:pPr>
              <a:r>
                <a:rPr lang="en-US" sz="1750" spc="-35">
                  <a:solidFill>
                    <a:srgbClr val="272525"/>
                  </a:solidFill>
                  <a:latin typeface="Inter"/>
                  <a:ea typeface="Inter"/>
                  <a:cs typeface="Inter"/>
                  <a:sym typeface="Inter"/>
                </a:rPr>
                <a:t>(TP + TN) / (Total)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787153" y="3426863"/>
            <a:ext cx="9855696" cy="1258545"/>
            <a:chOff x="0" y="0"/>
            <a:chExt cx="13140928" cy="167806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3140928" cy="1678060"/>
            </a:xfrm>
            <a:custGeom>
              <a:avLst/>
              <a:gdLst/>
              <a:ahLst/>
              <a:cxnLst/>
              <a:rect r="r" b="b" t="t" l="l"/>
              <a:pathLst>
                <a:path h="1678060" w="13140928">
                  <a:moveTo>
                    <a:pt x="0" y="0"/>
                  </a:moveTo>
                  <a:lnTo>
                    <a:pt x="13140928" y="0"/>
                  </a:lnTo>
                  <a:lnTo>
                    <a:pt x="13140928" y="1678060"/>
                  </a:lnTo>
                  <a:lnTo>
                    <a:pt x="0" y="16780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95250"/>
              <a:ext cx="13140928" cy="158281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5812"/>
                </a:lnSpc>
              </a:pPr>
              <a:r>
                <a:rPr lang="en-US" b="true" sz="5812" spc="-175">
                  <a:solidFill>
                    <a:srgbClr val="272525"/>
                  </a:solidFill>
                  <a:latin typeface="Inter Bold"/>
                  <a:ea typeface="Inter Bold"/>
                  <a:cs typeface="Inter Bold"/>
                  <a:sym typeface="Inter Bold"/>
                </a:rPr>
                <a:t>Precision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787152" y="4966395"/>
            <a:ext cx="9855696" cy="359718"/>
            <a:chOff x="0" y="0"/>
            <a:chExt cx="13140928" cy="479623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3140928" cy="479623"/>
            </a:xfrm>
            <a:custGeom>
              <a:avLst/>
              <a:gdLst/>
              <a:ahLst/>
              <a:cxnLst/>
              <a:rect r="r" b="b" t="t" l="l"/>
              <a:pathLst>
                <a:path h="479623" w="13140928">
                  <a:moveTo>
                    <a:pt x="0" y="0"/>
                  </a:moveTo>
                  <a:lnTo>
                    <a:pt x="13140928" y="0"/>
                  </a:lnTo>
                  <a:lnTo>
                    <a:pt x="13140928" y="479623"/>
                  </a:lnTo>
                  <a:lnTo>
                    <a:pt x="0" y="47962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76200"/>
              <a:ext cx="13140928" cy="55582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2812"/>
                </a:lnSpc>
              </a:pPr>
              <a:r>
                <a:rPr lang="en-US" sz="1750" spc="-35">
                  <a:solidFill>
                    <a:srgbClr val="272525"/>
                  </a:solidFill>
                  <a:latin typeface="Inter"/>
                  <a:ea typeface="Inter"/>
                  <a:cs typeface="Inter"/>
                  <a:sym typeface="Inter"/>
                </a:rPr>
                <a:t>TP / (TP + FP)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787153" y="5596925"/>
            <a:ext cx="9855696" cy="1258545"/>
            <a:chOff x="0" y="0"/>
            <a:chExt cx="13140928" cy="167806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3140928" cy="1678060"/>
            </a:xfrm>
            <a:custGeom>
              <a:avLst/>
              <a:gdLst/>
              <a:ahLst/>
              <a:cxnLst/>
              <a:rect r="r" b="b" t="t" l="l"/>
              <a:pathLst>
                <a:path h="1678060" w="13140928">
                  <a:moveTo>
                    <a:pt x="0" y="0"/>
                  </a:moveTo>
                  <a:lnTo>
                    <a:pt x="13140928" y="0"/>
                  </a:lnTo>
                  <a:lnTo>
                    <a:pt x="13140928" y="1678060"/>
                  </a:lnTo>
                  <a:lnTo>
                    <a:pt x="0" y="16780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95250"/>
              <a:ext cx="13140928" cy="158281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5812"/>
                </a:lnSpc>
              </a:pPr>
              <a:r>
                <a:rPr lang="en-US" b="true" sz="5812" spc="-175">
                  <a:solidFill>
                    <a:srgbClr val="272525"/>
                  </a:solidFill>
                  <a:latin typeface="Inter Bold"/>
                  <a:ea typeface="Inter Bold"/>
                  <a:cs typeface="Inter Bold"/>
                  <a:sym typeface="Inter Bold"/>
                </a:rPr>
                <a:t>Recall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787152" y="7136458"/>
            <a:ext cx="9855696" cy="359718"/>
            <a:chOff x="0" y="0"/>
            <a:chExt cx="13140928" cy="479623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3140928" cy="479623"/>
            </a:xfrm>
            <a:custGeom>
              <a:avLst/>
              <a:gdLst/>
              <a:ahLst/>
              <a:cxnLst/>
              <a:rect r="r" b="b" t="t" l="l"/>
              <a:pathLst>
                <a:path h="479623" w="13140928">
                  <a:moveTo>
                    <a:pt x="0" y="0"/>
                  </a:moveTo>
                  <a:lnTo>
                    <a:pt x="13140928" y="0"/>
                  </a:lnTo>
                  <a:lnTo>
                    <a:pt x="13140928" y="479623"/>
                  </a:lnTo>
                  <a:lnTo>
                    <a:pt x="0" y="47962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76200"/>
              <a:ext cx="13140928" cy="55582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2812"/>
                </a:lnSpc>
              </a:pPr>
              <a:r>
                <a:rPr lang="en-US" sz="1750" spc="-35">
                  <a:solidFill>
                    <a:srgbClr val="272525"/>
                  </a:solidFill>
                  <a:latin typeface="Inter"/>
                  <a:ea typeface="Inter"/>
                  <a:cs typeface="Inter"/>
                  <a:sym typeface="Inter"/>
                </a:rPr>
                <a:t>TP / (TP + FN)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787153" y="7766989"/>
            <a:ext cx="9855696" cy="1258545"/>
            <a:chOff x="0" y="0"/>
            <a:chExt cx="13140928" cy="167806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3140928" cy="1678060"/>
            </a:xfrm>
            <a:custGeom>
              <a:avLst/>
              <a:gdLst/>
              <a:ahLst/>
              <a:cxnLst/>
              <a:rect r="r" b="b" t="t" l="l"/>
              <a:pathLst>
                <a:path h="1678060" w="13140928">
                  <a:moveTo>
                    <a:pt x="0" y="0"/>
                  </a:moveTo>
                  <a:lnTo>
                    <a:pt x="13140928" y="0"/>
                  </a:lnTo>
                  <a:lnTo>
                    <a:pt x="13140928" y="1678060"/>
                  </a:lnTo>
                  <a:lnTo>
                    <a:pt x="0" y="16780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95250"/>
              <a:ext cx="13140928" cy="158281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5812"/>
                </a:lnSpc>
              </a:pPr>
              <a:r>
                <a:rPr lang="en-US" b="true" sz="5812" spc="-175">
                  <a:solidFill>
                    <a:srgbClr val="272525"/>
                  </a:solidFill>
                  <a:latin typeface="Inter Bold"/>
                  <a:ea typeface="Inter Bold"/>
                  <a:cs typeface="Inter Bold"/>
                  <a:sym typeface="Inter Bold"/>
                </a:rPr>
                <a:t>F1-Score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787152" y="9306520"/>
            <a:ext cx="9855696" cy="359718"/>
            <a:chOff x="0" y="0"/>
            <a:chExt cx="13140928" cy="479623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3140928" cy="479623"/>
            </a:xfrm>
            <a:custGeom>
              <a:avLst/>
              <a:gdLst/>
              <a:ahLst/>
              <a:cxnLst/>
              <a:rect r="r" b="b" t="t" l="l"/>
              <a:pathLst>
                <a:path h="479623" w="13140928">
                  <a:moveTo>
                    <a:pt x="0" y="0"/>
                  </a:moveTo>
                  <a:lnTo>
                    <a:pt x="13140928" y="0"/>
                  </a:lnTo>
                  <a:lnTo>
                    <a:pt x="13140928" y="479623"/>
                  </a:lnTo>
                  <a:lnTo>
                    <a:pt x="0" y="47962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76200"/>
              <a:ext cx="13140928" cy="55582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2812"/>
                </a:lnSpc>
              </a:pPr>
              <a:r>
                <a:rPr lang="en-US" sz="1750" spc="-35">
                  <a:solidFill>
                    <a:srgbClr val="272525"/>
                  </a:solidFill>
                  <a:latin typeface="Inter"/>
                  <a:ea typeface="Inter"/>
                  <a:cs typeface="Inter"/>
                  <a:sym typeface="Inter"/>
                </a:rPr>
                <a:t>2 * (Precision * Recall) / (Precision + Recall)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6F4F4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992238" y="2912715"/>
            <a:ext cx="7088237" cy="885974"/>
            <a:chOff x="0" y="0"/>
            <a:chExt cx="9450983" cy="118129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450984" cy="1181298"/>
            </a:xfrm>
            <a:custGeom>
              <a:avLst/>
              <a:gdLst/>
              <a:ahLst/>
              <a:cxnLst/>
              <a:rect r="r" b="b" t="t" l="l"/>
              <a:pathLst>
                <a:path h="1181298" w="9450984">
                  <a:moveTo>
                    <a:pt x="0" y="0"/>
                  </a:moveTo>
                  <a:lnTo>
                    <a:pt x="9450984" y="0"/>
                  </a:lnTo>
                  <a:lnTo>
                    <a:pt x="9450984" y="1181298"/>
                  </a:lnTo>
                  <a:lnTo>
                    <a:pt x="0" y="11812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9450983" cy="120987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937"/>
                </a:lnSpc>
              </a:pPr>
              <a:r>
                <a:rPr lang="en-US" b="true" sz="5562" spc="-167">
                  <a:solidFill>
                    <a:srgbClr val="000000"/>
                  </a:solidFill>
                  <a:latin typeface="Inter Bold"/>
                  <a:ea typeface="Inter Bold"/>
                  <a:cs typeface="Inter Bold"/>
                  <a:sym typeface="Inter Bold"/>
                </a:rPr>
                <a:t>Model Persistence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92238" y="4507409"/>
            <a:ext cx="3544044" cy="442912"/>
            <a:chOff x="0" y="0"/>
            <a:chExt cx="4725392" cy="59055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725392" cy="590550"/>
            </a:xfrm>
            <a:custGeom>
              <a:avLst/>
              <a:gdLst/>
              <a:ahLst/>
              <a:cxnLst/>
              <a:rect r="r" b="b" t="t" l="l"/>
              <a:pathLst>
                <a:path h="590550" w="4725392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19050"/>
              <a:ext cx="4725392" cy="60960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b="true" sz="2750" spc="-83">
                  <a:solidFill>
                    <a:srgbClr val="000000"/>
                  </a:solidFill>
                  <a:latin typeface="Inter Bold"/>
                  <a:ea typeface="Inter Bold"/>
                  <a:cs typeface="Inter Bold"/>
                  <a:sym typeface="Inter Bold"/>
                </a:rPr>
                <a:t>Saving the Model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92238" y="5269260"/>
            <a:ext cx="7805886" cy="1785938"/>
            <a:chOff x="0" y="0"/>
            <a:chExt cx="10407848" cy="238125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0407777" cy="2381250"/>
            </a:xfrm>
            <a:custGeom>
              <a:avLst/>
              <a:gdLst/>
              <a:ahLst/>
              <a:cxnLst/>
              <a:rect r="r" b="b" t="t" l="l"/>
              <a:pathLst>
                <a:path h="2381250" w="10407777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10249027" y="0"/>
                  </a:lnTo>
                  <a:cubicBezTo>
                    <a:pt x="10336657" y="0"/>
                    <a:pt x="10407777" y="71120"/>
                    <a:pt x="10407777" y="158750"/>
                  </a:cubicBezTo>
                  <a:lnTo>
                    <a:pt x="10407777" y="2222500"/>
                  </a:lnTo>
                  <a:cubicBezTo>
                    <a:pt x="10407777" y="2310130"/>
                    <a:pt x="10336657" y="2381250"/>
                    <a:pt x="10249027" y="2381250"/>
                  </a:cubicBezTo>
                  <a:lnTo>
                    <a:pt x="158750" y="2381250"/>
                  </a:lnTo>
                  <a:cubicBezTo>
                    <a:pt x="71120" y="2381250"/>
                    <a:pt x="0" y="2310130"/>
                    <a:pt x="0" y="2222500"/>
                  </a:cubicBezTo>
                  <a:close/>
                </a:path>
              </a:pathLst>
            </a:custGeom>
            <a:solidFill>
              <a:srgbClr val="DADBF1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978099" y="5269260"/>
            <a:ext cx="7834164" cy="1785938"/>
            <a:chOff x="0" y="0"/>
            <a:chExt cx="10445552" cy="238125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0445497" cy="2381250"/>
            </a:xfrm>
            <a:custGeom>
              <a:avLst/>
              <a:gdLst/>
              <a:ahLst/>
              <a:cxnLst/>
              <a:rect r="r" b="b" t="t" l="l"/>
              <a:pathLst>
                <a:path h="2381250" w="10445497">
                  <a:moveTo>
                    <a:pt x="0" y="56642"/>
                  </a:moveTo>
                  <a:cubicBezTo>
                    <a:pt x="0" y="25400"/>
                    <a:pt x="25400" y="0"/>
                    <a:pt x="56642" y="0"/>
                  </a:cubicBezTo>
                  <a:lnTo>
                    <a:pt x="10388854" y="0"/>
                  </a:lnTo>
                  <a:cubicBezTo>
                    <a:pt x="10420223" y="0"/>
                    <a:pt x="10445497" y="25400"/>
                    <a:pt x="10445497" y="56642"/>
                  </a:cubicBezTo>
                  <a:lnTo>
                    <a:pt x="10445497" y="2324608"/>
                  </a:lnTo>
                  <a:cubicBezTo>
                    <a:pt x="10445497" y="2355977"/>
                    <a:pt x="10420097" y="2381250"/>
                    <a:pt x="10388854" y="2381250"/>
                  </a:cubicBezTo>
                  <a:lnTo>
                    <a:pt x="56642" y="2381250"/>
                  </a:lnTo>
                  <a:cubicBezTo>
                    <a:pt x="25400" y="2381250"/>
                    <a:pt x="0" y="2355850"/>
                    <a:pt x="0" y="2324608"/>
                  </a:cubicBezTo>
                  <a:close/>
                </a:path>
              </a:pathLst>
            </a:custGeom>
            <a:solidFill>
              <a:srgbClr val="DADBF1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261616" y="5481786"/>
            <a:ext cx="7267129" cy="1360885"/>
            <a:chOff x="0" y="0"/>
            <a:chExt cx="9689505" cy="181451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9689505" cy="1814513"/>
            </a:xfrm>
            <a:custGeom>
              <a:avLst/>
              <a:gdLst/>
              <a:ahLst/>
              <a:cxnLst/>
              <a:rect r="r" b="b" t="t" l="l"/>
              <a:pathLst>
                <a:path h="1814513" w="9689505">
                  <a:moveTo>
                    <a:pt x="0" y="0"/>
                  </a:moveTo>
                  <a:lnTo>
                    <a:pt x="9689505" y="0"/>
                  </a:lnTo>
                  <a:lnTo>
                    <a:pt x="9689505" y="1814513"/>
                  </a:lnTo>
                  <a:lnTo>
                    <a:pt x="0" y="18145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133350"/>
              <a:ext cx="9689505" cy="194786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 spc="-45">
                  <a:solidFill>
                    <a:srgbClr val="272525"/>
                  </a:solidFill>
                  <a:latin typeface="Consolas"/>
                  <a:ea typeface="Consolas"/>
                  <a:cs typeface="Consolas"/>
                  <a:sym typeface="Consolas"/>
                </a:rPr>
                <a:t>import joblib</a:t>
              </a:r>
            </a:p>
            <a:p>
              <a:pPr algn="l">
                <a:lnSpc>
                  <a:spcPts val="3562"/>
                </a:lnSpc>
              </a:pPr>
              <a:r>
                <a:rPr lang="en-US" sz="2187" spc="-45">
                  <a:solidFill>
                    <a:srgbClr val="272525"/>
                  </a:solidFill>
                  <a:latin typeface="Consolas"/>
                  <a:ea typeface="Consolas"/>
                  <a:cs typeface="Consolas"/>
                  <a:sym typeface="Consolas"/>
                </a:rPr>
                <a:t>joblib.dump(model, 'emotion_detection_model.joblib')</a:t>
              </a:r>
            </a:p>
            <a:p>
              <a:pPr algn="l">
                <a:lnSpc>
                  <a:spcPts val="3562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9499401" y="4507409"/>
            <a:ext cx="3544044" cy="442912"/>
            <a:chOff x="0" y="0"/>
            <a:chExt cx="4725392" cy="59055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4725392" cy="590550"/>
            </a:xfrm>
            <a:custGeom>
              <a:avLst/>
              <a:gdLst/>
              <a:ahLst/>
              <a:cxnLst/>
              <a:rect r="r" b="b" t="t" l="l"/>
              <a:pathLst>
                <a:path h="590550" w="4725392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19050"/>
              <a:ext cx="4725392" cy="60960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b="true" sz="2750" spc="-83">
                  <a:solidFill>
                    <a:srgbClr val="000000"/>
                  </a:solidFill>
                  <a:latin typeface="Inter Bold"/>
                  <a:ea typeface="Inter Bold"/>
                  <a:cs typeface="Inter Bold"/>
                  <a:sym typeface="Inter Bold"/>
                </a:rPr>
                <a:t>Loading the Model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9499401" y="5269260"/>
            <a:ext cx="7805886" cy="1785938"/>
            <a:chOff x="0" y="0"/>
            <a:chExt cx="10407848" cy="238125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0407777" cy="2381250"/>
            </a:xfrm>
            <a:custGeom>
              <a:avLst/>
              <a:gdLst/>
              <a:ahLst/>
              <a:cxnLst/>
              <a:rect r="r" b="b" t="t" l="l"/>
              <a:pathLst>
                <a:path h="2381250" w="10407777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10249027" y="0"/>
                  </a:lnTo>
                  <a:cubicBezTo>
                    <a:pt x="10336657" y="0"/>
                    <a:pt x="10407777" y="71120"/>
                    <a:pt x="10407777" y="158750"/>
                  </a:cubicBezTo>
                  <a:lnTo>
                    <a:pt x="10407777" y="2222500"/>
                  </a:lnTo>
                  <a:cubicBezTo>
                    <a:pt x="10407777" y="2310130"/>
                    <a:pt x="10336657" y="2381250"/>
                    <a:pt x="10249027" y="2381250"/>
                  </a:cubicBezTo>
                  <a:lnTo>
                    <a:pt x="158750" y="2381250"/>
                  </a:lnTo>
                  <a:cubicBezTo>
                    <a:pt x="71120" y="2381250"/>
                    <a:pt x="0" y="2310130"/>
                    <a:pt x="0" y="2222500"/>
                  </a:cubicBezTo>
                  <a:close/>
                </a:path>
              </a:pathLst>
            </a:custGeom>
            <a:solidFill>
              <a:srgbClr val="DADBF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9485262" y="5269260"/>
            <a:ext cx="7834164" cy="1785938"/>
            <a:chOff x="0" y="0"/>
            <a:chExt cx="10445552" cy="23812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0445497" cy="2381250"/>
            </a:xfrm>
            <a:custGeom>
              <a:avLst/>
              <a:gdLst/>
              <a:ahLst/>
              <a:cxnLst/>
              <a:rect r="r" b="b" t="t" l="l"/>
              <a:pathLst>
                <a:path h="2381250" w="10445497">
                  <a:moveTo>
                    <a:pt x="0" y="56642"/>
                  </a:moveTo>
                  <a:cubicBezTo>
                    <a:pt x="0" y="25400"/>
                    <a:pt x="25400" y="0"/>
                    <a:pt x="56642" y="0"/>
                  </a:cubicBezTo>
                  <a:lnTo>
                    <a:pt x="10388854" y="0"/>
                  </a:lnTo>
                  <a:cubicBezTo>
                    <a:pt x="10420223" y="0"/>
                    <a:pt x="10445497" y="25400"/>
                    <a:pt x="10445497" y="56642"/>
                  </a:cubicBezTo>
                  <a:lnTo>
                    <a:pt x="10445497" y="2324608"/>
                  </a:lnTo>
                  <a:cubicBezTo>
                    <a:pt x="10445497" y="2355977"/>
                    <a:pt x="10420097" y="2381250"/>
                    <a:pt x="10388854" y="2381250"/>
                  </a:cubicBezTo>
                  <a:lnTo>
                    <a:pt x="56642" y="2381250"/>
                  </a:lnTo>
                  <a:cubicBezTo>
                    <a:pt x="25400" y="2381250"/>
                    <a:pt x="0" y="2355850"/>
                    <a:pt x="0" y="2324608"/>
                  </a:cubicBezTo>
                  <a:close/>
                </a:path>
              </a:pathLst>
            </a:custGeom>
            <a:solidFill>
              <a:srgbClr val="DADBF1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9768780" y="5481786"/>
            <a:ext cx="7267129" cy="1360885"/>
            <a:chOff x="0" y="0"/>
            <a:chExt cx="9689505" cy="1814513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9689505" cy="1814513"/>
            </a:xfrm>
            <a:custGeom>
              <a:avLst/>
              <a:gdLst/>
              <a:ahLst/>
              <a:cxnLst/>
              <a:rect r="r" b="b" t="t" l="l"/>
              <a:pathLst>
                <a:path h="1814513" w="9689505">
                  <a:moveTo>
                    <a:pt x="0" y="0"/>
                  </a:moveTo>
                  <a:lnTo>
                    <a:pt x="9689505" y="0"/>
                  </a:lnTo>
                  <a:lnTo>
                    <a:pt x="9689505" y="1814513"/>
                  </a:lnTo>
                  <a:lnTo>
                    <a:pt x="0" y="18145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133350"/>
              <a:ext cx="9689505" cy="194786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 spc="-45">
                  <a:solidFill>
                    <a:srgbClr val="272525"/>
                  </a:solidFill>
                  <a:latin typeface="Consolas"/>
                  <a:ea typeface="Consolas"/>
                  <a:cs typeface="Consolas"/>
                  <a:sym typeface="Consolas"/>
                </a:rPr>
                <a:t>loaded_model = joblib.load('emotion_detection_model.joblib')</a:t>
              </a:r>
            </a:p>
            <a:p>
              <a:pPr algn="l">
                <a:lnSpc>
                  <a:spcPts val="3562"/>
                </a:lnSpc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6F4F4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6" id="6" descr="preencoded.png"/>
          <p:cNvSpPr/>
          <p:nvPr/>
        </p:nvSpPr>
        <p:spPr>
          <a:xfrm flipH="false" flipV="false" rot="0">
            <a:off x="0" y="0"/>
            <a:ext cx="6858000" cy="10287000"/>
          </a:xfrm>
          <a:custGeom>
            <a:avLst/>
            <a:gdLst/>
            <a:ahLst/>
            <a:cxnLst/>
            <a:rect r="r" b="b" t="t" l="l"/>
            <a:pathLst>
              <a:path h="10287000" w="6858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 descr="preencoded.png"/>
          <p:cNvSpPr/>
          <p:nvPr/>
        </p:nvSpPr>
        <p:spPr>
          <a:xfrm flipH="false" flipV="false" rot="0">
            <a:off x="354360" y="2054275"/>
            <a:ext cx="6149131" cy="6178302"/>
          </a:xfrm>
          <a:custGeom>
            <a:avLst/>
            <a:gdLst/>
            <a:ahLst/>
            <a:cxnLst/>
            <a:rect r="r" b="b" t="t" l="l"/>
            <a:pathLst>
              <a:path h="6178302" w="6149131">
                <a:moveTo>
                  <a:pt x="0" y="0"/>
                </a:moveTo>
                <a:lnTo>
                  <a:pt x="6149131" y="0"/>
                </a:lnTo>
                <a:lnTo>
                  <a:pt x="6149131" y="6178302"/>
                </a:lnTo>
                <a:lnTo>
                  <a:pt x="0" y="61783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7850237" y="2960489"/>
            <a:ext cx="8565059" cy="885974"/>
            <a:chOff x="0" y="0"/>
            <a:chExt cx="11420078" cy="11812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420078" cy="1181298"/>
            </a:xfrm>
            <a:custGeom>
              <a:avLst/>
              <a:gdLst/>
              <a:ahLst/>
              <a:cxnLst/>
              <a:rect r="r" b="b" t="t" l="l"/>
              <a:pathLst>
                <a:path h="1181298" w="11420078">
                  <a:moveTo>
                    <a:pt x="0" y="0"/>
                  </a:moveTo>
                  <a:lnTo>
                    <a:pt x="11420078" y="0"/>
                  </a:lnTo>
                  <a:lnTo>
                    <a:pt x="11420078" y="1181298"/>
                  </a:lnTo>
                  <a:lnTo>
                    <a:pt x="0" y="11812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11420078" cy="120987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937"/>
                </a:lnSpc>
              </a:pPr>
              <a:r>
                <a:rPr lang="en-US" b="true" sz="5562" spc="-167">
                  <a:solidFill>
                    <a:srgbClr val="000000"/>
                  </a:solidFill>
                  <a:latin typeface="Inter Bold"/>
                  <a:ea typeface="Inter Bold"/>
                  <a:cs typeface="Inter Bold"/>
                  <a:sym typeface="Inter Bold"/>
                </a:rPr>
                <a:t>Streamlit App Deployment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7845475" y="4585841"/>
            <a:ext cx="647402" cy="647402"/>
            <a:chOff x="0" y="0"/>
            <a:chExt cx="863203" cy="86320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6350" y="6350"/>
              <a:ext cx="850519" cy="850519"/>
            </a:xfrm>
            <a:custGeom>
              <a:avLst/>
              <a:gdLst/>
              <a:ahLst/>
              <a:cxnLst/>
              <a:rect r="r" b="b" t="t" l="l"/>
              <a:pathLst>
                <a:path h="850519" w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DADBF1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63219" cy="863219"/>
            </a:xfrm>
            <a:custGeom>
              <a:avLst/>
              <a:gdLst/>
              <a:ahLst/>
              <a:cxnLst/>
              <a:rect r="r" b="b" t="t" l="l"/>
              <a:pathLst>
                <a:path h="863219" w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C0C1D7"/>
            </a:solidFill>
          </p:spPr>
        </p:sp>
      </p:grpSp>
      <p:sp>
        <p:nvSpPr>
          <p:cNvPr name="Freeform 14" id="14" descr="preencoded.png"/>
          <p:cNvSpPr/>
          <p:nvPr/>
        </p:nvSpPr>
        <p:spPr>
          <a:xfrm flipH="false" flipV="false" rot="0">
            <a:off x="7956575" y="4643735"/>
            <a:ext cx="425203" cy="531614"/>
          </a:xfrm>
          <a:custGeom>
            <a:avLst/>
            <a:gdLst/>
            <a:ahLst/>
            <a:cxnLst/>
            <a:rect r="r" b="b" t="t" l="l"/>
            <a:pathLst>
              <a:path h="531614" w="425203">
                <a:moveTo>
                  <a:pt x="0" y="0"/>
                </a:moveTo>
                <a:lnTo>
                  <a:pt x="425203" y="0"/>
                </a:lnTo>
                <a:lnTo>
                  <a:pt x="425203" y="531614"/>
                </a:lnTo>
                <a:lnTo>
                  <a:pt x="0" y="53161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33" t="0" r="-233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8771632" y="4590604"/>
            <a:ext cx="3544044" cy="442912"/>
            <a:chOff x="0" y="0"/>
            <a:chExt cx="4725392" cy="59055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725392" cy="590550"/>
            </a:xfrm>
            <a:custGeom>
              <a:avLst/>
              <a:gdLst/>
              <a:ahLst/>
              <a:cxnLst/>
              <a:rect r="r" b="b" t="t" l="l"/>
              <a:pathLst>
                <a:path h="590550" w="4725392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19050"/>
              <a:ext cx="4725392" cy="60960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b="true" sz="2750" spc="-83">
                  <a:solidFill>
                    <a:srgbClr val="272525"/>
                  </a:solidFill>
                  <a:latin typeface="Inter Bold"/>
                  <a:ea typeface="Inter Bold"/>
                  <a:cs typeface="Inter Bold"/>
                  <a:sym typeface="Inter Bold"/>
                </a:rPr>
                <a:t>Interactive UI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2710071" y="4585841"/>
            <a:ext cx="647402" cy="647402"/>
            <a:chOff x="0" y="0"/>
            <a:chExt cx="863203" cy="86320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6350" y="6350"/>
              <a:ext cx="850519" cy="850519"/>
            </a:xfrm>
            <a:custGeom>
              <a:avLst/>
              <a:gdLst/>
              <a:ahLst/>
              <a:cxnLst/>
              <a:rect r="r" b="b" t="t" l="l"/>
              <a:pathLst>
                <a:path h="850519" w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DADBF1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63219" cy="863219"/>
            </a:xfrm>
            <a:custGeom>
              <a:avLst/>
              <a:gdLst/>
              <a:ahLst/>
              <a:cxnLst/>
              <a:rect r="r" b="b" t="t" l="l"/>
              <a:pathLst>
                <a:path h="863219" w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C0C1D7"/>
            </a:solidFill>
          </p:spPr>
        </p:sp>
      </p:grpSp>
      <p:sp>
        <p:nvSpPr>
          <p:cNvPr name="Freeform 21" id="21" descr="preencoded.png"/>
          <p:cNvSpPr/>
          <p:nvPr/>
        </p:nvSpPr>
        <p:spPr>
          <a:xfrm flipH="false" flipV="false" rot="0">
            <a:off x="12821171" y="4643735"/>
            <a:ext cx="425203" cy="531614"/>
          </a:xfrm>
          <a:custGeom>
            <a:avLst/>
            <a:gdLst/>
            <a:ahLst/>
            <a:cxnLst/>
            <a:rect r="r" b="b" t="t" l="l"/>
            <a:pathLst>
              <a:path h="531614" w="425203">
                <a:moveTo>
                  <a:pt x="0" y="0"/>
                </a:moveTo>
                <a:lnTo>
                  <a:pt x="425203" y="0"/>
                </a:lnTo>
                <a:lnTo>
                  <a:pt x="425203" y="531614"/>
                </a:lnTo>
                <a:lnTo>
                  <a:pt x="0" y="53161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33" t="0" r="-233" b="0"/>
            </a:stretch>
          </a:blipFill>
        </p:spPr>
      </p:sp>
      <p:grpSp>
        <p:nvGrpSpPr>
          <p:cNvPr name="Group 22" id="22"/>
          <p:cNvGrpSpPr/>
          <p:nvPr/>
        </p:nvGrpSpPr>
        <p:grpSpPr>
          <a:xfrm rot="0">
            <a:off x="13636229" y="4590604"/>
            <a:ext cx="3544044" cy="442912"/>
            <a:chOff x="0" y="0"/>
            <a:chExt cx="4725392" cy="59055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4725392" cy="590550"/>
            </a:xfrm>
            <a:custGeom>
              <a:avLst/>
              <a:gdLst/>
              <a:ahLst/>
              <a:cxnLst/>
              <a:rect r="r" b="b" t="t" l="l"/>
              <a:pathLst>
                <a:path h="590550" w="4725392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19050"/>
              <a:ext cx="4725392" cy="60960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b="true" sz="2750" spc="-83">
                  <a:solidFill>
                    <a:srgbClr val="272525"/>
                  </a:solidFill>
                  <a:latin typeface="Inter Bold"/>
                  <a:ea typeface="Inter Bold"/>
                  <a:cs typeface="Inter Bold"/>
                  <a:sym typeface="Inter Bold"/>
                </a:rPr>
                <a:t>Text Input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3636229" y="5203626"/>
            <a:ext cx="3659684" cy="453629"/>
            <a:chOff x="0" y="0"/>
            <a:chExt cx="4879578" cy="604838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4879579" cy="604838"/>
            </a:xfrm>
            <a:custGeom>
              <a:avLst/>
              <a:gdLst/>
              <a:ahLst/>
              <a:cxnLst/>
              <a:rect r="r" b="b" t="t" l="l"/>
              <a:pathLst>
                <a:path h="604838" w="4879579">
                  <a:moveTo>
                    <a:pt x="0" y="0"/>
                  </a:moveTo>
                  <a:lnTo>
                    <a:pt x="4879579" y="0"/>
                  </a:lnTo>
                  <a:lnTo>
                    <a:pt x="4879579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85725"/>
              <a:ext cx="4879578" cy="69056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 spc="-45">
                  <a:solidFill>
                    <a:srgbClr val="272525"/>
                  </a:solidFill>
                  <a:latin typeface="Inter"/>
                  <a:ea typeface="Inter"/>
                  <a:cs typeface="Inter"/>
                  <a:sym typeface="Inter"/>
                </a:rPr>
                <a:t>User enters text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7845475" y="6254949"/>
            <a:ext cx="647402" cy="647402"/>
            <a:chOff x="0" y="0"/>
            <a:chExt cx="863203" cy="863203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6350" y="6350"/>
              <a:ext cx="850519" cy="850519"/>
            </a:xfrm>
            <a:custGeom>
              <a:avLst/>
              <a:gdLst/>
              <a:ahLst/>
              <a:cxnLst/>
              <a:rect r="r" b="b" t="t" l="l"/>
              <a:pathLst>
                <a:path h="850519" w="850519">
                  <a:moveTo>
                    <a:pt x="0" y="158750"/>
                  </a:moveTo>
                  <a:cubicBezTo>
                    <a:pt x="0" y="71120"/>
                    <a:pt x="71120" y="0"/>
                    <a:pt x="158750" y="0"/>
                  </a:cubicBezTo>
                  <a:lnTo>
                    <a:pt x="691769" y="0"/>
                  </a:lnTo>
                  <a:cubicBezTo>
                    <a:pt x="779399" y="0"/>
                    <a:pt x="850519" y="71120"/>
                    <a:pt x="850519" y="158750"/>
                  </a:cubicBezTo>
                  <a:lnTo>
                    <a:pt x="850519" y="691769"/>
                  </a:lnTo>
                  <a:cubicBezTo>
                    <a:pt x="850519" y="779399"/>
                    <a:pt x="779399" y="850519"/>
                    <a:pt x="691769" y="850519"/>
                  </a:cubicBezTo>
                  <a:lnTo>
                    <a:pt x="158750" y="850519"/>
                  </a:lnTo>
                  <a:cubicBezTo>
                    <a:pt x="71120" y="850519"/>
                    <a:pt x="0" y="779399"/>
                    <a:pt x="0" y="691769"/>
                  </a:cubicBezTo>
                  <a:close/>
                </a:path>
              </a:pathLst>
            </a:custGeom>
            <a:solidFill>
              <a:srgbClr val="DADBF1"/>
            </a:solidFill>
          </p:spPr>
        </p:sp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63219" cy="863219"/>
            </a:xfrm>
            <a:custGeom>
              <a:avLst/>
              <a:gdLst/>
              <a:ahLst/>
              <a:cxnLst/>
              <a:rect r="r" b="b" t="t" l="l"/>
              <a:pathLst>
                <a:path h="863219" w="863219">
                  <a:moveTo>
                    <a:pt x="0" y="165100"/>
                  </a:moveTo>
                  <a:cubicBezTo>
                    <a:pt x="0" y="73914"/>
                    <a:pt x="73914" y="0"/>
                    <a:pt x="165100" y="0"/>
                  </a:cubicBez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lnTo>
                    <a:pt x="698119" y="6350"/>
                  </a:lnTo>
                  <a:lnTo>
                    <a:pt x="698119" y="0"/>
                  </a:lnTo>
                  <a:cubicBezTo>
                    <a:pt x="789305" y="0"/>
                    <a:pt x="863219" y="73914"/>
                    <a:pt x="863219" y="165100"/>
                  </a:cubicBezTo>
                  <a:lnTo>
                    <a:pt x="856869" y="165100"/>
                  </a:lnTo>
                  <a:lnTo>
                    <a:pt x="863219" y="165100"/>
                  </a:lnTo>
                  <a:lnTo>
                    <a:pt x="863219" y="698119"/>
                  </a:lnTo>
                  <a:lnTo>
                    <a:pt x="856869" y="698119"/>
                  </a:lnTo>
                  <a:lnTo>
                    <a:pt x="863219" y="698119"/>
                  </a:lnTo>
                  <a:cubicBezTo>
                    <a:pt x="863219" y="789305"/>
                    <a:pt x="789305" y="863219"/>
                    <a:pt x="698119" y="863219"/>
                  </a:cubicBezTo>
                  <a:lnTo>
                    <a:pt x="698119" y="856869"/>
                  </a:lnTo>
                  <a:lnTo>
                    <a:pt x="698119" y="863219"/>
                  </a:lnTo>
                  <a:lnTo>
                    <a:pt x="165100" y="863219"/>
                  </a:lnTo>
                  <a:lnTo>
                    <a:pt x="165100" y="856869"/>
                  </a:lnTo>
                  <a:lnTo>
                    <a:pt x="165100" y="863219"/>
                  </a:lnTo>
                  <a:cubicBezTo>
                    <a:pt x="73914" y="863219"/>
                    <a:pt x="0" y="789305"/>
                    <a:pt x="0" y="698119"/>
                  </a:cubicBezTo>
                  <a:lnTo>
                    <a:pt x="0" y="165100"/>
                  </a:lnTo>
                  <a:lnTo>
                    <a:pt x="6350" y="165100"/>
                  </a:lnTo>
                  <a:lnTo>
                    <a:pt x="0" y="165100"/>
                  </a:lnTo>
                  <a:moveTo>
                    <a:pt x="12700" y="165100"/>
                  </a:moveTo>
                  <a:lnTo>
                    <a:pt x="12700" y="698119"/>
                  </a:lnTo>
                  <a:lnTo>
                    <a:pt x="6350" y="698119"/>
                  </a:lnTo>
                  <a:lnTo>
                    <a:pt x="12700" y="698119"/>
                  </a:lnTo>
                  <a:cubicBezTo>
                    <a:pt x="12700" y="782320"/>
                    <a:pt x="80899" y="850519"/>
                    <a:pt x="165100" y="850519"/>
                  </a:cubicBezTo>
                  <a:lnTo>
                    <a:pt x="698119" y="850519"/>
                  </a:lnTo>
                  <a:cubicBezTo>
                    <a:pt x="782320" y="850519"/>
                    <a:pt x="850519" y="782320"/>
                    <a:pt x="850519" y="698119"/>
                  </a:cubicBezTo>
                  <a:lnTo>
                    <a:pt x="850519" y="165100"/>
                  </a:lnTo>
                  <a:cubicBezTo>
                    <a:pt x="850519" y="80899"/>
                    <a:pt x="782320" y="12700"/>
                    <a:pt x="698119" y="12700"/>
                  </a:cubicBezTo>
                  <a:lnTo>
                    <a:pt x="165100" y="12700"/>
                  </a:lnTo>
                  <a:lnTo>
                    <a:pt x="165100" y="6350"/>
                  </a:lnTo>
                  <a:lnTo>
                    <a:pt x="165100" y="12700"/>
                  </a:lnTo>
                  <a:cubicBezTo>
                    <a:pt x="80899" y="12700"/>
                    <a:pt x="12700" y="80899"/>
                    <a:pt x="12700" y="165100"/>
                  </a:cubicBezTo>
                  <a:close/>
                </a:path>
              </a:pathLst>
            </a:custGeom>
            <a:solidFill>
              <a:srgbClr val="C0C1D7"/>
            </a:solidFill>
          </p:spPr>
        </p:sp>
      </p:grpSp>
      <p:sp>
        <p:nvSpPr>
          <p:cNvPr name="Freeform 31" id="31" descr="preencoded.png"/>
          <p:cNvSpPr/>
          <p:nvPr/>
        </p:nvSpPr>
        <p:spPr>
          <a:xfrm flipH="false" flipV="false" rot="0">
            <a:off x="7956575" y="6312842"/>
            <a:ext cx="425203" cy="531614"/>
          </a:xfrm>
          <a:custGeom>
            <a:avLst/>
            <a:gdLst/>
            <a:ahLst/>
            <a:cxnLst/>
            <a:rect r="r" b="b" t="t" l="l"/>
            <a:pathLst>
              <a:path h="531614" w="425203">
                <a:moveTo>
                  <a:pt x="0" y="0"/>
                </a:moveTo>
                <a:lnTo>
                  <a:pt x="425203" y="0"/>
                </a:lnTo>
                <a:lnTo>
                  <a:pt x="425203" y="531614"/>
                </a:lnTo>
                <a:lnTo>
                  <a:pt x="0" y="53161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33" t="0" r="-233" b="0"/>
            </a:stretch>
          </a:blipFill>
        </p:spPr>
      </p:sp>
      <p:grpSp>
        <p:nvGrpSpPr>
          <p:cNvPr name="Group 32" id="32"/>
          <p:cNvGrpSpPr/>
          <p:nvPr/>
        </p:nvGrpSpPr>
        <p:grpSpPr>
          <a:xfrm rot="0">
            <a:off x="8771632" y="6259711"/>
            <a:ext cx="3544044" cy="442912"/>
            <a:chOff x="0" y="0"/>
            <a:chExt cx="4725392" cy="59055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4725392" cy="590550"/>
            </a:xfrm>
            <a:custGeom>
              <a:avLst/>
              <a:gdLst/>
              <a:ahLst/>
              <a:cxnLst/>
              <a:rect r="r" b="b" t="t" l="l"/>
              <a:pathLst>
                <a:path h="590550" w="4725392">
                  <a:moveTo>
                    <a:pt x="0" y="0"/>
                  </a:moveTo>
                  <a:lnTo>
                    <a:pt x="4725392" y="0"/>
                  </a:lnTo>
                  <a:lnTo>
                    <a:pt x="4725392" y="590550"/>
                  </a:lnTo>
                  <a:lnTo>
                    <a:pt x="0" y="5905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19050"/>
              <a:ext cx="4725392" cy="60960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437"/>
                </a:lnSpc>
              </a:pPr>
              <a:r>
                <a:rPr lang="en-US" b="true" sz="2750" spc="-83">
                  <a:solidFill>
                    <a:srgbClr val="272525"/>
                  </a:solidFill>
                  <a:latin typeface="Inter Bold"/>
                  <a:ea typeface="Inter Bold"/>
                  <a:cs typeface="Inter Bold"/>
                  <a:sym typeface="Inter Bold"/>
                </a:rPr>
                <a:t>Emotion Detection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8771632" y="6872734"/>
            <a:ext cx="8524131" cy="453629"/>
            <a:chOff x="0" y="0"/>
            <a:chExt cx="11365508" cy="604838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1365509" cy="604838"/>
            </a:xfrm>
            <a:custGeom>
              <a:avLst/>
              <a:gdLst/>
              <a:ahLst/>
              <a:cxnLst/>
              <a:rect r="r" b="b" t="t" l="l"/>
              <a:pathLst>
                <a:path h="604838" w="11365509">
                  <a:moveTo>
                    <a:pt x="0" y="0"/>
                  </a:moveTo>
                  <a:lnTo>
                    <a:pt x="11365509" y="0"/>
                  </a:lnTo>
                  <a:lnTo>
                    <a:pt x="11365509" y="604838"/>
                  </a:lnTo>
                  <a:lnTo>
                    <a:pt x="0" y="6048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85725"/>
              <a:ext cx="11365508" cy="69056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  <a:r>
                <a:rPr lang="en-US" sz="2187" spc="-45">
                  <a:solidFill>
                    <a:srgbClr val="272525"/>
                  </a:solidFill>
                  <a:latin typeface="Inter"/>
                  <a:ea typeface="Inter"/>
                  <a:cs typeface="Inter"/>
                  <a:sym typeface="Inter"/>
                </a:rPr>
                <a:t>Predicted emotion displayed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DAGiPiC6nFQ</dc:identifier>
  <dcterms:modified xsi:type="dcterms:W3CDTF">2011-08-01T06:04:30Z</dcterms:modified>
  <cp:revision>1</cp:revision>
</cp:coreProperties>
</file>