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67" r:id="rId2"/>
    <p:sldId id="274" r:id="rId3"/>
    <p:sldId id="268" r:id="rId4"/>
    <p:sldId id="275" r:id="rId5"/>
    <p:sldId id="278" r:id="rId6"/>
    <p:sldId id="272" r:id="rId7"/>
    <p:sldId id="282" r:id="rId8"/>
    <p:sldId id="281" r:id="rId9"/>
    <p:sldId id="279" r:id="rId10"/>
    <p:sldId id="280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DA295-2028-400C-9619-9FF3E8FD28BA}">
  <a:tblStyle styleId="{734DA295-2028-400C-9619-9FF3E8FD28B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CED734-4C07-4CCF-A86A-DF347A7AB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sdfs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D78F0-DFA2-4293-80CA-140B7749D6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E5474-1850-4891-BF25-2DA95B7900F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13D86-F9F4-4FF9-8830-CEC5C38C5C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AEE8E-41EB-46CF-9823-7CFCFDDB4A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24BB4-7565-4C2A-A3C7-A6A49382E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8260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sdfs</a:t>
            </a: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52825"/>
      </p:ext>
    </p:extLst>
  </p:cSld>
  <p:clrMap bg1="lt1" tx1="dk1" bg2="dk2" tx2="lt2" accent1="accent1" accent2="accent2" accent3="accent3" accent4="accent4" accent5="accent5" accent6="accent6" hlink="hlink" folHlink="folHlink"/>
  <p:hf sldNum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bg>
      <p:bgRef idx="1001">
        <a:schemeClr val="bg1"/>
      </p:bgRef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title"/>
          </p:nvPr>
        </p:nvSpPr>
        <p:spPr>
          <a:xfrm>
            <a:off x="1072662" y="904264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457200" y="1863968"/>
            <a:ext cx="8229600" cy="403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" name="Google Shape;3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35BFEA5-8982-4E8D-B6F1-7F9E40C26410}" type="datetime1">
              <a:rPr lang="en-US" smtClean="0"/>
              <a:t>5/16/2024</a:t>
            </a:fld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ftr" idx="11"/>
          </p:nvPr>
        </p:nvSpPr>
        <p:spPr>
          <a:xfrm>
            <a:off x="3537437" y="6322439"/>
            <a:ext cx="2291863" cy="39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Footer</a:t>
            </a:r>
            <a:endParaRPr dirty="0"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5" name="Google Shape;15;p1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1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1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1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1" name="Google Shape;21;p1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1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1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Google Shape;27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D623AC0-010D-4231-9E22-0258C62AA92B}" type="datetime1">
              <a:rPr lang="en-US" smtClean="0"/>
              <a:t>5/16/2024</a:t>
            </a:fld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AE9CD-3ADD-4B55-9A79-84D6339B4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6BA0A1-7B84-3269-57C7-721D5488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6984" y="2008485"/>
            <a:ext cx="3467072" cy="3467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F9CB3-8B1E-C243-F803-0B70A7A1796D}"/>
              </a:ext>
            </a:extLst>
          </p:cNvPr>
          <p:cNvSpPr txBox="1"/>
          <p:nvPr/>
        </p:nvSpPr>
        <p:spPr>
          <a:xfrm>
            <a:off x="3578942" y="2497393"/>
            <a:ext cx="5565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Empowering Connectivity: Building Sustainable Communities Through Chat Technology</a:t>
            </a:r>
            <a:endParaRPr lang="en-IN" sz="3600" b="1" dirty="0">
              <a:solidFill>
                <a:schemeClr val="tx1"/>
              </a:solidFill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A2EA-2C58-42EA-E3F7-4C89A2E80015}"/>
              </a:ext>
            </a:extLst>
          </p:cNvPr>
          <p:cNvSpPr txBox="1"/>
          <p:nvPr/>
        </p:nvSpPr>
        <p:spPr>
          <a:xfrm>
            <a:off x="2399072" y="1120877"/>
            <a:ext cx="467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BaatCheet</a:t>
            </a:r>
            <a:r>
              <a:rPr lang="en-IN" b="1" dirty="0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373844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05852-1569-F3E5-070F-9CB67078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9683A-A21B-7D1E-59B2-D9A4BEB9A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047DB-9F3A-790B-0819-9B1F7A725624}"/>
              </a:ext>
            </a:extLst>
          </p:cNvPr>
          <p:cNvSpPr txBox="1"/>
          <p:nvPr/>
        </p:nvSpPr>
        <p:spPr>
          <a:xfrm>
            <a:off x="496529" y="2826432"/>
            <a:ext cx="74086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Thank You</a:t>
            </a:r>
            <a:endParaRPr lang="en-IN" sz="8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6A6FE-D8C6-877E-8FA6-8FCEEE6B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05805" y="889478"/>
            <a:ext cx="1049347" cy="1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0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AE9CD-3ADD-4B55-9A79-84D6339B4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230477-79C9-B2E3-86DB-211782F4F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60141"/>
              </p:ext>
            </p:extLst>
          </p:nvPr>
        </p:nvGraphicFramePr>
        <p:xfrm>
          <a:off x="275303" y="2494680"/>
          <a:ext cx="8761242" cy="2912708"/>
        </p:xfrm>
        <a:graphic>
          <a:graphicData uri="http://schemas.openxmlformats.org/drawingml/2006/table">
            <a:tbl>
              <a:tblPr bandRow="1">
                <a:tableStyleId>{734DA295-2028-400C-9619-9FF3E8FD28BA}</a:tableStyleId>
              </a:tblPr>
              <a:tblGrid>
                <a:gridCol w="2246630">
                  <a:extLst>
                    <a:ext uri="{9D8B030D-6E8A-4147-A177-3AD203B41FA5}">
                      <a16:colId xmlns:a16="http://schemas.microsoft.com/office/drawing/2014/main" val="174923543"/>
                    </a:ext>
                  </a:extLst>
                </a:gridCol>
                <a:gridCol w="1677625">
                  <a:extLst>
                    <a:ext uri="{9D8B030D-6E8A-4147-A177-3AD203B41FA5}">
                      <a16:colId xmlns:a16="http://schemas.microsoft.com/office/drawing/2014/main" val="3859207497"/>
                    </a:ext>
                  </a:extLst>
                </a:gridCol>
                <a:gridCol w="1968949">
                  <a:extLst>
                    <a:ext uri="{9D8B030D-6E8A-4147-A177-3AD203B41FA5}">
                      <a16:colId xmlns:a16="http://schemas.microsoft.com/office/drawing/2014/main" val="2179642896"/>
                    </a:ext>
                  </a:extLst>
                </a:gridCol>
                <a:gridCol w="2868038">
                  <a:extLst>
                    <a:ext uri="{9D8B030D-6E8A-4147-A177-3AD203B41FA5}">
                      <a16:colId xmlns:a16="http://schemas.microsoft.com/office/drawing/2014/main" val="4106957444"/>
                    </a:ext>
                  </a:extLst>
                </a:gridCol>
              </a:tblGrid>
              <a:tr h="703384"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Role In Project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342330"/>
                  </a:ext>
                </a:extLst>
              </a:tr>
              <a:tr h="552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33475" algn="l"/>
                        </a:tabLst>
                      </a:pPr>
                      <a:r>
                        <a:rPr lang="en-IN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Shubham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2211981381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Backend / Database / Deployment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33475" algn="l"/>
                        </a:tabLst>
                      </a:pPr>
                      <a:r>
                        <a:rPr lang="en-IN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Shubham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190417"/>
                  </a:ext>
                </a:extLst>
              </a:tr>
              <a:tr h="552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Shashank Rajput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2211981361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Frontend / Database / Backend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Shashank Rajput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52246"/>
                  </a:ext>
                </a:extLst>
              </a:tr>
              <a:tr h="552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Shreyansh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2211981378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Deployment / Backend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Shreyansh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890550"/>
                  </a:ext>
                </a:extLst>
              </a:tr>
              <a:tr h="552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Shreya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2211981477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Frontend / Github</a:t>
                      </a:r>
                      <a:endParaRPr lang="en-IN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Shreya</a:t>
                      </a:r>
                      <a:endParaRPr lang="en-IN" sz="16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633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870C26-300B-D75C-BB62-D78AE125CF4E}"/>
              </a:ext>
            </a:extLst>
          </p:cNvPr>
          <p:cNvSpPr txBox="1"/>
          <p:nvPr/>
        </p:nvSpPr>
        <p:spPr>
          <a:xfrm>
            <a:off x="2300748" y="1095955"/>
            <a:ext cx="476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BaatCheet</a:t>
            </a:r>
            <a:r>
              <a:rPr lang="en-IN" b="1" dirty="0"/>
              <a:t>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036C9-4281-8B67-6E1A-CD736A14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77050" y="986779"/>
            <a:ext cx="1049347" cy="1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1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AE9CD-3ADD-4B55-9A79-84D6339B4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0A8ED10B-1682-5113-2E59-0C7007B522B8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0" y="747252"/>
            <a:ext cx="5887666" cy="5732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117237-1A7D-4F58-2A74-089C8C0DB569}"/>
              </a:ext>
            </a:extLst>
          </p:cNvPr>
          <p:cNvSpPr txBox="1"/>
          <p:nvPr/>
        </p:nvSpPr>
        <p:spPr>
          <a:xfrm>
            <a:off x="5319251" y="1435509"/>
            <a:ext cx="3716594" cy="4524315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Yu Gothic Light" panose="020B0300000000000000" pitchFamily="34" charset="-128"/>
                <a:ea typeface="Yu Gothic Light" panose="020B0300000000000000" pitchFamily="34" charset="-128"/>
              </a:rPr>
              <a:t>In an increasingly interconnected world, technology plays a pivotal role in shaping our communities and fostering sustainable development. One such technology is chat applications, which have transformed the way we communicate, collaborate, and build relationships. </a:t>
            </a:r>
            <a:endParaRPr lang="en-IN" sz="2400" b="1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F43AA-60B1-7888-A92E-12B9E9C1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86498" y="898176"/>
            <a:ext cx="1049347" cy="1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AE9CD-3ADD-4B55-9A79-84D6339B4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EBB9C-0E1F-6E8C-732C-ABEFF93890FC}"/>
              </a:ext>
            </a:extLst>
          </p:cNvPr>
          <p:cNvSpPr txBox="1"/>
          <p:nvPr/>
        </p:nvSpPr>
        <p:spPr>
          <a:xfrm>
            <a:off x="457200" y="2497393"/>
            <a:ext cx="8686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Segoe UI Variable Text Semiligh" pitchFamily="2" charset="0"/>
              </a:rPr>
              <a:t>To showcase how chat technology, implemented through the MERN stack, can actively contribute to achieving Sustainable Development Goals (SDGs), fostering connectivity, and building resilient communities globally.</a:t>
            </a:r>
            <a:endParaRPr lang="en-IN" sz="2800" b="1" dirty="0">
              <a:solidFill>
                <a:schemeClr val="tx1"/>
              </a:solidFill>
              <a:latin typeface="Segoe UI Variable Text Semiligh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4B40A-374D-4D89-32CC-1DD96A52B64E}"/>
              </a:ext>
            </a:extLst>
          </p:cNvPr>
          <p:cNvSpPr txBox="1"/>
          <p:nvPr/>
        </p:nvSpPr>
        <p:spPr>
          <a:xfrm>
            <a:off x="457200" y="1312265"/>
            <a:ext cx="476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Objective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17DA6-E85C-C989-4BFD-5FFD2F56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05805" y="885205"/>
            <a:ext cx="1049347" cy="1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B0E48-E4D1-D697-9459-385A3AC44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8CF0-1C68-D08C-00B1-18773E143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63FBA-8D86-52AF-883E-5D137A4D2B75}"/>
              </a:ext>
            </a:extLst>
          </p:cNvPr>
          <p:cNvSpPr txBox="1"/>
          <p:nvPr/>
        </p:nvSpPr>
        <p:spPr>
          <a:xfrm>
            <a:off x="457200" y="1312265"/>
            <a:ext cx="740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Methodology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4CB89-8A0D-FDE0-204B-AD095BC28976}"/>
              </a:ext>
            </a:extLst>
          </p:cNvPr>
          <p:cNvSpPr txBox="1"/>
          <p:nvPr/>
        </p:nvSpPr>
        <p:spPr>
          <a:xfrm>
            <a:off x="457200" y="2497393"/>
            <a:ext cx="8686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Segoe UI Variable Text Semiligh" pitchFamily="2" charset="0"/>
              </a:rPr>
              <a:t>We're using MERN (MongoDB, Express.js, React.js, Node.js) for our web app. This combo is flexible, scalable, and strong. It helps us build a chat platform with lots of features that users love. It's easy to develop with and maintain, keeping our process efficient.	</a:t>
            </a:r>
            <a:endParaRPr lang="en-IN" sz="2800" b="1" dirty="0">
              <a:solidFill>
                <a:schemeClr val="tx1"/>
              </a:solidFill>
              <a:latin typeface="Segoe UI Variable Text Semiligh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F3331-F4F8-1222-70C1-4D6051D4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94652" y="987800"/>
            <a:ext cx="1049347" cy="1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AE9CD-3ADD-4B55-9A79-84D6339B4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2BFE6-F09D-BD42-3BCA-7B0F36AFB938}"/>
              </a:ext>
            </a:extLst>
          </p:cNvPr>
          <p:cNvSpPr txBox="1"/>
          <p:nvPr/>
        </p:nvSpPr>
        <p:spPr>
          <a:xfrm>
            <a:off x="457200" y="1312265"/>
            <a:ext cx="740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Sustainable Impact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7F90-A64E-9A01-69F7-8578A3374AD3}"/>
              </a:ext>
            </a:extLst>
          </p:cNvPr>
          <p:cNvSpPr txBox="1"/>
          <p:nvPr/>
        </p:nvSpPr>
        <p:spPr>
          <a:xfrm>
            <a:off x="457200" y="2497393"/>
            <a:ext cx="8686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Segoe UI Variable Text Semiligh" pitchFamily="2" charset="0"/>
              </a:rPr>
              <a:t>Social Inclusion: The chat web app promotes inclusivity by providing a platform for diverse voices to be heard, fostering dialogue, collaboration, and knowledge-sharing across geographical boundaries, thereby advancing Goal 10 (Reduced Inequalities) by bridging digital divides and promoting social equity.</a:t>
            </a:r>
            <a:endParaRPr lang="en-IN" sz="2800" b="1" dirty="0">
              <a:solidFill>
                <a:schemeClr val="tx1"/>
              </a:solidFill>
              <a:latin typeface="Segoe UI Variable Text Semiligh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2BA5F4-E60C-A00D-7E71-EDC4686B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40575" y="968136"/>
            <a:ext cx="1049347" cy="1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3525-6D7B-85FF-0B94-60E427140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3FA3-F79C-2FA2-E544-6271CD7700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EE5EC-906A-65B8-3856-97FEF3E30456}"/>
              </a:ext>
            </a:extLst>
          </p:cNvPr>
          <p:cNvSpPr txBox="1"/>
          <p:nvPr/>
        </p:nvSpPr>
        <p:spPr>
          <a:xfrm>
            <a:off x="457200" y="1312265"/>
            <a:ext cx="740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Sustainable Goals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44A33-FC8E-EF8E-5128-D262D05B455B}"/>
              </a:ext>
            </a:extLst>
          </p:cNvPr>
          <p:cNvSpPr txBox="1"/>
          <p:nvPr/>
        </p:nvSpPr>
        <p:spPr>
          <a:xfrm>
            <a:off x="457200" y="2497393"/>
            <a:ext cx="86867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Sitka Small" pitchFamily="2" charset="0"/>
              </a:rPr>
              <a:t>Goal 8: </a:t>
            </a:r>
          </a:p>
          <a:p>
            <a:r>
              <a:rPr lang="en-US" sz="2800" b="1" i="0" dirty="0">
                <a:solidFill>
                  <a:schemeClr val="tx1"/>
                </a:solidFill>
                <a:effectLst/>
                <a:latin typeface="Sitka Small" pitchFamily="2" charset="0"/>
              </a:rPr>
              <a:t>Decent Work and Economic Growth: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Segoe UI Variable Text Semiligh" pitchFamily="2" charset="0"/>
              </a:rPr>
              <a:t>Our chat web app could facilitate communication among businesses, entrepreneurs, and freelancers, fostering collaboration and economic opportunities, thereby promoting decent work and sustainable economic growth.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D588-9D3A-370D-0DD6-09277C10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94652" y="918974"/>
            <a:ext cx="1049347" cy="1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ECDE9-24F6-3C39-419A-DFFC1560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2F8E0-2F57-02DD-5902-4ED8C4C43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102C1-C01A-902E-F9FF-3F2DA46452AB}"/>
              </a:ext>
            </a:extLst>
          </p:cNvPr>
          <p:cNvSpPr txBox="1"/>
          <p:nvPr/>
        </p:nvSpPr>
        <p:spPr>
          <a:xfrm>
            <a:off x="457200" y="1312265"/>
            <a:ext cx="740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Sustainable Goals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057E7-E155-53C6-D444-30275EB72246}"/>
              </a:ext>
            </a:extLst>
          </p:cNvPr>
          <p:cNvSpPr txBox="1"/>
          <p:nvPr/>
        </p:nvSpPr>
        <p:spPr>
          <a:xfrm>
            <a:off x="457200" y="2497393"/>
            <a:ext cx="8686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Sitka Small" pitchFamily="2" charset="0"/>
              </a:rPr>
              <a:t>Goal 9: </a:t>
            </a:r>
          </a:p>
          <a:p>
            <a:r>
              <a:rPr lang="en-US" sz="2800" b="1" i="0" dirty="0">
                <a:solidFill>
                  <a:schemeClr val="tx1"/>
                </a:solidFill>
                <a:effectLst/>
                <a:latin typeface="Sitka Small" pitchFamily="2" charset="0"/>
              </a:rPr>
              <a:t>Industry, Innovation, and Infrastructure: 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Segoe UI Variable Text Semiligh" pitchFamily="2" charset="0"/>
              </a:rPr>
              <a:t>By developing a chat web app, we're contributing to technological innovation and the advancement of digital infrastructure, which can help bridge the digital divide and improve access to technology globally.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15724-0548-DDE2-7E4A-2559A0CC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94652" y="918974"/>
            <a:ext cx="1049347" cy="1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0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0217E-CC51-8885-01F6-2C6CA2FE6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1F8C8-B978-0F07-FFEE-31DE79C85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F53EF-D45B-A3FD-58C6-AF3154AED3A6}"/>
              </a:ext>
            </a:extLst>
          </p:cNvPr>
          <p:cNvSpPr txBox="1"/>
          <p:nvPr/>
        </p:nvSpPr>
        <p:spPr>
          <a:xfrm>
            <a:off x="457200" y="1312265"/>
            <a:ext cx="740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Conclusion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C8481-AB74-D107-248A-6ADFED466AB9}"/>
              </a:ext>
            </a:extLst>
          </p:cNvPr>
          <p:cNvSpPr txBox="1"/>
          <p:nvPr/>
        </p:nvSpPr>
        <p:spPr>
          <a:xfrm>
            <a:off x="457200" y="2497393"/>
            <a:ext cx="8686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Segoe UI Variable Text Semiligh" pitchFamily="2" charset="0"/>
              </a:rPr>
              <a:t>In wrapping up, our journey with the MERN stack chat app highlights how technology can bridge gaps and empower communities. 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Segoe UI Variable Text Semiligh" pitchFamily="2" charset="0"/>
              </a:rPr>
              <a:t>Our platform encourages teamwork and diversity .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Segoe UI Variable Text Semiligh" pitchFamily="2" charset="0"/>
              </a:rPr>
              <a:t>Moving forward, let's keep using tech to build a better, more connected world—one chat at a time.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A13431-378E-7D65-2230-3C55F183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94652" y="918974"/>
            <a:ext cx="1049347" cy="1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38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388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HP Simplified Hans Light</vt:lpstr>
      <vt:lpstr>Yu Gothic</vt:lpstr>
      <vt:lpstr>Yu Gothic Light</vt:lpstr>
      <vt:lpstr>Arial</vt:lpstr>
      <vt:lpstr>Calibri</vt:lpstr>
      <vt:lpstr>Segoe UI Variable Text Semiligh</vt:lpstr>
      <vt:lpstr>Sitka Small</vt:lpstr>
      <vt:lpstr>Tempus Sans ITC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Taj</dc:creator>
  <cp:lastModifiedBy>Shashank Rajput</cp:lastModifiedBy>
  <cp:revision>422</cp:revision>
  <dcterms:modified xsi:type="dcterms:W3CDTF">2024-05-16T04:09:25Z</dcterms:modified>
</cp:coreProperties>
</file>