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24-Jul-18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24-Jul-18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24-Jul-18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24-Jul-18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24-Jul-18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24-Jul-18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24-Jul-18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24-Jul-18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24-Jul-18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24-Jul-18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24-Jul-18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24-Jul-18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24-Jul-18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24-Jul-18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24-Jul-18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24-Jul-18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24-Jul-18</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13152-FCE8-4DB1-AB30-732B2336C7D0}"/>
              </a:ext>
            </a:extLst>
          </p:cNvPr>
          <p:cNvSpPr>
            <a:spLocks noGrp="1"/>
          </p:cNvSpPr>
          <p:nvPr>
            <p:ph type="ctrTitle"/>
          </p:nvPr>
        </p:nvSpPr>
        <p:spPr/>
        <p:txBody>
          <a:bodyPr/>
          <a:lstStyle/>
          <a:p>
            <a:r>
              <a:rPr lang="en-US" dirty="0"/>
              <a:t>Tourism Problems &amp; Their Solutions</a:t>
            </a:r>
          </a:p>
        </p:txBody>
      </p:sp>
      <p:sp>
        <p:nvSpPr>
          <p:cNvPr id="3" name="Subtitle 2">
            <a:extLst>
              <a:ext uri="{FF2B5EF4-FFF2-40B4-BE49-F238E27FC236}">
                <a16:creationId xmlns:a16="http://schemas.microsoft.com/office/drawing/2014/main" id="{50D3F7D7-BAB1-4934-8033-126FD678DD0A}"/>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6584362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F2A5B3-C588-445B-B5CA-ADC93FA77193}"/>
              </a:ext>
            </a:extLst>
          </p:cNvPr>
          <p:cNvSpPr>
            <a:spLocks noGrp="1"/>
          </p:cNvSpPr>
          <p:nvPr>
            <p:ph type="title"/>
          </p:nvPr>
        </p:nvSpPr>
        <p:spPr/>
        <p:txBody>
          <a:bodyPr>
            <a:noAutofit/>
          </a:bodyPr>
          <a:lstStyle/>
          <a:p>
            <a:pPr algn="ctr"/>
            <a:r>
              <a:rPr lang="en-US" sz="4400" b="1" dirty="0">
                <a:latin typeface="Calibri" panose="020F0502020204030204" pitchFamily="34" charset="0"/>
                <a:cs typeface="Calibri" panose="020F0502020204030204" pitchFamily="34" charset="0"/>
              </a:rPr>
              <a:t>Lack of better communications facility</a:t>
            </a:r>
            <a:endParaRPr lang="en-US" sz="4400"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BD706A1F-5071-429F-9B81-244AB53BA80D}"/>
              </a:ext>
            </a:extLst>
          </p:cNvPr>
          <p:cNvSpPr>
            <a:spLocks noGrp="1"/>
          </p:cNvSpPr>
          <p:nvPr>
            <p:ph idx="1"/>
          </p:nvPr>
        </p:nvSpPr>
        <p:spPr/>
        <p:txBody>
          <a:bodyPr>
            <a:normAutofit/>
          </a:bodyPr>
          <a:lstStyle/>
          <a:p>
            <a:pPr marL="0" indent="0" algn="just">
              <a:buNone/>
            </a:pPr>
            <a:r>
              <a:rPr lang="en-US" sz="2400" dirty="0">
                <a:latin typeface="Calibri" panose="020F0502020204030204" pitchFamily="34" charset="0"/>
                <a:cs typeface="Calibri" panose="020F0502020204030204" pitchFamily="34" charset="0"/>
              </a:rPr>
              <a:t>In Rajasthan there are poor telecommunication infrastructures in terms of limited internet accessibility and difficulty of international calling. This often creates a sense of isolation amongst the tourist as they feel being deprived or cut off from their near and dear ones. It may at times lead to home sickness and force them to leave their tour without completing it.</a:t>
            </a:r>
          </a:p>
        </p:txBody>
      </p:sp>
    </p:spTree>
    <p:extLst>
      <p:ext uri="{BB962C8B-B14F-4D97-AF65-F5344CB8AC3E}">
        <p14:creationId xmlns:p14="http://schemas.microsoft.com/office/powerpoint/2010/main" val="5289421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80">
                                          <p:stCondLst>
                                            <p:cond delay="0"/>
                                          </p:stCondLst>
                                        </p:cTn>
                                        <p:tgtEl>
                                          <p:spTgt spid="3">
                                            <p:txEl>
                                              <p:pRg st="0" end="0"/>
                                            </p:txEl>
                                          </p:spTgt>
                                        </p:tgtEl>
                                      </p:cBhvr>
                                    </p:animEffect>
                                    <p:anim calcmode="lin" valueType="num">
                                      <p:cBhvr>
                                        <p:cTn id="8"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xEl>
                                              <p:pRg st="0" end="0"/>
                                            </p:txEl>
                                          </p:spTgt>
                                        </p:tgtEl>
                                      </p:cBhvr>
                                      <p:to x="100000" y="60000"/>
                                    </p:animScale>
                                    <p:animScale>
                                      <p:cBhvr>
                                        <p:cTn id="14" dur="166" decel="50000">
                                          <p:stCondLst>
                                            <p:cond delay="676"/>
                                          </p:stCondLst>
                                        </p:cTn>
                                        <p:tgtEl>
                                          <p:spTgt spid="3">
                                            <p:txEl>
                                              <p:pRg st="0" end="0"/>
                                            </p:txEl>
                                          </p:spTgt>
                                        </p:tgtEl>
                                      </p:cBhvr>
                                      <p:to x="100000" y="100000"/>
                                    </p:animScale>
                                    <p:animScale>
                                      <p:cBhvr>
                                        <p:cTn id="15" dur="26">
                                          <p:stCondLst>
                                            <p:cond delay="1312"/>
                                          </p:stCondLst>
                                        </p:cTn>
                                        <p:tgtEl>
                                          <p:spTgt spid="3">
                                            <p:txEl>
                                              <p:pRg st="0" end="0"/>
                                            </p:txEl>
                                          </p:spTgt>
                                        </p:tgtEl>
                                      </p:cBhvr>
                                      <p:to x="100000" y="80000"/>
                                    </p:animScale>
                                    <p:animScale>
                                      <p:cBhvr>
                                        <p:cTn id="16" dur="166" decel="50000">
                                          <p:stCondLst>
                                            <p:cond delay="1338"/>
                                          </p:stCondLst>
                                        </p:cTn>
                                        <p:tgtEl>
                                          <p:spTgt spid="3">
                                            <p:txEl>
                                              <p:pRg st="0" end="0"/>
                                            </p:txEl>
                                          </p:spTgt>
                                        </p:tgtEl>
                                      </p:cBhvr>
                                      <p:to x="100000" y="100000"/>
                                    </p:animScale>
                                    <p:animScale>
                                      <p:cBhvr>
                                        <p:cTn id="17" dur="26">
                                          <p:stCondLst>
                                            <p:cond delay="1642"/>
                                          </p:stCondLst>
                                        </p:cTn>
                                        <p:tgtEl>
                                          <p:spTgt spid="3">
                                            <p:txEl>
                                              <p:pRg st="0" end="0"/>
                                            </p:txEl>
                                          </p:spTgt>
                                        </p:tgtEl>
                                      </p:cBhvr>
                                      <p:to x="100000" y="90000"/>
                                    </p:animScale>
                                    <p:animScale>
                                      <p:cBhvr>
                                        <p:cTn id="18" dur="166" decel="50000">
                                          <p:stCondLst>
                                            <p:cond delay="1668"/>
                                          </p:stCondLst>
                                        </p:cTn>
                                        <p:tgtEl>
                                          <p:spTgt spid="3">
                                            <p:txEl>
                                              <p:pRg st="0" end="0"/>
                                            </p:txEl>
                                          </p:spTgt>
                                        </p:tgtEl>
                                      </p:cBhvr>
                                      <p:to x="100000" y="100000"/>
                                    </p:animScale>
                                    <p:animScale>
                                      <p:cBhvr>
                                        <p:cTn id="19" dur="26">
                                          <p:stCondLst>
                                            <p:cond delay="1808"/>
                                          </p:stCondLst>
                                        </p:cTn>
                                        <p:tgtEl>
                                          <p:spTgt spid="3">
                                            <p:txEl>
                                              <p:pRg st="0" end="0"/>
                                            </p:txEl>
                                          </p:spTgt>
                                        </p:tgtEl>
                                      </p:cBhvr>
                                      <p:to x="100000" y="95000"/>
                                    </p:animScale>
                                    <p:animScale>
                                      <p:cBhvr>
                                        <p:cTn id="20" dur="166" decel="50000">
                                          <p:stCondLst>
                                            <p:cond delay="1834"/>
                                          </p:stCondLst>
                                        </p:cTn>
                                        <p:tgtEl>
                                          <p:spTgt spid="3">
                                            <p:txEl>
                                              <p:pRg st="0" end="0"/>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47BCD1-4254-42AC-A381-DF6AA3EF98BF}"/>
              </a:ext>
            </a:extLst>
          </p:cNvPr>
          <p:cNvSpPr>
            <a:spLocks noGrp="1"/>
          </p:cNvSpPr>
          <p:nvPr>
            <p:ph type="title"/>
          </p:nvPr>
        </p:nvSpPr>
        <p:spPr/>
        <p:txBody>
          <a:bodyPr>
            <a:normAutofit/>
          </a:bodyPr>
          <a:lstStyle/>
          <a:p>
            <a:pPr algn="ctr"/>
            <a:r>
              <a:rPr lang="en-US" sz="4400" b="1" dirty="0">
                <a:latin typeface="Calibri" panose="020F0502020204030204" pitchFamily="34" charset="0"/>
                <a:cs typeface="Calibri" panose="020F0502020204030204" pitchFamily="34" charset="0"/>
              </a:rPr>
              <a:t>Seasonality</a:t>
            </a:r>
            <a:endParaRPr lang="en-US" sz="4400"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BFF2FA72-BB39-4B8D-93A5-DA2314BCB829}"/>
              </a:ext>
            </a:extLst>
          </p:cNvPr>
          <p:cNvSpPr>
            <a:spLocks noGrp="1"/>
          </p:cNvSpPr>
          <p:nvPr>
            <p:ph idx="1"/>
          </p:nvPr>
        </p:nvSpPr>
        <p:spPr/>
        <p:txBody>
          <a:bodyPr>
            <a:normAutofit/>
          </a:bodyPr>
          <a:lstStyle/>
          <a:p>
            <a:pPr marL="0" indent="0" algn="just">
              <a:buNone/>
            </a:pPr>
            <a:r>
              <a:rPr lang="en-US" sz="2400" dirty="0">
                <a:latin typeface="Calibri" panose="020F0502020204030204" pitchFamily="34" charset="0"/>
                <a:cs typeface="Calibri" panose="020F0502020204030204" pitchFamily="34" charset="0"/>
              </a:rPr>
              <a:t>The hot weather of Rajasthan creates a lot of problem for visiting tourists. Many tourists, who not used to such types of climatic conditions, find their stay very tough. Added to this the public transport system have very few air conditioned carrier which make travel from one destination to another very tough.</a:t>
            </a:r>
          </a:p>
        </p:txBody>
      </p:sp>
      <p:pic>
        <p:nvPicPr>
          <p:cNvPr id="5" name="Picture 4">
            <a:extLst>
              <a:ext uri="{FF2B5EF4-FFF2-40B4-BE49-F238E27FC236}">
                <a16:creationId xmlns:a16="http://schemas.microsoft.com/office/drawing/2014/main" id="{EAD5C4FC-9BAD-48F5-8626-155285CE2AAA}"/>
              </a:ext>
            </a:extLst>
          </p:cNvPr>
          <p:cNvPicPr>
            <a:picLocks noChangeAspect="1"/>
          </p:cNvPicPr>
          <p:nvPr/>
        </p:nvPicPr>
        <p:blipFill>
          <a:blip r:embed="rId2"/>
          <a:stretch>
            <a:fillRect/>
          </a:stretch>
        </p:blipFill>
        <p:spPr>
          <a:xfrm>
            <a:off x="7156174" y="3644348"/>
            <a:ext cx="4929809" cy="3107635"/>
          </a:xfrm>
          <a:prstGeom prst="rect">
            <a:avLst/>
          </a:prstGeom>
        </p:spPr>
      </p:pic>
    </p:spTree>
    <p:extLst>
      <p:ext uri="{BB962C8B-B14F-4D97-AF65-F5344CB8AC3E}">
        <p14:creationId xmlns:p14="http://schemas.microsoft.com/office/powerpoint/2010/main" val="2540217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anim calcmode="lin" valueType="num">
                                      <p:cBhvr>
                                        <p:cTn id="8" dur="2000" fill="hold"/>
                                        <p:tgtEl>
                                          <p:spTgt spid="3">
                                            <p:txEl>
                                              <p:pRg st="0" end="0"/>
                                            </p:txEl>
                                          </p:spTgt>
                                        </p:tgtEl>
                                        <p:attrNameLst>
                                          <p:attrName>ppt_w</p:attrName>
                                        </p:attrNameLst>
                                      </p:cBhvr>
                                      <p:tavLst>
                                        <p:tav tm="0" fmla="#ppt_w*sin(2.5*pi*$)">
                                          <p:val>
                                            <p:fltVal val="0"/>
                                          </p:val>
                                        </p:tav>
                                        <p:tav tm="100000">
                                          <p:val>
                                            <p:fltVal val="1"/>
                                          </p:val>
                                        </p:tav>
                                      </p:tavLst>
                                    </p:anim>
                                    <p:anim calcmode="lin" valueType="num">
                                      <p:cBhvr>
                                        <p:cTn id="9" dur="2000" fill="hold"/>
                                        <p:tgtEl>
                                          <p:spTgt spid="3">
                                            <p:txEl>
                                              <p:pRg st="0" end="0"/>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EB959D-B96E-4DCF-AE55-B5DC0F28798D}"/>
              </a:ext>
            </a:extLst>
          </p:cNvPr>
          <p:cNvSpPr>
            <a:spLocks noGrp="1"/>
          </p:cNvSpPr>
          <p:nvPr>
            <p:ph type="title"/>
          </p:nvPr>
        </p:nvSpPr>
        <p:spPr/>
        <p:txBody>
          <a:bodyPr>
            <a:normAutofit/>
          </a:bodyPr>
          <a:lstStyle/>
          <a:p>
            <a:pPr algn="ctr"/>
            <a:r>
              <a:rPr lang="en-US" sz="4400" b="1" dirty="0">
                <a:latin typeface="Calibri" panose="020F0502020204030204" pitchFamily="34" charset="0"/>
                <a:cs typeface="Calibri" panose="020F0502020204030204" pitchFamily="34" charset="0"/>
              </a:rPr>
              <a:t>Other problems</a:t>
            </a:r>
            <a:endParaRPr lang="en-US" sz="4400"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897DA41F-B29E-4049-A979-56BBFB28CD57}"/>
              </a:ext>
            </a:extLst>
          </p:cNvPr>
          <p:cNvSpPr>
            <a:spLocks noGrp="1"/>
          </p:cNvSpPr>
          <p:nvPr>
            <p:ph idx="1"/>
          </p:nvPr>
        </p:nvSpPr>
        <p:spPr>
          <a:xfrm>
            <a:off x="677334" y="1656523"/>
            <a:ext cx="8596668" cy="4384840"/>
          </a:xfrm>
        </p:spPr>
        <p:txBody>
          <a:bodyPr>
            <a:normAutofit lnSpcReduction="10000"/>
          </a:bodyPr>
          <a:lstStyle/>
          <a:p>
            <a:pPr algn="just"/>
            <a:r>
              <a:rPr lang="en-US" dirty="0">
                <a:latin typeface="Calibri" panose="020F0502020204030204" pitchFamily="34" charset="0"/>
                <a:cs typeface="Calibri" panose="020F0502020204030204" pitchFamily="34" charset="0"/>
              </a:rPr>
              <a:t>Inadequate updated tourist information is provided by the Department of Tourism and Rajasthan Tourism Development Corporation.</a:t>
            </a:r>
          </a:p>
          <a:p>
            <a:pPr algn="just"/>
            <a:r>
              <a:rPr lang="en-US" dirty="0">
                <a:latin typeface="Calibri" panose="020F0502020204030204" pitchFamily="34" charset="0"/>
                <a:cs typeface="Calibri" panose="020F0502020204030204" pitchFamily="34" charset="0"/>
              </a:rPr>
              <a:t>Beggars are one of the main problems faced by foreign tourist and harassment by beggars is increasing day by day.</a:t>
            </a:r>
          </a:p>
          <a:p>
            <a:pPr algn="just"/>
            <a:r>
              <a:rPr lang="en-US" dirty="0">
                <a:latin typeface="Calibri" panose="020F0502020204030204" pitchFamily="34" charset="0"/>
                <a:cs typeface="Calibri" panose="020F0502020204030204" pitchFamily="34" charset="0"/>
              </a:rPr>
              <a:t>There is no systemic approach adopted by the government to satisfy the needs of the tourist who visit the state.</a:t>
            </a:r>
          </a:p>
          <a:p>
            <a:pPr algn="just"/>
            <a:r>
              <a:rPr lang="en-US" dirty="0">
                <a:latin typeface="Calibri" panose="020F0502020204030204" pitchFamily="34" charset="0"/>
                <a:cs typeface="Calibri" panose="020F0502020204030204" pitchFamily="34" charset="0"/>
              </a:rPr>
              <a:t>There has been no stoppage of theft and crime against foreign tourists especially women tourists in Rajasthan.</a:t>
            </a:r>
          </a:p>
          <a:p>
            <a:pPr algn="just"/>
            <a:r>
              <a:rPr lang="en-US" dirty="0">
                <a:latin typeface="Calibri" panose="020F0502020204030204" pitchFamily="34" charset="0"/>
                <a:cs typeface="Calibri" panose="020F0502020204030204" pitchFamily="34" charset="0"/>
              </a:rPr>
              <a:t>There are unhygienic toilet facilities at almost all bus terminals, railway station and hotels. Every monument has separate tickets, which results in lots of haggling and wasting of time.</a:t>
            </a:r>
          </a:p>
          <a:p>
            <a:pPr algn="just"/>
            <a:r>
              <a:rPr lang="en-US" dirty="0">
                <a:latin typeface="Calibri" panose="020F0502020204030204" pitchFamily="34" charset="0"/>
                <a:cs typeface="Calibri" panose="020F0502020204030204" pitchFamily="34" charset="0"/>
              </a:rPr>
              <a:t>Every monument has separate tickets, which results in lots of haggling and wasting of time.</a:t>
            </a:r>
          </a:p>
          <a:p>
            <a:pPr algn="just"/>
            <a:r>
              <a:rPr lang="en-US" dirty="0">
                <a:latin typeface="Calibri" panose="020F0502020204030204" pitchFamily="34" charset="0"/>
                <a:cs typeface="Calibri" panose="020F0502020204030204" pitchFamily="34" charset="0"/>
              </a:rPr>
              <a:t>Obsolete and non Interesting Tourism Itinerary that does not provide value for money</a:t>
            </a:r>
          </a:p>
        </p:txBody>
      </p:sp>
    </p:spTree>
    <p:extLst>
      <p:ext uri="{BB962C8B-B14F-4D97-AF65-F5344CB8AC3E}">
        <p14:creationId xmlns:p14="http://schemas.microsoft.com/office/powerpoint/2010/main" val="29514843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1000"/>
                                        <p:tgtEl>
                                          <p:spTgt spid="3">
                                            <p:txEl>
                                              <p:pRg st="4" end="4"/>
                                            </p:txEl>
                                          </p:spTgt>
                                        </p:tgtEl>
                                      </p:cBhvr>
                                    </p:animEffect>
                                    <p:anim calcmode="lin" valueType="num">
                                      <p:cBhvr>
                                        <p:cTn id="2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1000"/>
                                        <p:tgtEl>
                                          <p:spTgt spid="3">
                                            <p:txEl>
                                              <p:pRg st="5" end="5"/>
                                            </p:txEl>
                                          </p:spTgt>
                                        </p:tgtEl>
                                      </p:cBhvr>
                                    </p:animEffect>
                                    <p:anim calcmode="lin" valueType="num">
                                      <p:cBhvr>
                                        <p:cTn id="3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1000"/>
                                        <p:tgtEl>
                                          <p:spTgt spid="3">
                                            <p:txEl>
                                              <p:pRg st="6" end="6"/>
                                            </p:txEl>
                                          </p:spTgt>
                                        </p:tgtEl>
                                      </p:cBhvr>
                                    </p:animEffect>
                                    <p:anim calcmode="lin" valueType="num">
                                      <p:cBhvr>
                                        <p:cTn id="38"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9"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7D12ADD-5402-410C-B7BF-F0DFD2FE2CDE}"/>
              </a:ext>
            </a:extLst>
          </p:cNvPr>
          <p:cNvSpPr txBox="1"/>
          <p:nvPr/>
        </p:nvSpPr>
        <p:spPr>
          <a:xfrm>
            <a:off x="3185924" y="2621682"/>
            <a:ext cx="4115425" cy="923330"/>
          </a:xfrm>
          <a:prstGeom prst="rect">
            <a:avLst/>
          </a:prstGeom>
          <a:noFill/>
        </p:spPr>
        <p:txBody>
          <a:bodyPr wrap="square" rtlCol="0">
            <a:spAutoFit/>
          </a:bodyPr>
          <a:lstStyle/>
          <a:p>
            <a:r>
              <a:rPr lang="en-US" sz="5400" dirty="0">
                <a:solidFill>
                  <a:srgbClr val="002060"/>
                </a:solidFill>
                <a:latin typeface="Calibri" panose="020F0502020204030204" pitchFamily="34" charset="0"/>
                <a:cs typeface="Calibri" panose="020F0502020204030204" pitchFamily="34" charset="0"/>
              </a:rPr>
              <a:t>Solutions!!</a:t>
            </a:r>
          </a:p>
        </p:txBody>
      </p:sp>
    </p:spTree>
    <p:extLst>
      <p:ext uri="{BB962C8B-B14F-4D97-AF65-F5344CB8AC3E}">
        <p14:creationId xmlns:p14="http://schemas.microsoft.com/office/powerpoint/2010/main" val="36997444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760AC4-C31B-48B3-9476-208EFE4331B6}"/>
              </a:ext>
            </a:extLst>
          </p:cNvPr>
          <p:cNvSpPr>
            <a:spLocks noGrp="1"/>
          </p:cNvSpPr>
          <p:nvPr>
            <p:ph type="title"/>
          </p:nvPr>
        </p:nvSpPr>
        <p:spPr/>
        <p:txBody>
          <a:bodyPr/>
          <a:lstStyle/>
          <a:p>
            <a:pPr algn="ctr"/>
            <a:r>
              <a:rPr lang="en-US" dirty="0"/>
              <a:t>1.) </a:t>
            </a:r>
            <a:r>
              <a:rPr lang="en-US" sz="4400" b="1" dirty="0">
                <a:latin typeface="Calibri" panose="020F0502020204030204" pitchFamily="34" charset="0"/>
                <a:cs typeface="Calibri" panose="020F0502020204030204" pitchFamily="34" charset="0"/>
              </a:rPr>
              <a:t>By Web Application</a:t>
            </a:r>
          </a:p>
        </p:txBody>
      </p:sp>
      <p:sp>
        <p:nvSpPr>
          <p:cNvPr id="3" name="Content Placeholder 2">
            <a:extLst>
              <a:ext uri="{FF2B5EF4-FFF2-40B4-BE49-F238E27FC236}">
                <a16:creationId xmlns:a16="http://schemas.microsoft.com/office/drawing/2014/main" id="{3D2BBA19-4E17-435E-8620-1178858FB6D0}"/>
              </a:ext>
            </a:extLst>
          </p:cNvPr>
          <p:cNvSpPr>
            <a:spLocks noGrp="1"/>
          </p:cNvSpPr>
          <p:nvPr>
            <p:ph idx="1"/>
          </p:nvPr>
        </p:nvSpPr>
        <p:spPr>
          <a:xfrm>
            <a:off x="677334" y="2160589"/>
            <a:ext cx="8596668" cy="4505254"/>
          </a:xfrm>
        </p:spPr>
        <p:txBody>
          <a:bodyPr>
            <a:normAutofit/>
          </a:bodyPr>
          <a:lstStyle/>
          <a:p>
            <a:pPr marL="0" indent="0" algn="just">
              <a:buNone/>
            </a:pPr>
            <a:r>
              <a:rPr lang="en-US" sz="2400" dirty="0">
                <a:latin typeface="Calibri" panose="020F0502020204030204" pitchFamily="34" charset="0"/>
                <a:cs typeface="Calibri" panose="020F0502020204030204" pitchFamily="34" charset="0"/>
              </a:rPr>
              <a:t>We should try to create a web application which provides a better solution for the tourists. This web application includes:</a:t>
            </a:r>
          </a:p>
          <a:p>
            <a:pPr algn="just"/>
            <a:r>
              <a:rPr lang="en-US" sz="2400" dirty="0">
                <a:latin typeface="Calibri" panose="020F0502020204030204" pitchFamily="34" charset="0"/>
                <a:cs typeface="Calibri" panose="020F0502020204030204" pitchFamily="34" charset="0"/>
              </a:rPr>
              <a:t>List of cities which are popular in terms of tourism.</a:t>
            </a:r>
          </a:p>
          <a:p>
            <a:pPr algn="just"/>
            <a:r>
              <a:rPr lang="en-US" sz="2400" dirty="0">
                <a:latin typeface="Calibri" panose="020F0502020204030204" pitchFamily="34" charset="0"/>
                <a:cs typeface="Calibri" panose="020F0502020204030204" pitchFamily="34" charset="0"/>
              </a:rPr>
              <a:t>List of Hotels, Restaurants present in that city.</a:t>
            </a:r>
          </a:p>
          <a:p>
            <a:pPr algn="just"/>
            <a:r>
              <a:rPr lang="en-US" sz="2400" dirty="0">
                <a:latin typeface="Calibri" panose="020F0502020204030204" pitchFamily="34" charset="0"/>
                <a:cs typeface="Calibri" panose="020F0502020204030204" pitchFamily="34" charset="0"/>
              </a:rPr>
              <a:t>The specialty in food in that city.</a:t>
            </a:r>
          </a:p>
          <a:p>
            <a:pPr algn="just"/>
            <a:r>
              <a:rPr lang="en-US" sz="2400" dirty="0">
                <a:latin typeface="Calibri" panose="020F0502020204030204" pitchFamily="34" charset="0"/>
                <a:cs typeface="Calibri" panose="020F0502020204030204" pitchFamily="34" charset="0"/>
              </a:rPr>
              <a:t>The tourist places present with a description about those places.</a:t>
            </a:r>
          </a:p>
          <a:p>
            <a:pPr algn="just"/>
            <a:r>
              <a:rPr lang="en-US" sz="2400" dirty="0">
                <a:latin typeface="Calibri" panose="020F0502020204030204" pitchFamily="34" charset="0"/>
                <a:cs typeface="Calibri" panose="020F0502020204030204" pitchFamily="34" charset="0"/>
              </a:rPr>
              <a:t>List of some guides with knowledge of 3-5 languages.</a:t>
            </a:r>
          </a:p>
          <a:p>
            <a:pPr marL="0" indent="0" algn="just">
              <a:buNone/>
            </a:pPr>
            <a:endParaRPr lang="en-US" sz="2400" dirty="0">
              <a:latin typeface="Calibri" panose="020F0502020204030204" pitchFamily="34" charset="0"/>
              <a:cs typeface="Calibri" panose="020F0502020204030204" pitchFamily="34" charset="0"/>
            </a:endParaRPr>
          </a:p>
          <a:p>
            <a:pPr marL="0" indent="0" algn="just">
              <a:buNone/>
            </a:pPr>
            <a:r>
              <a:rPr lang="en-US" sz="2400" dirty="0">
                <a:latin typeface="Calibri" panose="020F0502020204030204" pitchFamily="34" charset="0"/>
                <a:cs typeface="Calibri" panose="020F0502020204030204" pitchFamily="34" charset="0"/>
              </a:rPr>
              <a:t>The web application URL is- https://rahul98raj.wixsite.com/easytrip</a:t>
            </a:r>
          </a:p>
          <a:p>
            <a:pPr marL="0" indent="0" algn="just">
              <a:buNone/>
            </a:pPr>
            <a:endParaRPr lang="en-US"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9461097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arn(inVertical)">
                                      <p:cBhvr>
                                        <p:cTn id="10" dur="500"/>
                                        <p:tgtEl>
                                          <p:spTgt spid="3">
                                            <p:txEl>
                                              <p:pRg st="1" end="1"/>
                                            </p:txEl>
                                          </p:spTgt>
                                        </p:tgtEl>
                                      </p:cBhvr>
                                    </p:animEffect>
                                  </p:childTnLst>
                                </p:cTn>
                              </p:par>
                              <p:par>
                                <p:cTn id="11" presetID="16" presetClass="entr" presetSubtype="21"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arn(inVertical)">
                                      <p:cBhvr>
                                        <p:cTn id="13" dur="500"/>
                                        <p:tgtEl>
                                          <p:spTgt spid="3">
                                            <p:txEl>
                                              <p:pRg st="2" end="2"/>
                                            </p:txEl>
                                          </p:spTgt>
                                        </p:tgtEl>
                                      </p:cBhvr>
                                    </p:animEffect>
                                  </p:childTnLst>
                                </p:cTn>
                              </p:par>
                              <p:par>
                                <p:cTn id="14" presetID="16" presetClass="entr" presetSubtype="21"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barn(inVertical)">
                                      <p:cBhvr>
                                        <p:cTn id="16" dur="500"/>
                                        <p:tgtEl>
                                          <p:spTgt spid="3">
                                            <p:txEl>
                                              <p:pRg st="3" end="3"/>
                                            </p:txEl>
                                          </p:spTgt>
                                        </p:tgtEl>
                                      </p:cBhvr>
                                    </p:animEffect>
                                  </p:childTnLst>
                                </p:cTn>
                              </p:par>
                              <p:par>
                                <p:cTn id="17" presetID="16" presetClass="entr" presetSubtype="21"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barn(inVertical)">
                                      <p:cBhvr>
                                        <p:cTn id="19" dur="500"/>
                                        <p:tgtEl>
                                          <p:spTgt spid="3">
                                            <p:txEl>
                                              <p:pRg st="4" end="4"/>
                                            </p:txEl>
                                          </p:spTgt>
                                        </p:tgtEl>
                                      </p:cBhvr>
                                    </p:animEffect>
                                  </p:childTnLst>
                                </p:cTn>
                              </p:par>
                              <p:par>
                                <p:cTn id="20" presetID="16" presetClass="entr" presetSubtype="21" fill="hold"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barn(inVertical)">
                                      <p:cBhvr>
                                        <p:cTn id="22" dur="500"/>
                                        <p:tgtEl>
                                          <p:spTgt spid="3">
                                            <p:txEl>
                                              <p:pRg st="5" end="5"/>
                                            </p:txEl>
                                          </p:spTgt>
                                        </p:tgtEl>
                                      </p:cBhvr>
                                    </p:animEffect>
                                  </p:childTnLst>
                                </p:cTn>
                              </p:par>
                              <p:par>
                                <p:cTn id="23" presetID="16" presetClass="entr" presetSubtype="21"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animEffect transition="in" filter="barn(inVertical)">
                                      <p:cBhvr>
                                        <p:cTn id="25"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4A30C9-911D-4E23-A7A1-9FDAFDFEC647}"/>
              </a:ext>
            </a:extLst>
          </p:cNvPr>
          <p:cNvSpPr>
            <a:spLocks noGrp="1"/>
          </p:cNvSpPr>
          <p:nvPr>
            <p:ph type="title"/>
          </p:nvPr>
        </p:nvSpPr>
        <p:spPr/>
        <p:txBody>
          <a:bodyPr/>
          <a:lstStyle/>
          <a:p>
            <a:pPr algn="ctr"/>
            <a:r>
              <a:rPr lang="en-US" dirty="0"/>
              <a:t>2.)  </a:t>
            </a:r>
            <a:r>
              <a:rPr lang="en-US" sz="4400" b="1" dirty="0">
                <a:latin typeface="Calibri" panose="020F0502020204030204" pitchFamily="34" charset="0"/>
                <a:cs typeface="Calibri" panose="020F0502020204030204" pitchFamily="34" charset="0"/>
              </a:rPr>
              <a:t>By Mobile Application</a:t>
            </a:r>
          </a:p>
        </p:txBody>
      </p:sp>
      <p:sp>
        <p:nvSpPr>
          <p:cNvPr id="3" name="Content Placeholder 2">
            <a:extLst>
              <a:ext uri="{FF2B5EF4-FFF2-40B4-BE49-F238E27FC236}">
                <a16:creationId xmlns:a16="http://schemas.microsoft.com/office/drawing/2014/main" id="{09CE4FB2-4EDB-4AE4-98DD-EA2BA2D7BF53}"/>
              </a:ext>
            </a:extLst>
          </p:cNvPr>
          <p:cNvSpPr>
            <a:spLocks noGrp="1"/>
          </p:cNvSpPr>
          <p:nvPr>
            <p:ph idx="1"/>
          </p:nvPr>
        </p:nvSpPr>
        <p:spPr/>
        <p:txBody>
          <a:bodyPr>
            <a:normAutofit/>
          </a:bodyPr>
          <a:lstStyle/>
          <a:p>
            <a:pPr marL="0" indent="0" algn="just">
              <a:buNone/>
            </a:pPr>
            <a:r>
              <a:rPr lang="en-US" sz="2400" dirty="0">
                <a:latin typeface="Calibri" panose="020F0502020204030204" pitchFamily="34" charset="0"/>
                <a:cs typeface="Calibri" panose="020F0502020204030204" pitchFamily="34" charset="0"/>
              </a:rPr>
              <a:t>Now a days, mobile applications plays an important part in anyone’s life. Our mobile application is completely based on the benefits of tourists to visit a new place. This application is based on user’s choice. User have to select his favorite location on which they want to visit. Then this app gives complete information of that place like hotels, tourists places and the best way to reach that location.</a:t>
            </a:r>
          </a:p>
          <a:p>
            <a:pPr marL="0" indent="0" algn="just">
              <a:buNone/>
            </a:pPr>
            <a:r>
              <a:rPr lang="en-US" sz="2400" dirty="0">
                <a:latin typeface="Calibri" panose="020F0502020204030204" pitchFamily="34" charset="0"/>
                <a:cs typeface="Calibri" panose="020F0502020204030204" pitchFamily="34" charset="0"/>
              </a:rPr>
              <a:t>It also contains tourist guides contact information for the convenience of tourists.</a:t>
            </a:r>
          </a:p>
          <a:p>
            <a:pPr marL="0" indent="0" algn="just">
              <a:buNone/>
            </a:pPr>
            <a:r>
              <a:rPr lang="en-US" sz="2400" dirty="0">
                <a:latin typeface="Calibri" panose="020F0502020204030204" pitchFamily="34" charset="0"/>
                <a:cs typeface="Calibri" panose="020F0502020204030204" pitchFamily="34" charset="0"/>
              </a:rPr>
              <a:t>The name of this mobile application is “EasyTrip”. </a:t>
            </a:r>
          </a:p>
        </p:txBody>
      </p:sp>
    </p:spTree>
    <p:extLst>
      <p:ext uri="{BB962C8B-B14F-4D97-AF65-F5344CB8AC3E}">
        <p14:creationId xmlns:p14="http://schemas.microsoft.com/office/powerpoint/2010/main" val="19631786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anim calcmode="lin" valueType="num">
                                      <p:cBhvr>
                                        <p:cTn id="8" dur="2000" fill="hold"/>
                                        <p:tgtEl>
                                          <p:spTgt spid="3">
                                            <p:txEl>
                                              <p:pRg st="0" end="0"/>
                                            </p:txEl>
                                          </p:spTgt>
                                        </p:tgtEl>
                                        <p:attrNameLst>
                                          <p:attrName>ppt_w</p:attrName>
                                        </p:attrNameLst>
                                      </p:cBhvr>
                                      <p:tavLst>
                                        <p:tav tm="0" fmla="#ppt_w*sin(2.5*pi*$)">
                                          <p:val>
                                            <p:fltVal val="0"/>
                                          </p:val>
                                        </p:tav>
                                        <p:tav tm="100000">
                                          <p:val>
                                            <p:fltVal val="1"/>
                                          </p:val>
                                        </p:tav>
                                      </p:tavLst>
                                    </p:anim>
                                    <p:anim calcmode="lin" valueType="num">
                                      <p:cBhvr>
                                        <p:cTn id="9" dur="2000" fill="hold"/>
                                        <p:tgtEl>
                                          <p:spTgt spid="3">
                                            <p:txEl>
                                              <p:pRg st="0" end="0"/>
                                            </p:txEl>
                                          </p:spTgt>
                                        </p:tgtEl>
                                        <p:attrNameLst>
                                          <p:attrName>ppt_h</p:attrName>
                                        </p:attrNameLst>
                                      </p:cBhvr>
                                      <p:tavLst>
                                        <p:tav tm="0">
                                          <p:val>
                                            <p:strVal val="#ppt_h"/>
                                          </p:val>
                                        </p:tav>
                                        <p:tav tm="100000">
                                          <p:val>
                                            <p:strVal val="#ppt_h"/>
                                          </p:val>
                                        </p:tav>
                                      </p:tavLst>
                                    </p:anim>
                                  </p:childTnLst>
                                </p:cTn>
                              </p:par>
                              <p:par>
                                <p:cTn id="10" presetID="45"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anim calcmode="lin" valueType="num">
                                      <p:cBhvr>
                                        <p:cTn id="13" dur="2000" fill="hold"/>
                                        <p:tgtEl>
                                          <p:spTgt spid="3">
                                            <p:txEl>
                                              <p:pRg st="1" end="1"/>
                                            </p:txEl>
                                          </p:spTgt>
                                        </p:tgtEl>
                                        <p:attrNameLst>
                                          <p:attrName>ppt_w</p:attrName>
                                        </p:attrNameLst>
                                      </p:cBhvr>
                                      <p:tavLst>
                                        <p:tav tm="0" fmla="#ppt_w*sin(2.5*pi*$)">
                                          <p:val>
                                            <p:fltVal val="0"/>
                                          </p:val>
                                        </p:tav>
                                        <p:tav tm="100000">
                                          <p:val>
                                            <p:fltVal val="1"/>
                                          </p:val>
                                        </p:tav>
                                      </p:tavLst>
                                    </p:anim>
                                    <p:anim calcmode="lin" valueType="num">
                                      <p:cBhvr>
                                        <p:cTn id="14" dur="2000" fill="hold"/>
                                        <p:tgtEl>
                                          <p:spTgt spid="3">
                                            <p:txEl>
                                              <p:pRg st="1" end="1"/>
                                            </p:txEl>
                                          </p:spTgt>
                                        </p:tgtEl>
                                        <p:attrNameLst>
                                          <p:attrName>ppt_h</p:attrName>
                                        </p:attrNameLst>
                                      </p:cBhvr>
                                      <p:tavLst>
                                        <p:tav tm="0">
                                          <p:val>
                                            <p:strVal val="#ppt_h"/>
                                          </p:val>
                                        </p:tav>
                                        <p:tav tm="100000">
                                          <p:val>
                                            <p:strVal val="#ppt_h"/>
                                          </p:val>
                                        </p:tav>
                                      </p:tavLst>
                                    </p:anim>
                                  </p:childTnLst>
                                </p:cTn>
                              </p:par>
                              <p:par>
                                <p:cTn id="15" presetID="45"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anim calcmode="lin" valueType="num">
                                      <p:cBhvr>
                                        <p:cTn id="18" dur="2000" fill="hold"/>
                                        <p:tgtEl>
                                          <p:spTgt spid="3">
                                            <p:txEl>
                                              <p:pRg st="2" end="2"/>
                                            </p:txEl>
                                          </p:spTgt>
                                        </p:tgtEl>
                                        <p:attrNameLst>
                                          <p:attrName>ppt_w</p:attrName>
                                        </p:attrNameLst>
                                      </p:cBhvr>
                                      <p:tavLst>
                                        <p:tav tm="0" fmla="#ppt_w*sin(2.5*pi*$)">
                                          <p:val>
                                            <p:fltVal val="0"/>
                                          </p:val>
                                        </p:tav>
                                        <p:tav tm="100000">
                                          <p:val>
                                            <p:fltVal val="1"/>
                                          </p:val>
                                        </p:tav>
                                      </p:tavLst>
                                    </p:anim>
                                    <p:anim calcmode="lin" valueType="num">
                                      <p:cBhvr>
                                        <p:cTn id="19" dur="2000" fill="hold"/>
                                        <p:tgtEl>
                                          <p:spTgt spid="3">
                                            <p:txEl>
                                              <p:pRg st="2" end="2"/>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88C0608-AE64-4163-B88B-456DD70CCD26}"/>
              </a:ext>
            </a:extLst>
          </p:cNvPr>
          <p:cNvSpPr txBox="1"/>
          <p:nvPr/>
        </p:nvSpPr>
        <p:spPr>
          <a:xfrm>
            <a:off x="3207026" y="2505670"/>
            <a:ext cx="3600986" cy="923330"/>
          </a:xfrm>
          <a:prstGeom prst="rect">
            <a:avLst/>
          </a:prstGeom>
          <a:noFill/>
        </p:spPr>
        <p:txBody>
          <a:bodyPr wrap="none" rtlCol="0">
            <a:spAutoFit/>
          </a:bodyPr>
          <a:lstStyle/>
          <a:p>
            <a:r>
              <a:rPr lang="en-US" sz="5400" b="1" dirty="0">
                <a:solidFill>
                  <a:srgbClr val="002060"/>
                </a:solidFill>
                <a:latin typeface="Calibri" panose="020F0502020204030204" pitchFamily="34" charset="0"/>
                <a:cs typeface="Calibri" panose="020F0502020204030204" pitchFamily="34" charset="0"/>
              </a:rPr>
              <a:t>Thank You!!</a:t>
            </a:r>
          </a:p>
        </p:txBody>
      </p:sp>
    </p:spTree>
    <p:extLst>
      <p:ext uri="{BB962C8B-B14F-4D97-AF65-F5344CB8AC3E}">
        <p14:creationId xmlns:p14="http://schemas.microsoft.com/office/powerpoint/2010/main" val="34225652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5323A2-1801-416A-9036-7B524F413017}"/>
              </a:ext>
            </a:extLst>
          </p:cNvPr>
          <p:cNvSpPr>
            <a:spLocks noGrp="1"/>
          </p:cNvSpPr>
          <p:nvPr>
            <p:ph type="title"/>
          </p:nvPr>
        </p:nvSpPr>
        <p:spPr/>
        <p:txBody>
          <a:bodyPr>
            <a:normAutofit/>
          </a:bodyPr>
          <a:lstStyle/>
          <a:p>
            <a:pPr algn="ctr"/>
            <a:r>
              <a:rPr lang="en-US" sz="5400" b="1" dirty="0">
                <a:latin typeface="Calibri" panose="020F0502020204030204" pitchFamily="34" charset="0"/>
                <a:cs typeface="Calibri" panose="020F0502020204030204" pitchFamily="34" charset="0"/>
              </a:rPr>
              <a:t>Introduction</a:t>
            </a:r>
          </a:p>
        </p:txBody>
      </p:sp>
      <p:sp>
        <p:nvSpPr>
          <p:cNvPr id="3" name="Content Placeholder 2">
            <a:extLst>
              <a:ext uri="{FF2B5EF4-FFF2-40B4-BE49-F238E27FC236}">
                <a16:creationId xmlns:a16="http://schemas.microsoft.com/office/drawing/2014/main" id="{1711D1CF-1B7B-461A-B831-553F908AA060}"/>
              </a:ext>
            </a:extLst>
          </p:cNvPr>
          <p:cNvSpPr>
            <a:spLocks noGrp="1"/>
          </p:cNvSpPr>
          <p:nvPr>
            <p:ph idx="1"/>
          </p:nvPr>
        </p:nvSpPr>
        <p:spPr/>
        <p:txBody>
          <a:bodyPr>
            <a:normAutofit/>
          </a:bodyPr>
          <a:lstStyle/>
          <a:p>
            <a:pPr marL="0" indent="0" algn="just">
              <a:buNone/>
            </a:pPr>
            <a:r>
              <a:rPr lang="en-US" dirty="0">
                <a:latin typeface="Calibri" panose="020F0502020204030204" pitchFamily="34" charset="0"/>
                <a:cs typeface="Calibri" panose="020F0502020204030204" pitchFamily="34" charset="0"/>
              </a:rPr>
              <a:t>The problems that came to forefront during the study are based on responses of the respective respondents and analysis thereof the questiormaires. In both questionnaires Researcher had given free space to write their views, complaints and suggestions for the tourism development. While filling the questionnaires some of the respondents opined about the high prices/fees charged to them at various tourist destinations. Some of the respondents made complaints that due to lack of advertisement they are not aware about the tourist destination. Some of the respondents seemed to be very much concerned about the cleanliness at the historical places; people use to throw the garbage here and there and write their names on the wall of the historical places. Some respondents gave suggestions for the improvement of the tourism facilities. So on the basis of all the views, complaints and suggestions. Researcher has categorized the problems and has dealt with them separately.</a:t>
            </a:r>
          </a:p>
        </p:txBody>
      </p:sp>
    </p:spTree>
    <p:extLst>
      <p:ext uri="{BB962C8B-B14F-4D97-AF65-F5344CB8AC3E}">
        <p14:creationId xmlns:p14="http://schemas.microsoft.com/office/powerpoint/2010/main" val="26768184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6F0A3FE-8845-4211-9FE2-B5E483B4F804}"/>
              </a:ext>
            </a:extLst>
          </p:cNvPr>
          <p:cNvSpPr txBox="1"/>
          <p:nvPr/>
        </p:nvSpPr>
        <p:spPr>
          <a:xfrm>
            <a:off x="1385772" y="2580994"/>
            <a:ext cx="7565661" cy="923330"/>
          </a:xfrm>
          <a:prstGeom prst="rect">
            <a:avLst/>
          </a:prstGeom>
          <a:noFill/>
        </p:spPr>
        <p:txBody>
          <a:bodyPr wrap="none" rtlCol="0">
            <a:spAutoFit/>
          </a:bodyPr>
          <a:lstStyle/>
          <a:p>
            <a:r>
              <a:rPr lang="en-US" sz="5400" dirty="0">
                <a:solidFill>
                  <a:srgbClr val="002060"/>
                </a:solidFill>
                <a:latin typeface="Calibri" panose="020F0502020204030204" pitchFamily="34" charset="0"/>
                <a:cs typeface="Calibri" panose="020F0502020204030204" pitchFamily="34" charset="0"/>
              </a:rPr>
              <a:t>PROBLEMS OF TOURISTS!!</a:t>
            </a:r>
          </a:p>
        </p:txBody>
      </p:sp>
    </p:spTree>
    <p:extLst>
      <p:ext uri="{BB962C8B-B14F-4D97-AF65-F5344CB8AC3E}">
        <p14:creationId xmlns:p14="http://schemas.microsoft.com/office/powerpoint/2010/main" val="22820989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CA6CF9-6221-4A18-8BA1-0D4901CFC957}"/>
              </a:ext>
            </a:extLst>
          </p:cNvPr>
          <p:cNvSpPr>
            <a:spLocks noGrp="1"/>
          </p:cNvSpPr>
          <p:nvPr>
            <p:ph type="title"/>
          </p:nvPr>
        </p:nvSpPr>
        <p:spPr/>
        <p:txBody>
          <a:bodyPr>
            <a:normAutofit/>
          </a:bodyPr>
          <a:lstStyle/>
          <a:p>
            <a:r>
              <a:rPr lang="en-US" sz="5400" b="1" dirty="0">
                <a:latin typeface="Calibri" panose="020F0502020204030204" pitchFamily="34" charset="0"/>
                <a:cs typeface="Calibri" panose="020F0502020204030204" pitchFamily="34" charset="0"/>
              </a:rPr>
              <a:t>Transportation Problems</a:t>
            </a:r>
            <a:endParaRPr lang="en-US" sz="5400"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625DC3A9-54A2-4356-BEFD-8628559962A6}"/>
              </a:ext>
            </a:extLst>
          </p:cNvPr>
          <p:cNvSpPr>
            <a:spLocks noGrp="1"/>
          </p:cNvSpPr>
          <p:nvPr>
            <p:ph idx="1"/>
          </p:nvPr>
        </p:nvSpPr>
        <p:spPr/>
        <p:txBody>
          <a:bodyPr>
            <a:normAutofit/>
          </a:bodyPr>
          <a:lstStyle/>
          <a:p>
            <a:pPr algn="just"/>
            <a:r>
              <a:rPr lang="en-US" sz="2200" dirty="0">
                <a:latin typeface="Calibri" panose="020F0502020204030204" pitchFamily="34" charset="0"/>
                <a:cs typeface="Calibri" panose="020F0502020204030204" pitchFamily="34" charset="0"/>
              </a:rPr>
              <a:t>The absence of good transportation system is a big problem in the development of tourism in Rajasthan. Most of the public transportation are in very poor conditions and require immediate attention. The other problems related with transportation are:</a:t>
            </a:r>
          </a:p>
          <a:p>
            <a:pPr marL="0" indent="0" algn="just">
              <a:buNone/>
            </a:pPr>
            <a:endParaRPr lang="en-US" sz="2200" dirty="0">
              <a:latin typeface="Calibri" panose="020F0502020204030204" pitchFamily="34" charset="0"/>
              <a:cs typeface="Calibri" panose="020F0502020204030204" pitchFamily="34" charset="0"/>
            </a:endParaRPr>
          </a:p>
          <a:p>
            <a:pPr algn="just"/>
            <a:r>
              <a:rPr lang="en-US" sz="2200" dirty="0">
                <a:latin typeface="Calibri" panose="020F0502020204030204" pitchFamily="34" charset="0"/>
                <a:cs typeface="Calibri" panose="020F0502020204030204" pitchFamily="34" charset="0"/>
              </a:rPr>
              <a:t>(1) There is a lack of parking around the tourism attraction like historical places etc.</a:t>
            </a:r>
          </a:p>
          <a:p>
            <a:pPr algn="just"/>
            <a:r>
              <a:rPr lang="en-US" sz="2200" dirty="0">
                <a:latin typeface="Calibri" panose="020F0502020204030204" pitchFamily="34" charset="0"/>
                <a:cs typeface="Calibri" panose="020F0502020204030204" pitchFamily="34" charset="0"/>
              </a:rPr>
              <a:t>(2) Dangerous positions of many roads of Rajasthan, which can cause Accidents.</a:t>
            </a:r>
          </a:p>
        </p:txBody>
      </p:sp>
      <p:pic>
        <p:nvPicPr>
          <p:cNvPr id="5" name="Picture 4">
            <a:extLst>
              <a:ext uri="{FF2B5EF4-FFF2-40B4-BE49-F238E27FC236}">
                <a16:creationId xmlns:a16="http://schemas.microsoft.com/office/drawing/2014/main" id="{583C1B09-3B36-4CCB-A755-7D43BB53E46C}"/>
              </a:ext>
            </a:extLst>
          </p:cNvPr>
          <p:cNvPicPr>
            <a:picLocks noChangeAspect="1"/>
          </p:cNvPicPr>
          <p:nvPr/>
        </p:nvPicPr>
        <p:blipFill>
          <a:blip r:embed="rId2"/>
          <a:stretch>
            <a:fillRect/>
          </a:stretch>
        </p:blipFill>
        <p:spPr>
          <a:xfrm>
            <a:off x="8291996" y="-9987"/>
            <a:ext cx="3900004" cy="2170576"/>
          </a:xfrm>
          <a:prstGeom prst="rect">
            <a:avLst/>
          </a:prstGeom>
        </p:spPr>
      </p:pic>
    </p:spTree>
    <p:extLst>
      <p:ext uri="{BB962C8B-B14F-4D97-AF65-F5344CB8AC3E}">
        <p14:creationId xmlns:p14="http://schemas.microsoft.com/office/powerpoint/2010/main" val="11778421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heel(1)">
                                      <p:cBhvr>
                                        <p:cTn id="7" dur="2000"/>
                                        <p:tgtEl>
                                          <p:spTgt spid="3">
                                            <p:txEl>
                                              <p:pRg st="0" end="0"/>
                                            </p:txEl>
                                          </p:spTgt>
                                        </p:tgtEl>
                                      </p:cBhvr>
                                    </p:animEffect>
                                  </p:childTnLst>
                                </p:cTn>
                              </p:par>
                              <p:par>
                                <p:cTn id="8" presetID="21" presetClass="entr" presetSubtype="1"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wheel(1)">
                                      <p:cBhvr>
                                        <p:cTn id="10" dur="2000"/>
                                        <p:tgtEl>
                                          <p:spTgt spid="3">
                                            <p:txEl>
                                              <p:pRg st="2" end="2"/>
                                            </p:txEl>
                                          </p:spTgt>
                                        </p:tgtEl>
                                      </p:cBhvr>
                                    </p:animEffect>
                                  </p:childTnLst>
                                </p:cTn>
                              </p:par>
                              <p:par>
                                <p:cTn id="11" presetID="21" presetClass="entr" presetSubtype="1"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wheel(1)">
                                      <p:cBhvr>
                                        <p:cTn id="13" dur="2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90A892-0D3B-4D8F-B1C2-CE79700AFBA2}"/>
              </a:ext>
            </a:extLst>
          </p:cNvPr>
          <p:cNvSpPr>
            <a:spLocks noGrp="1"/>
          </p:cNvSpPr>
          <p:nvPr>
            <p:ph type="title"/>
          </p:nvPr>
        </p:nvSpPr>
        <p:spPr/>
        <p:txBody>
          <a:bodyPr>
            <a:noAutofit/>
          </a:bodyPr>
          <a:lstStyle/>
          <a:p>
            <a:pPr algn="ctr"/>
            <a:r>
              <a:rPr lang="en-US" sz="4400" b="1" dirty="0">
                <a:latin typeface="Calibri" panose="020F0502020204030204" pitchFamily="34" charset="0"/>
                <a:cs typeface="Calibri" panose="020F0502020204030204" pitchFamily="34" charset="0"/>
              </a:rPr>
              <a:t>Problems of shortage of Accommodation</a:t>
            </a:r>
            <a:endParaRPr lang="en-US" sz="4400"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20E99594-D4C5-497E-B816-148B36B22493}"/>
              </a:ext>
            </a:extLst>
          </p:cNvPr>
          <p:cNvSpPr>
            <a:spLocks noGrp="1"/>
          </p:cNvSpPr>
          <p:nvPr>
            <p:ph idx="1"/>
          </p:nvPr>
        </p:nvSpPr>
        <p:spPr>
          <a:xfrm>
            <a:off x="849612" y="2173841"/>
            <a:ext cx="8596668" cy="3880773"/>
          </a:xfrm>
        </p:spPr>
        <p:txBody>
          <a:bodyPr>
            <a:noAutofit/>
          </a:bodyPr>
          <a:lstStyle/>
          <a:p>
            <a:pPr marL="0" indent="0" algn="just">
              <a:buNone/>
            </a:pPr>
            <a:r>
              <a:rPr lang="en-US" sz="2800" dirty="0">
                <a:latin typeface="Calibri" panose="020F0502020204030204" pitchFamily="34" charset="0"/>
                <a:cs typeface="Calibri" panose="020F0502020204030204" pitchFamily="34" charset="0"/>
              </a:rPr>
              <a:t>Different ranks of hotels and tourism facilities according to the financial abilities of tourists are a very important factor in tourism development. Due to lack of such facility a numbers of tourists have problems of availability of hotels at a cheaper rate and this causes many tourists to have a very short stay in Rajasthan. There is also lack of quality three-star hotels as the tourism policy provides higher tax incentives to setting up five-star hotels than to three star hotels.</a:t>
            </a:r>
          </a:p>
        </p:txBody>
      </p:sp>
    </p:spTree>
    <p:extLst>
      <p:ext uri="{BB962C8B-B14F-4D97-AF65-F5344CB8AC3E}">
        <p14:creationId xmlns:p14="http://schemas.microsoft.com/office/powerpoint/2010/main" val="24263902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709760-7BA9-403C-B7E4-CB12573E6FDB}"/>
              </a:ext>
            </a:extLst>
          </p:cNvPr>
          <p:cNvSpPr>
            <a:spLocks noGrp="1"/>
          </p:cNvSpPr>
          <p:nvPr>
            <p:ph type="title"/>
          </p:nvPr>
        </p:nvSpPr>
        <p:spPr/>
        <p:txBody>
          <a:bodyPr>
            <a:normAutofit/>
          </a:bodyPr>
          <a:lstStyle/>
          <a:p>
            <a:r>
              <a:rPr lang="en-US" sz="5400" b="1" dirty="0">
                <a:latin typeface="Calibri" panose="020F0502020204030204" pitchFamily="34" charset="0"/>
                <a:cs typeface="Calibri" panose="020F0502020204030204" pitchFamily="34" charset="0"/>
              </a:rPr>
              <a:t>High Indian Hotel Rates</a:t>
            </a:r>
            <a:endParaRPr lang="en-US" sz="5400"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542D104D-AB35-413A-8FDA-31040AADB167}"/>
              </a:ext>
            </a:extLst>
          </p:cNvPr>
          <p:cNvSpPr>
            <a:spLocks noGrp="1"/>
          </p:cNvSpPr>
          <p:nvPr>
            <p:ph idx="1"/>
          </p:nvPr>
        </p:nvSpPr>
        <p:spPr/>
        <p:txBody>
          <a:bodyPr>
            <a:normAutofit/>
          </a:bodyPr>
          <a:lstStyle/>
          <a:p>
            <a:pPr marL="0" indent="0" algn="just">
              <a:buNone/>
            </a:pPr>
            <a:r>
              <a:rPr lang="en-US" sz="2400" dirty="0">
                <a:latin typeface="Calibri" panose="020F0502020204030204" pitchFamily="34" charset="0"/>
                <a:cs typeface="Calibri" panose="020F0502020204030204" pitchFamily="34" charset="0"/>
              </a:rPr>
              <a:t>Besides charging very high rates, Indian hotels do not give adequate notice of availability of rooms. They do not understand that most of the foreign tourists plan their travels well in advance and need notice. This deters foreign tourists from making a tour to India. They prefer other countries where the rate of hotels and its availability is at very reasonable rate compared to that of India. This is the reason for south East Asian nations like Singapore, Malaysia, and Thailand becoming hub of tourism attraction.</a:t>
            </a:r>
          </a:p>
        </p:txBody>
      </p:sp>
      <p:pic>
        <p:nvPicPr>
          <p:cNvPr id="5" name="Picture 4">
            <a:extLst>
              <a:ext uri="{FF2B5EF4-FFF2-40B4-BE49-F238E27FC236}">
                <a16:creationId xmlns:a16="http://schemas.microsoft.com/office/drawing/2014/main" id="{BA84C2B1-2E55-4058-BF37-F386034F24EF}"/>
              </a:ext>
            </a:extLst>
          </p:cNvPr>
          <p:cNvPicPr>
            <a:picLocks noChangeAspect="1"/>
          </p:cNvPicPr>
          <p:nvPr/>
        </p:nvPicPr>
        <p:blipFill>
          <a:blip r:embed="rId2"/>
          <a:stretch>
            <a:fillRect/>
          </a:stretch>
        </p:blipFill>
        <p:spPr>
          <a:xfrm>
            <a:off x="8044070" y="0"/>
            <a:ext cx="4147930" cy="2100471"/>
          </a:xfrm>
          <a:prstGeom prst="rect">
            <a:avLst/>
          </a:prstGeom>
        </p:spPr>
      </p:pic>
    </p:spTree>
    <p:extLst>
      <p:ext uri="{BB962C8B-B14F-4D97-AF65-F5344CB8AC3E}">
        <p14:creationId xmlns:p14="http://schemas.microsoft.com/office/powerpoint/2010/main" val="2778845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anim calcmode="lin" valueType="num">
                                      <p:cBhvr>
                                        <p:cTn id="8" dur="2000" fill="hold"/>
                                        <p:tgtEl>
                                          <p:spTgt spid="3">
                                            <p:txEl>
                                              <p:pRg st="0" end="0"/>
                                            </p:txEl>
                                          </p:spTgt>
                                        </p:tgtEl>
                                        <p:attrNameLst>
                                          <p:attrName>ppt_w</p:attrName>
                                        </p:attrNameLst>
                                      </p:cBhvr>
                                      <p:tavLst>
                                        <p:tav tm="0" fmla="#ppt_w*sin(2.5*pi*$)">
                                          <p:val>
                                            <p:fltVal val="0"/>
                                          </p:val>
                                        </p:tav>
                                        <p:tav tm="100000">
                                          <p:val>
                                            <p:fltVal val="1"/>
                                          </p:val>
                                        </p:tav>
                                      </p:tavLst>
                                    </p:anim>
                                    <p:anim calcmode="lin" valueType="num">
                                      <p:cBhvr>
                                        <p:cTn id="9" dur="2000" fill="hold"/>
                                        <p:tgtEl>
                                          <p:spTgt spid="3">
                                            <p:txEl>
                                              <p:pRg st="0" end="0"/>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11A21F-ED3C-4521-9987-E9A31CE15B7D}"/>
              </a:ext>
            </a:extLst>
          </p:cNvPr>
          <p:cNvSpPr>
            <a:spLocks noGrp="1"/>
          </p:cNvSpPr>
          <p:nvPr>
            <p:ph type="title"/>
          </p:nvPr>
        </p:nvSpPr>
        <p:spPr/>
        <p:txBody>
          <a:bodyPr>
            <a:noAutofit/>
          </a:bodyPr>
          <a:lstStyle/>
          <a:p>
            <a:pPr algn="ctr"/>
            <a:r>
              <a:rPr lang="en-US" sz="4400" b="1" dirty="0">
                <a:latin typeface="Calibri" panose="020F0502020204030204" pitchFamily="34" charset="0"/>
                <a:cs typeface="Calibri" panose="020F0502020204030204" pitchFamily="34" charset="0"/>
              </a:rPr>
              <a:t>Lack of Tourists reception centers (TRC)</a:t>
            </a:r>
            <a:endParaRPr lang="en-US" sz="4400"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1360ACE7-8F8F-404A-BF2D-DC6F83C4BD43}"/>
              </a:ext>
            </a:extLst>
          </p:cNvPr>
          <p:cNvSpPr>
            <a:spLocks noGrp="1"/>
          </p:cNvSpPr>
          <p:nvPr>
            <p:ph idx="1"/>
          </p:nvPr>
        </p:nvSpPr>
        <p:spPr/>
        <p:txBody>
          <a:bodyPr>
            <a:normAutofit/>
          </a:bodyPr>
          <a:lstStyle/>
          <a:p>
            <a:pPr marL="0" indent="0" algn="just">
              <a:buNone/>
            </a:pPr>
            <a:r>
              <a:rPr lang="en-US" sz="2400" dirty="0">
                <a:latin typeface="Calibri" panose="020F0502020204030204" pitchFamily="34" charset="0"/>
                <a:cs typeface="Calibri" panose="020F0502020204030204" pitchFamily="34" charset="0"/>
              </a:rPr>
              <a:t>There is a lack of Tourists reception centers in Rajasthan which provide the basic information about the tourist destination in Rajasthan. The absence of this important center, leads to loss in revenue, as tourists visiting Rajasthan do not move to all places of tourists attraction.</a:t>
            </a:r>
          </a:p>
        </p:txBody>
      </p:sp>
      <p:pic>
        <p:nvPicPr>
          <p:cNvPr id="5" name="Picture 4">
            <a:extLst>
              <a:ext uri="{FF2B5EF4-FFF2-40B4-BE49-F238E27FC236}">
                <a16:creationId xmlns:a16="http://schemas.microsoft.com/office/drawing/2014/main" id="{2CD8C93C-4072-43DA-ABEE-24884A81179E}"/>
              </a:ext>
            </a:extLst>
          </p:cNvPr>
          <p:cNvPicPr>
            <a:picLocks noChangeAspect="1"/>
          </p:cNvPicPr>
          <p:nvPr/>
        </p:nvPicPr>
        <p:blipFill>
          <a:blip r:embed="rId2"/>
          <a:stretch>
            <a:fillRect/>
          </a:stretch>
        </p:blipFill>
        <p:spPr>
          <a:xfrm>
            <a:off x="6255027" y="3737113"/>
            <a:ext cx="5817704" cy="2985052"/>
          </a:xfrm>
          <a:prstGeom prst="rect">
            <a:avLst/>
          </a:prstGeom>
        </p:spPr>
      </p:pic>
    </p:spTree>
    <p:extLst>
      <p:ext uri="{BB962C8B-B14F-4D97-AF65-F5344CB8AC3E}">
        <p14:creationId xmlns:p14="http://schemas.microsoft.com/office/powerpoint/2010/main" val="3247274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10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3">
                                            <p:txEl>
                                              <p:pRg st="0" end="0"/>
                                            </p:txEl>
                                          </p:spTgt>
                                        </p:tgtEl>
                                        <p:attrNameLst>
                                          <p:attrName>ppt_h</p:attrName>
                                        </p:attrNameLst>
                                      </p:cBhvr>
                                      <p:tavLst>
                                        <p:tav tm="0">
                                          <p:val>
                                            <p:fltVal val="0"/>
                                          </p:val>
                                        </p:tav>
                                        <p:tav tm="100000">
                                          <p:val>
                                            <p:strVal val="#ppt_h"/>
                                          </p:val>
                                        </p:tav>
                                      </p:tavLst>
                                    </p:anim>
                                    <p:anim calcmode="lin" valueType="num">
                                      <p:cBhvr>
                                        <p:cTn id="9" dur="1000" fill="hold"/>
                                        <p:tgtEl>
                                          <p:spTgt spid="3">
                                            <p:txEl>
                                              <p:pRg st="0" end="0"/>
                                            </p:txEl>
                                          </p:spTgt>
                                        </p:tgtEl>
                                        <p:attrNameLst>
                                          <p:attrName>style.rotation</p:attrName>
                                        </p:attrNameLst>
                                      </p:cBhvr>
                                      <p:tavLst>
                                        <p:tav tm="0">
                                          <p:val>
                                            <p:fltVal val="90"/>
                                          </p:val>
                                        </p:tav>
                                        <p:tav tm="100000">
                                          <p:val>
                                            <p:fltVal val="0"/>
                                          </p:val>
                                        </p:tav>
                                      </p:tavLst>
                                    </p:anim>
                                    <p:animEffect transition="in" filter="fade">
                                      <p:cBhvr>
                                        <p:cTn id="10" dur="1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0CF122-21DF-4476-93F7-216DF2138526}"/>
              </a:ext>
            </a:extLst>
          </p:cNvPr>
          <p:cNvSpPr>
            <a:spLocks noGrp="1"/>
          </p:cNvSpPr>
          <p:nvPr>
            <p:ph type="title"/>
          </p:nvPr>
        </p:nvSpPr>
        <p:spPr/>
        <p:txBody>
          <a:bodyPr>
            <a:normAutofit/>
          </a:bodyPr>
          <a:lstStyle/>
          <a:p>
            <a:pPr algn="ctr"/>
            <a:r>
              <a:rPr lang="en-US" sz="5400" b="1" dirty="0">
                <a:latin typeface="Calibri" panose="020F0502020204030204" pitchFamily="34" charset="0"/>
                <a:cs typeface="Calibri" panose="020F0502020204030204" pitchFamily="34" charset="0"/>
              </a:rPr>
              <a:t>Lack of safety and security</a:t>
            </a:r>
            <a:endParaRPr lang="en-US" sz="5400"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D44327F1-751A-4842-963A-B4E9ABA7E90D}"/>
              </a:ext>
            </a:extLst>
          </p:cNvPr>
          <p:cNvSpPr>
            <a:spLocks noGrp="1"/>
          </p:cNvSpPr>
          <p:nvPr>
            <p:ph idx="1"/>
          </p:nvPr>
        </p:nvSpPr>
        <p:spPr/>
        <p:txBody>
          <a:bodyPr>
            <a:normAutofit/>
          </a:bodyPr>
          <a:lstStyle/>
          <a:p>
            <a:pPr marL="0" indent="0" algn="just">
              <a:buNone/>
            </a:pPr>
            <a:r>
              <a:rPr lang="en-US" sz="2400" dirty="0">
                <a:latin typeface="Calibri" panose="020F0502020204030204" pitchFamily="34" charset="0"/>
                <a:cs typeface="Calibri" panose="020F0502020204030204" pitchFamily="34" charset="0"/>
              </a:rPr>
              <a:t>Due to continuous terror attacks on tourism destinations in different parts of the country, tourists are worried about their safety and security in Rajasthan.</a:t>
            </a:r>
          </a:p>
        </p:txBody>
      </p:sp>
      <p:pic>
        <p:nvPicPr>
          <p:cNvPr id="5" name="Picture 4">
            <a:extLst>
              <a:ext uri="{FF2B5EF4-FFF2-40B4-BE49-F238E27FC236}">
                <a16:creationId xmlns:a16="http://schemas.microsoft.com/office/drawing/2014/main" id="{740942A6-4B61-4EF6-A302-7EAE611369C1}"/>
              </a:ext>
            </a:extLst>
          </p:cNvPr>
          <p:cNvPicPr>
            <a:picLocks noChangeAspect="1"/>
          </p:cNvPicPr>
          <p:nvPr/>
        </p:nvPicPr>
        <p:blipFill>
          <a:blip r:embed="rId2"/>
          <a:stretch>
            <a:fillRect/>
          </a:stretch>
        </p:blipFill>
        <p:spPr>
          <a:xfrm>
            <a:off x="5542722" y="3299791"/>
            <a:ext cx="6477000" cy="3286539"/>
          </a:xfrm>
          <a:prstGeom prst="rect">
            <a:avLst/>
          </a:prstGeom>
        </p:spPr>
      </p:pic>
    </p:spTree>
    <p:extLst>
      <p:ext uri="{BB962C8B-B14F-4D97-AF65-F5344CB8AC3E}">
        <p14:creationId xmlns:p14="http://schemas.microsoft.com/office/powerpoint/2010/main" val="20478031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839816-B317-4004-8FDC-3704953243F1}"/>
              </a:ext>
            </a:extLst>
          </p:cNvPr>
          <p:cNvSpPr>
            <a:spLocks noGrp="1"/>
          </p:cNvSpPr>
          <p:nvPr>
            <p:ph type="title"/>
          </p:nvPr>
        </p:nvSpPr>
        <p:spPr/>
        <p:txBody>
          <a:bodyPr>
            <a:normAutofit/>
          </a:bodyPr>
          <a:lstStyle/>
          <a:p>
            <a:pPr algn="ctr"/>
            <a:r>
              <a:rPr lang="en-US" sz="4400" b="1" dirty="0">
                <a:latin typeface="Calibri" panose="020F0502020204030204" pitchFamily="34" charset="0"/>
                <a:cs typeface="Calibri" panose="020F0502020204030204" pitchFamily="34" charset="0"/>
              </a:rPr>
              <a:t>Lack of Hygienic food</a:t>
            </a:r>
            <a:endParaRPr lang="en-US" sz="4400"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09AF6E8B-06BC-478F-87E5-BB68F29E7971}"/>
              </a:ext>
            </a:extLst>
          </p:cNvPr>
          <p:cNvSpPr>
            <a:spLocks noGrp="1"/>
          </p:cNvSpPr>
          <p:nvPr>
            <p:ph idx="1"/>
          </p:nvPr>
        </p:nvSpPr>
        <p:spPr/>
        <p:txBody>
          <a:bodyPr>
            <a:normAutofit/>
          </a:bodyPr>
          <a:lstStyle/>
          <a:p>
            <a:pPr marL="0" indent="0" algn="just">
              <a:buNone/>
            </a:pPr>
            <a:r>
              <a:rPr lang="en-US" sz="2400" dirty="0">
                <a:latin typeface="Calibri" panose="020F0502020204030204" pitchFamily="34" charset="0"/>
                <a:cs typeface="Calibri" panose="020F0502020204030204" pitchFamily="34" charset="0"/>
              </a:rPr>
              <a:t>Food service is also one of the major problem in the state. Food served is either unhygienic or served under unclean conditions. Non-availability of the regional and continental dishes is also a big problem.</a:t>
            </a:r>
          </a:p>
        </p:txBody>
      </p:sp>
      <p:pic>
        <p:nvPicPr>
          <p:cNvPr id="5" name="Picture 4">
            <a:extLst>
              <a:ext uri="{FF2B5EF4-FFF2-40B4-BE49-F238E27FC236}">
                <a16:creationId xmlns:a16="http://schemas.microsoft.com/office/drawing/2014/main" id="{A12DB539-995F-4145-9473-911B3964CD28}"/>
              </a:ext>
            </a:extLst>
          </p:cNvPr>
          <p:cNvPicPr>
            <a:picLocks noChangeAspect="1"/>
          </p:cNvPicPr>
          <p:nvPr/>
        </p:nvPicPr>
        <p:blipFill>
          <a:blip r:embed="rId2"/>
          <a:stretch>
            <a:fillRect/>
          </a:stretch>
        </p:blipFill>
        <p:spPr>
          <a:xfrm>
            <a:off x="6357316" y="3429000"/>
            <a:ext cx="5304597" cy="3429000"/>
          </a:xfrm>
          <a:prstGeom prst="rect">
            <a:avLst/>
          </a:prstGeom>
        </p:spPr>
      </p:pic>
    </p:spTree>
    <p:extLst>
      <p:ext uri="{BB962C8B-B14F-4D97-AF65-F5344CB8AC3E}">
        <p14:creationId xmlns:p14="http://schemas.microsoft.com/office/powerpoint/2010/main" val="34083180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219</TotalTime>
  <Words>1035</Words>
  <Application>Microsoft Office PowerPoint</Application>
  <PresentationFormat>Widescreen</PresentationFormat>
  <Paragraphs>46</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Trebuchet MS</vt:lpstr>
      <vt:lpstr>Wingdings 3</vt:lpstr>
      <vt:lpstr>Facet</vt:lpstr>
      <vt:lpstr>Tourism Problems &amp; Their Solutions</vt:lpstr>
      <vt:lpstr>Introduction</vt:lpstr>
      <vt:lpstr>PowerPoint Presentation</vt:lpstr>
      <vt:lpstr>Transportation Problems</vt:lpstr>
      <vt:lpstr>Problems of shortage of Accommodation</vt:lpstr>
      <vt:lpstr>High Indian Hotel Rates</vt:lpstr>
      <vt:lpstr>Lack of Tourists reception centers (TRC)</vt:lpstr>
      <vt:lpstr>Lack of safety and security</vt:lpstr>
      <vt:lpstr>Lack of Hygienic food</vt:lpstr>
      <vt:lpstr>Lack of better communications facility</vt:lpstr>
      <vt:lpstr>Seasonality</vt:lpstr>
      <vt:lpstr>Other problems</vt:lpstr>
      <vt:lpstr>PowerPoint Presentation</vt:lpstr>
      <vt:lpstr>1.) By Web Application</vt:lpstr>
      <vt:lpstr>2.)  By Mobile Application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Tourism Problems &amp; Their Solutions</dc:title>
  <dc:creator>Rahul Raj</dc:creator>
  <cp:lastModifiedBy>Rahul Raj</cp:lastModifiedBy>
  <cp:revision>32</cp:revision>
  <dcterms:created xsi:type="dcterms:W3CDTF">2018-07-23T17:48:48Z</dcterms:created>
  <dcterms:modified xsi:type="dcterms:W3CDTF">2018-07-24T08:11:54Z</dcterms:modified>
</cp:coreProperties>
</file>