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2" r:id="rId4"/>
    <p:sldId id="264" r:id="rId5"/>
    <p:sldId id="263" r:id="rId6"/>
    <p:sldId id="266" r:id="rId7"/>
    <p:sldId id="270" r:id="rId8"/>
    <p:sldId id="267" r:id="rId9"/>
    <p:sldId id="259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9245C-6AF9-4C2E-A123-820E780FB189}" v="66" dt="2019-12-04T08:31:13.827"/>
    <p1510:client id="{4EAF972E-5EB9-8074-73A5-D3D3A8FF7683}" v="212" dt="2019-12-04T17:05:18.106"/>
    <p1510:client id="{55DBFF56-017F-AE40-2215-7E7C15792A51}" v="202" dt="2019-12-04T02:02:16.045"/>
    <p1510:client id="{7FBFB765-F7CA-3A55-8E12-66D364CD6072}" v="15" dt="2019-12-04T16:39:42.750"/>
    <p1510:client id="{A1C36C13-FF27-F3A9-3793-2F63D9AC5B28}" v="43" dt="2019-12-04T07:26:54.221"/>
    <p1510:client id="{D42ED47D-652C-DE43-CD0B-DF61373903E1}" v="5" dt="2019-12-04T08:04:29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FB46-CA56-6A4B-99C3-2BBCA864FC33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0ABBE-9D72-CE47-8511-1AAB89E6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ABBE-9D72-CE47-8511-1AAB89E62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ABBE-9D72-CE47-8511-1AAB89E62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7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1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7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1/4/2020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0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A9C36D-F5FD-6644-9EBE-82B321268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-88" r="3301" b="249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4585849"/>
            <a:ext cx="10965141" cy="75669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Enhancing the Job-hunting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8" y="5425680"/>
            <a:ext cx="10965142" cy="767299"/>
          </a:xfrm>
        </p:spPr>
        <p:txBody>
          <a:bodyPr>
            <a:noAutofit/>
          </a:bodyPr>
          <a:lstStyle/>
          <a:p>
            <a:r>
              <a:rPr lang="en-US" sz="1800">
                <a:solidFill>
                  <a:srgbClr val="FFFFFF">
                    <a:alpha val="75000"/>
                  </a:srgbClr>
                </a:solidFill>
              </a:rPr>
              <a:t>Previously Unstructured Now Structured (PUNS)</a:t>
            </a:r>
          </a:p>
          <a:p>
            <a:r>
              <a:rPr lang="en-US" i="1" cap="none" err="1">
                <a:solidFill>
                  <a:srgbClr val="FFFFFF">
                    <a:alpha val="75000"/>
                  </a:srgbClr>
                </a:solidFill>
              </a:rPr>
              <a:t>Shivendra</a:t>
            </a:r>
            <a:r>
              <a:rPr lang="en-US" i="1" cap="none">
                <a:solidFill>
                  <a:srgbClr val="FFFFFF">
                    <a:alpha val="75000"/>
                  </a:srgbClr>
                </a:solidFill>
              </a:rPr>
              <a:t> Kumar | </a:t>
            </a:r>
            <a:r>
              <a:rPr lang="en-US" i="1" cap="none" err="1">
                <a:solidFill>
                  <a:srgbClr val="FFFFFF">
                    <a:alpha val="75000"/>
                  </a:srgbClr>
                </a:solidFill>
              </a:rPr>
              <a:t>Dibyamshu</a:t>
            </a:r>
            <a:r>
              <a:rPr lang="en-US" i="1" cap="none">
                <a:solidFill>
                  <a:srgbClr val="FFFFFF">
                    <a:alpha val="75000"/>
                  </a:srgbClr>
                </a:solidFill>
              </a:rPr>
              <a:t> Shrestha | Rahul Raj | </a:t>
            </a:r>
            <a:r>
              <a:rPr lang="en-US" i="1" cap="none" err="1">
                <a:solidFill>
                  <a:srgbClr val="FFFFFF">
                    <a:alpha val="75000"/>
                  </a:srgbClr>
                </a:solidFill>
              </a:rPr>
              <a:t>Vinitha</a:t>
            </a:r>
            <a:r>
              <a:rPr lang="en-US" i="1" cap="none">
                <a:solidFill>
                  <a:srgbClr val="FFFFFF">
                    <a:alpha val="75000"/>
                  </a:srgbClr>
                </a:solidFill>
              </a:rPr>
              <a:t> Ravindran | Juily Vasandani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C10D-ECC5-854D-8331-4AF81E4D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Final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0CE56-E819-5F43-8BB5-492D18A0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Search term: “Truck Driver”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Pay type: “Hourly”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AB496-D510-467E-AA73-737F9E95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9" y="2655869"/>
            <a:ext cx="7174675" cy="15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3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53F7C8D-35B1-4FF7-9CD4-CF3217F51972}"/>
              </a:ext>
            </a:extLst>
          </p:cNvPr>
          <p:cNvSpPr txBox="1">
            <a:spLocks/>
          </p:cNvSpPr>
          <p:nvPr/>
        </p:nvSpPr>
        <p:spPr>
          <a:xfrm>
            <a:off x="733592" y="805543"/>
            <a:ext cx="11029616" cy="834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Conclusion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32BA59E6-6E90-4364-BAB7-19E973353E5E}"/>
              </a:ext>
            </a:extLst>
          </p:cNvPr>
          <p:cNvSpPr txBox="1">
            <a:spLocks/>
          </p:cNvSpPr>
          <p:nvPr/>
        </p:nvSpPr>
        <p:spPr>
          <a:xfrm>
            <a:off x="733592" y="1738966"/>
            <a:ext cx="11029616" cy="2326936"/>
          </a:xfrm>
          <a:prstGeom prst="rect">
            <a:avLst/>
          </a:prstGeom>
        </p:spPr>
        <p:txBody>
          <a:bodyPr anchor="t">
            <a:no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chemeClr val="accent1"/>
                </a:solidFill>
              </a:rPr>
              <a:t>Overall company growth</a:t>
            </a:r>
          </a:p>
          <a:p>
            <a:pPr marL="305435" indent="-305435"/>
            <a:r>
              <a:rPr lang="en-US" sz="1600"/>
              <a:t>Provides an opportunity for Craigslist to become a serious player in the job search market</a:t>
            </a:r>
          </a:p>
          <a:p>
            <a:pPr marL="305435" indent="-305435"/>
            <a:r>
              <a:rPr lang="en-US" sz="1600"/>
              <a:t>Our solution optimizes the job search experience and enhances Craigslist as a job search platform</a:t>
            </a:r>
          </a:p>
          <a:p>
            <a:pPr marL="305435" indent="-305435"/>
            <a:r>
              <a:rPr lang="en-US" sz="1600"/>
              <a:t>No costly infrastructure – the solution can be implemented with the data on hand</a:t>
            </a:r>
          </a:p>
          <a:p>
            <a:pPr marL="305435" indent="-305435"/>
            <a:r>
              <a:rPr lang="en-US" sz="1600"/>
              <a:t>Positive network effects – more customers mean larger data; can subsequently improve model accuracy</a:t>
            </a:r>
          </a:p>
          <a:p>
            <a:pPr marL="305435" indent="-305435"/>
            <a:endParaRPr lang="en-US" sz="1600"/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589AEFA9-2214-4EC1-AC33-4F941160366D}"/>
              </a:ext>
            </a:extLst>
          </p:cNvPr>
          <p:cNvSpPr txBox="1">
            <a:spLocks/>
          </p:cNvSpPr>
          <p:nvPr/>
        </p:nvSpPr>
        <p:spPr>
          <a:xfrm>
            <a:off x="733592" y="4316763"/>
            <a:ext cx="11029616" cy="1709964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chemeClr val="accent1"/>
                </a:solidFill>
              </a:rPr>
              <a:t>Customer satisfaction</a:t>
            </a:r>
          </a:p>
          <a:p>
            <a:r>
              <a:rPr lang="en-US" sz="1600"/>
              <a:t>Craigslist has a lower cost of usage as compared to other hiring websites</a:t>
            </a:r>
          </a:p>
          <a:p>
            <a:r>
              <a:rPr lang="en-US" sz="1600"/>
              <a:t>Ease of use – this will attract more customers to use the job platform</a:t>
            </a:r>
          </a:p>
          <a:p>
            <a:r>
              <a:rPr lang="en-US" sz="1600"/>
              <a:t>Optimized results – customers get to see the results tailored to their needs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350965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D859-F78E-4B40-9495-632A2C2F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Craigslist For Employment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BD9927-40EB-9F47-B1B0-E78F9D3D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chemeClr val="accent5"/>
                </a:solidFill>
                <a:latin typeface="+mj-lt"/>
              </a:rPr>
              <a:t>Statistics (per month)</a:t>
            </a:r>
          </a:p>
          <a:p>
            <a:pPr lvl="1"/>
            <a:r>
              <a:rPr lang="en-US" sz="1500"/>
              <a:t>Unique Site Visits:</a:t>
            </a:r>
            <a:r>
              <a:rPr lang="en-US"/>
              <a:t> </a:t>
            </a:r>
            <a:r>
              <a:rPr lang="en-US" sz="2300">
                <a:solidFill>
                  <a:srgbClr val="5A82CB"/>
                </a:solidFill>
                <a:latin typeface="Bahnschrift" panose="020B0502020104020203"/>
              </a:rPr>
              <a:t>50 million</a:t>
            </a:r>
            <a:endParaRPr lang="en-US"/>
          </a:p>
          <a:p>
            <a:pPr lvl="1"/>
            <a:r>
              <a:rPr lang="en-US" sz="1500"/>
              <a:t>New Job Listings:</a:t>
            </a:r>
            <a:r>
              <a:rPr lang="en-US"/>
              <a:t> </a:t>
            </a:r>
            <a:r>
              <a:rPr lang="en-US" sz="2300">
                <a:solidFill>
                  <a:schemeClr val="accent1"/>
                </a:solidFill>
                <a:latin typeface="+mj-lt"/>
              </a:rPr>
              <a:t>2 million</a:t>
            </a:r>
            <a:endParaRPr lang="en-US">
              <a:latin typeface="+mj-lt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8C92D60-BA6B-7244-9EE8-825B16E23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31055"/>
              </p:ext>
            </p:extLst>
          </p:nvPr>
        </p:nvGraphicFramePr>
        <p:xfrm>
          <a:off x="5402875" y="2438671"/>
          <a:ext cx="6207932" cy="343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966">
                  <a:extLst>
                    <a:ext uri="{9D8B030D-6E8A-4147-A177-3AD203B41FA5}">
                      <a16:colId xmlns:a16="http://schemas.microsoft.com/office/drawing/2014/main" val="1966262305"/>
                    </a:ext>
                  </a:extLst>
                </a:gridCol>
                <a:gridCol w="3103966">
                  <a:extLst>
                    <a:ext uri="{9D8B030D-6E8A-4147-A177-3AD203B41FA5}">
                      <a16:colId xmlns:a16="http://schemas.microsoft.com/office/drawing/2014/main" val="284643666"/>
                    </a:ext>
                  </a:extLst>
                </a:gridCol>
              </a:tblGrid>
              <a:tr h="37461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Bahnschrift" panose="020B0502020104020203"/>
                          <a:ea typeface="+mn-ea"/>
                          <a:cs typeface="+mn-cs"/>
                        </a:rPr>
                        <a:t>Job Board</a:t>
                      </a:r>
                      <a:endParaRPr lang="en-US" sz="23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>
                          <a:latin typeface="+mj-lt"/>
                        </a:rPr>
                        <a:t>Price </a:t>
                      </a:r>
                      <a:r>
                        <a:rPr lang="en-US" sz="1800" b="0">
                          <a:latin typeface="+mj-lt"/>
                        </a:rPr>
                        <a:t>(per post for 30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79874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$249 - $999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97060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CareerBuilder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$219 - $599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62982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LinkedIn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*based on average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0819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$395 - $1,250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85642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r>
                        <a:rPr lang="en-US" b="1"/>
                        <a:t>Craigslist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$10 - $75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55561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Indeed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$0.10 - $5 per click*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42704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Workable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$99/month 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9400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ZipRecruiter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$249/month 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8218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D242E7-5126-0945-BDBB-4D653EEF3728}"/>
              </a:ext>
            </a:extLst>
          </p:cNvPr>
          <p:cNvSpPr txBox="1"/>
          <p:nvPr/>
        </p:nvSpPr>
        <p:spPr>
          <a:xfrm>
            <a:off x="5402875" y="5972939"/>
            <a:ext cx="6207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Source: Glassdoor for Employers, 2019.</a:t>
            </a:r>
          </a:p>
        </p:txBody>
      </p:sp>
    </p:spTree>
    <p:extLst>
      <p:ext uri="{BB962C8B-B14F-4D97-AF65-F5344CB8AC3E}">
        <p14:creationId xmlns:p14="http://schemas.microsoft.com/office/powerpoint/2010/main" val="278853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D859-F78E-4B40-9495-632A2C2F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Current Capabilities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50DE2A-0E00-D741-B02A-2D4B769FFE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02043" y="2227263"/>
            <a:ext cx="5037395" cy="3633787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434039D-8214-1943-A1A8-2165B6C80A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05506" y="2227262"/>
            <a:ext cx="1137899" cy="363378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BC4B654-853B-F048-9E16-D04ADB0C824A}"/>
              </a:ext>
            </a:extLst>
          </p:cNvPr>
          <p:cNvGrpSpPr/>
          <p:nvPr/>
        </p:nvGrpSpPr>
        <p:grpSpPr>
          <a:xfrm>
            <a:off x="5082954" y="2831812"/>
            <a:ext cx="666572" cy="1613731"/>
            <a:chOff x="3452501" y="2768837"/>
            <a:chExt cx="666572" cy="161373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4120D0-0AD1-F94A-9993-799DEB3D28C7}"/>
                </a:ext>
              </a:extLst>
            </p:cNvPr>
            <p:cNvCxnSpPr/>
            <p:nvPr/>
          </p:nvCxnSpPr>
          <p:spPr>
            <a:xfrm>
              <a:off x="3785787" y="2768837"/>
              <a:ext cx="333286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7230CA-A83D-1640-9355-5EE18CE95E5D}"/>
                </a:ext>
              </a:extLst>
            </p:cNvPr>
            <p:cNvCxnSpPr/>
            <p:nvPr/>
          </p:nvCxnSpPr>
          <p:spPr>
            <a:xfrm>
              <a:off x="3785787" y="4382568"/>
              <a:ext cx="333286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21B1FD-6623-5B41-A23C-8507001D6799}"/>
                </a:ext>
              </a:extLst>
            </p:cNvPr>
            <p:cNvCxnSpPr>
              <a:cxnSpLocks/>
            </p:cNvCxnSpPr>
            <p:nvPr/>
          </p:nvCxnSpPr>
          <p:spPr>
            <a:xfrm>
              <a:off x="3785787" y="2768837"/>
              <a:ext cx="0" cy="1613731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03721A3-DBFC-BD4B-9A6B-834CA23ADE48}"/>
                </a:ext>
              </a:extLst>
            </p:cNvPr>
            <p:cNvCxnSpPr/>
            <p:nvPr/>
          </p:nvCxnSpPr>
          <p:spPr>
            <a:xfrm>
              <a:off x="3452501" y="3545080"/>
              <a:ext cx="333286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5638E1-2E7B-D343-886C-F4DF32652CDC}"/>
              </a:ext>
            </a:extLst>
          </p:cNvPr>
          <p:cNvSpPr txBox="1"/>
          <p:nvPr/>
        </p:nvSpPr>
        <p:spPr>
          <a:xfrm>
            <a:off x="2957883" y="2815404"/>
            <a:ext cx="2125070" cy="184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accent1"/>
                </a:solidFill>
                <a:latin typeface="+mj-lt"/>
              </a:rPr>
              <a:t>Filter Options:</a:t>
            </a:r>
          </a:p>
          <a:p>
            <a:pPr marL="349250" lvl="1" indent="-171450">
              <a:lnSpc>
                <a:spcPct val="150000"/>
              </a:lnSpc>
              <a:buFontTx/>
              <a:buChar char="-"/>
            </a:pPr>
            <a:r>
              <a:rPr lang="en-US" sz="1500"/>
              <a:t>Location</a:t>
            </a:r>
          </a:p>
          <a:p>
            <a:pPr marL="349250" lvl="1" indent="-171450">
              <a:lnSpc>
                <a:spcPct val="150000"/>
              </a:lnSpc>
              <a:buFontTx/>
              <a:buChar char="-"/>
            </a:pPr>
            <a:r>
              <a:rPr lang="en-US" sz="1500"/>
              <a:t>Category</a:t>
            </a:r>
          </a:p>
          <a:p>
            <a:pPr marL="349250" lvl="1" indent="-171450">
              <a:lnSpc>
                <a:spcPct val="150000"/>
              </a:lnSpc>
              <a:buFontTx/>
              <a:buChar char="-"/>
            </a:pPr>
            <a:r>
              <a:rPr lang="en-US" sz="1500"/>
              <a:t>Type (full-time, part-time, intern)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D9ECB2-343B-3742-9B13-3080CAB3FEE1}"/>
              </a:ext>
            </a:extLst>
          </p:cNvPr>
          <p:cNvGrpSpPr/>
          <p:nvPr/>
        </p:nvGrpSpPr>
        <p:grpSpPr>
          <a:xfrm rot="10800000">
            <a:off x="2335244" y="2554812"/>
            <a:ext cx="666572" cy="3144704"/>
            <a:chOff x="3452501" y="1620968"/>
            <a:chExt cx="666572" cy="314470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77C6D6-1C2A-994C-8D83-82C26A6482D6}"/>
                </a:ext>
              </a:extLst>
            </p:cNvPr>
            <p:cNvCxnSpPr/>
            <p:nvPr/>
          </p:nvCxnSpPr>
          <p:spPr>
            <a:xfrm>
              <a:off x="3785787" y="1622424"/>
              <a:ext cx="333286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56019B-7DB6-E041-B47C-903CE493AFA3}"/>
                </a:ext>
              </a:extLst>
            </p:cNvPr>
            <p:cNvCxnSpPr/>
            <p:nvPr/>
          </p:nvCxnSpPr>
          <p:spPr>
            <a:xfrm>
              <a:off x="3785787" y="4764949"/>
              <a:ext cx="333286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6FA2B6-3645-E24E-A91F-95574F9EDD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5787" y="1620968"/>
              <a:ext cx="0" cy="3144704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24694F0-D2CC-EA4E-B6A8-75C996C11293}"/>
                </a:ext>
              </a:extLst>
            </p:cNvPr>
            <p:cNvCxnSpPr/>
            <p:nvPr/>
          </p:nvCxnSpPr>
          <p:spPr>
            <a:xfrm>
              <a:off x="3452501" y="3545080"/>
              <a:ext cx="333286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7D19DBE-7155-514A-B6A3-75394A345EA5}"/>
              </a:ext>
            </a:extLst>
          </p:cNvPr>
          <p:cNvSpPr txBox="1"/>
          <p:nvPr/>
        </p:nvSpPr>
        <p:spPr>
          <a:xfrm>
            <a:off x="5802043" y="5972939"/>
            <a:ext cx="4664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Source: </a:t>
            </a:r>
            <a:r>
              <a:rPr lang="en-US" sz="900" err="1"/>
              <a:t>Craigslist.org</a:t>
            </a:r>
            <a:r>
              <a:rPr lang="en-US" sz="900"/>
              <a:t>, 2019.</a:t>
            </a:r>
          </a:p>
        </p:txBody>
      </p:sp>
    </p:spTree>
    <p:extLst>
      <p:ext uri="{BB962C8B-B14F-4D97-AF65-F5344CB8AC3E}">
        <p14:creationId xmlns:p14="http://schemas.microsoft.com/office/powerpoint/2010/main" val="12368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AC73-7515-8043-BFA7-E5A28276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 Job-Seeker UX on Craigslist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A67CC0-089F-B640-AA24-0718C93AEDC4}"/>
              </a:ext>
            </a:extLst>
          </p:cNvPr>
          <p:cNvGrpSpPr/>
          <p:nvPr/>
        </p:nvGrpSpPr>
        <p:grpSpPr>
          <a:xfrm>
            <a:off x="953566" y="2472399"/>
            <a:ext cx="10512930" cy="3684749"/>
            <a:chOff x="953566" y="2358874"/>
            <a:chExt cx="10512930" cy="36847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3281A3-6C1E-0040-8733-986ECB29A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33" t="19793" r="63501" b="18776"/>
            <a:stretch/>
          </p:blipFill>
          <p:spPr>
            <a:xfrm flipH="1">
              <a:off x="4989251" y="3259844"/>
              <a:ext cx="1881554" cy="1758463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49EE2A-F69F-A84F-AB7C-FD9ABAFFDAF9}"/>
                </a:ext>
              </a:extLst>
            </p:cNvPr>
            <p:cNvGrpSpPr/>
            <p:nvPr/>
          </p:nvGrpSpPr>
          <p:grpSpPr>
            <a:xfrm>
              <a:off x="8041925" y="2358874"/>
              <a:ext cx="3424571" cy="3684749"/>
              <a:chOff x="8041925" y="2358874"/>
              <a:chExt cx="3424571" cy="368474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9279C8F-007B-0B43-8207-02171CDA8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41925" y="2358874"/>
                <a:ext cx="1712285" cy="171228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6EFAA01-6E55-7943-9A8D-F6E86B95E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41926" y="4331338"/>
                <a:ext cx="1712285" cy="171228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FB63C0E-4596-ED42-B16C-07C8F717D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754210" y="2358874"/>
                <a:ext cx="1712285" cy="171228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D554EAD-68EB-7547-A35F-A2E90CE8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754211" y="4331338"/>
                <a:ext cx="1712285" cy="1712285"/>
              </a:xfrm>
              <a:prstGeom prst="rect">
                <a:avLst/>
              </a:prstGeom>
            </p:spPr>
          </p:pic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BDC8426-9362-8B45-A338-681D14BA0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2320" y="3239510"/>
              <a:ext cx="1039854" cy="831649"/>
            </a:xfrm>
            <a:prstGeom prst="straightConnector1">
              <a:avLst/>
            </a:prstGeom>
            <a:ln w="22225">
              <a:solidFill>
                <a:schemeClr val="accent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3A1903-EDE8-444A-881E-FA9CF8539E80}"/>
                </a:ext>
              </a:extLst>
            </p:cNvPr>
            <p:cNvCxnSpPr>
              <a:cxnSpLocks/>
            </p:cNvCxnSpPr>
            <p:nvPr/>
          </p:nvCxnSpPr>
          <p:spPr>
            <a:xfrm>
              <a:off x="7132320" y="4071159"/>
              <a:ext cx="1030488" cy="778486"/>
            </a:xfrm>
            <a:prstGeom prst="straightConnector1">
              <a:avLst/>
            </a:prstGeom>
            <a:ln w="22225">
              <a:solidFill>
                <a:schemeClr val="accent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321A53-6964-FE46-A774-44197D080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colorTemperature colorTemp="1500"/>
                      </a14:imgEffect>
                      <a14:imgEffect>
                        <a14:brightnessContrast bright="85000" contrast="-7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69352" y="4748988"/>
              <a:ext cx="1118463" cy="926725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8525EB-64B0-E04F-8EB6-93087308A06E}"/>
                </a:ext>
              </a:extLst>
            </p:cNvPr>
            <p:cNvGrpSpPr/>
            <p:nvPr/>
          </p:nvGrpSpPr>
          <p:grpSpPr>
            <a:xfrm>
              <a:off x="953566" y="2368758"/>
              <a:ext cx="2714575" cy="2365710"/>
              <a:chOff x="953566" y="2368758"/>
              <a:chExt cx="2714575" cy="23657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7B26B23-86B0-1F4B-817C-7E6F648BD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4559"/>
              <a:stretch/>
            </p:blipFill>
            <p:spPr>
              <a:xfrm flipH="1">
                <a:off x="953566" y="2368758"/>
                <a:ext cx="2150035" cy="236571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7CFBA81-2FCC-2049-8ABA-0B71CDAD0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8071" y="3712405"/>
                <a:ext cx="770070" cy="302686"/>
              </a:xfrm>
              <a:prstGeom prst="rect">
                <a:avLst/>
              </a:prstGeom>
            </p:spPr>
          </p:pic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BF4D18D-865A-E94F-97B2-3BBCB08DA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7012" y="4311157"/>
              <a:ext cx="1891256" cy="876323"/>
            </a:xfrm>
            <a:prstGeom prst="straightConnector1">
              <a:avLst/>
            </a:prstGeom>
            <a:ln w="22225">
              <a:solidFill>
                <a:schemeClr val="accent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DDAA282-2083-544A-9C6D-4E33024924F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H="1" flipV="1">
              <a:off x="2898071" y="3863748"/>
              <a:ext cx="1750200" cy="434712"/>
            </a:xfrm>
            <a:prstGeom prst="straightConnector1">
              <a:avLst/>
            </a:prstGeom>
            <a:ln w="22225">
              <a:solidFill>
                <a:schemeClr val="accent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0F59D06-C882-D04B-9E46-D3CF00DB7E9D}"/>
              </a:ext>
            </a:extLst>
          </p:cNvPr>
          <p:cNvSpPr txBox="1"/>
          <p:nvPr/>
        </p:nvSpPr>
        <p:spPr>
          <a:xfrm>
            <a:off x="1287738" y="4453307"/>
            <a:ext cx="14816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Text Input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ACBB4-C61E-1E40-8AB5-651F1D302078}"/>
              </a:ext>
            </a:extLst>
          </p:cNvPr>
          <p:cNvSpPr txBox="1"/>
          <p:nvPr/>
        </p:nvSpPr>
        <p:spPr>
          <a:xfrm>
            <a:off x="1223360" y="2534740"/>
            <a:ext cx="1610446" cy="33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Resume Upload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DA8420-BFEA-3345-B16C-ACA06B82D515}"/>
              </a:ext>
            </a:extLst>
          </p:cNvPr>
          <p:cNvSpPr txBox="1"/>
          <p:nvPr/>
        </p:nvSpPr>
        <p:spPr>
          <a:xfrm>
            <a:off x="4970345" y="2996196"/>
            <a:ext cx="1919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Keyword Mapping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C39A15-1579-234A-AE5E-839B15A02EC8}"/>
              </a:ext>
            </a:extLst>
          </p:cNvPr>
          <p:cNvSpPr txBox="1"/>
          <p:nvPr/>
        </p:nvSpPr>
        <p:spPr>
          <a:xfrm>
            <a:off x="8694279" y="2159118"/>
            <a:ext cx="2119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Relevant Job Results</a:t>
            </a:r>
          </a:p>
        </p:txBody>
      </p:sp>
    </p:spTree>
    <p:extLst>
      <p:ext uri="{BB962C8B-B14F-4D97-AF65-F5344CB8AC3E}">
        <p14:creationId xmlns:p14="http://schemas.microsoft.com/office/powerpoint/2010/main" val="109520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C10D-ECC5-854D-8331-4AF81E4D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Three-Pronged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1A30D-12CB-AD4F-80EF-76A35D5BD988}"/>
              </a:ext>
            </a:extLst>
          </p:cNvPr>
          <p:cNvSpPr txBox="1"/>
          <p:nvPr/>
        </p:nvSpPr>
        <p:spPr>
          <a:xfrm>
            <a:off x="1022888" y="1960411"/>
            <a:ext cx="390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5"/>
                </a:solidFill>
              </a:rPr>
              <a:t>Step One: Search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F4C9F4-829D-D54B-9DE9-6290201E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663" y="2903302"/>
            <a:ext cx="2442675" cy="2442675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5B961B2-628E-DA4A-BC14-A1C47E69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9882" y="2794231"/>
            <a:ext cx="2932311" cy="217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accent1"/>
                </a:solidFill>
              </a:rPr>
              <a:t>Scraping and Text Representation:</a:t>
            </a:r>
          </a:p>
          <a:p>
            <a:pPr marL="305435" indent="-305435"/>
            <a:r>
              <a:rPr lang="en-US"/>
              <a:t>Tokenization</a:t>
            </a:r>
          </a:p>
          <a:p>
            <a:pPr marL="305435" indent="-305435"/>
            <a:r>
              <a:rPr lang="en-US"/>
              <a:t>Lemmatization</a:t>
            </a:r>
          </a:p>
          <a:p>
            <a:pPr marL="305435" indent="-305435"/>
            <a:r>
              <a:rPr lang="en-US"/>
              <a:t>”POS” tagging – “nouns”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22C091-CA5F-C846-8F76-B0237D7D6C1B}"/>
              </a:ext>
            </a:extLst>
          </p:cNvPr>
          <p:cNvGrpSpPr/>
          <p:nvPr/>
        </p:nvGrpSpPr>
        <p:grpSpPr>
          <a:xfrm>
            <a:off x="7749808" y="2429796"/>
            <a:ext cx="2932312" cy="3389686"/>
            <a:chOff x="7749808" y="2360521"/>
            <a:chExt cx="2932312" cy="3389686"/>
          </a:xfrm>
        </p:grpSpPr>
        <p:sp>
          <p:nvSpPr>
            <p:cNvPr id="19" name="Content Placeholder 16">
              <a:extLst>
                <a:ext uri="{FF2B5EF4-FFF2-40B4-BE49-F238E27FC236}">
                  <a16:creationId xmlns:a16="http://schemas.microsoft.com/office/drawing/2014/main" id="{593D011C-A88D-3F4F-9636-35DCDF42DB67}"/>
                </a:ext>
              </a:extLst>
            </p:cNvPr>
            <p:cNvSpPr txBox="1">
              <a:spLocks/>
            </p:cNvSpPr>
            <p:nvPr/>
          </p:nvSpPr>
          <p:spPr>
            <a:xfrm>
              <a:off x="7749808" y="2360521"/>
              <a:ext cx="2932311" cy="1694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marL="306000" indent="-3060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1800">
                  <a:solidFill>
                    <a:schemeClr val="accent1"/>
                  </a:solidFill>
                </a:rPr>
                <a:t>Cosine Similarity:</a:t>
              </a:r>
              <a:endParaRPr lang="en-US" sz="1800"/>
            </a:p>
            <a:p>
              <a:r>
                <a:rPr lang="en-US"/>
                <a:t>Map user input to processed results</a:t>
              </a:r>
            </a:p>
            <a:p>
              <a:pPr algn="just"/>
              <a:r>
                <a:rPr lang="en-US"/>
                <a:t>First-round filtering based on title + description</a:t>
              </a:r>
            </a:p>
          </p:txBody>
        </p:sp>
        <p:sp>
          <p:nvSpPr>
            <p:cNvPr id="22" name="Content Placeholder 16">
              <a:extLst>
                <a:ext uri="{FF2B5EF4-FFF2-40B4-BE49-F238E27FC236}">
                  <a16:creationId xmlns:a16="http://schemas.microsoft.com/office/drawing/2014/main" id="{773BE1AE-5B01-854C-81A2-151E5B5B5DBD}"/>
                </a:ext>
              </a:extLst>
            </p:cNvPr>
            <p:cNvSpPr txBox="1">
              <a:spLocks/>
            </p:cNvSpPr>
            <p:nvPr/>
          </p:nvSpPr>
          <p:spPr>
            <a:xfrm>
              <a:off x="7749809" y="4055364"/>
              <a:ext cx="2932311" cy="1694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1800">
                  <a:solidFill>
                    <a:schemeClr val="accent1"/>
                  </a:solidFill>
                </a:rPr>
                <a:t>Output:</a:t>
              </a:r>
              <a:endParaRPr lang="en-US" sz="1800"/>
            </a:p>
            <a:p>
              <a:pPr algn="just"/>
              <a:r>
                <a:rPr lang="en-US"/>
                <a:t>List of jobs with keywords matched to user input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04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C10D-ECC5-854D-8331-4AF81E4D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Three-Pronged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1A30D-12CB-AD4F-80EF-76A35D5BD988}"/>
              </a:ext>
            </a:extLst>
          </p:cNvPr>
          <p:cNvSpPr txBox="1"/>
          <p:nvPr/>
        </p:nvSpPr>
        <p:spPr>
          <a:xfrm>
            <a:off x="1022888" y="1960411"/>
            <a:ext cx="390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5"/>
                </a:solidFill>
              </a:rPr>
              <a:t>Step Two: Predictive Modeling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5B961B2-628E-DA4A-BC14-A1C47E69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9882" y="2884840"/>
            <a:ext cx="2932311" cy="24814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accent1"/>
                </a:solidFill>
              </a:rPr>
              <a:t>Validation Data:</a:t>
            </a:r>
            <a:endParaRPr lang="en-US" sz="1800"/>
          </a:p>
          <a:p>
            <a:r>
              <a:rPr lang="en-US"/>
              <a:t>Manual categorization of 3,000 jobs – based on compensation</a:t>
            </a:r>
          </a:p>
          <a:p>
            <a:r>
              <a:rPr lang="en-US"/>
              <a:t>Values = [DOE, Yearly, Weekly, Hourly, etc.]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FC459-59F8-0140-A951-432BC9E7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12" y="3170426"/>
            <a:ext cx="1836777" cy="191024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256BAE-BBB0-7A4C-8BEF-767D3ED5028E}"/>
              </a:ext>
            </a:extLst>
          </p:cNvPr>
          <p:cNvGrpSpPr/>
          <p:nvPr/>
        </p:nvGrpSpPr>
        <p:grpSpPr>
          <a:xfrm>
            <a:off x="7749808" y="2429796"/>
            <a:ext cx="2932312" cy="3389686"/>
            <a:chOff x="7749808" y="2360521"/>
            <a:chExt cx="2932312" cy="3389686"/>
          </a:xfrm>
        </p:grpSpPr>
        <p:sp>
          <p:nvSpPr>
            <p:cNvPr id="11" name="Content Placeholder 16">
              <a:extLst>
                <a:ext uri="{FF2B5EF4-FFF2-40B4-BE49-F238E27FC236}">
                  <a16:creationId xmlns:a16="http://schemas.microsoft.com/office/drawing/2014/main" id="{5997EB95-95AB-5347-839D-99C04A1648DC}"/>
                </a:ext>
              </a:extLst>
            </p:cNvPr>
            <p:cNvSpPr txBox="1">
              <a:spLocks/>
            </p:cNvSpPr>
            <p:nvPr/>
          </p:nvSpPr>
          <p:spPr>
            <a:xfrm>
              <a:off x="7749808" y="2360521"/>
              <a:ext cx="2932311" cy="1694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1800">
                  <a:solidFill>
                    <a:schemeClr val="accent1"/>
                  </a:solidFill>
                </a:rPr>
                <a:t>Mapping:</a:t>
              </a:r>
              <a:endParaRPr lang="en-US" sz="1800"/>
            </a:p>
            <a:p>
              <a:r>
                <a:rPr lang="en-US"/>
                <a:t>Predict compensation type of step one job results</a:t>
              </a:r>
            </a:p>
            <a:p>
              <a:r>
                <a:rPr lang="en-US"/>
                <a:t>Second-round filtering</a:t>
              </a:r>
            </a:p>
          </p:txBody>
        </p:sp>
        <p:sp>
          <p:nvSpPr>
            <p:cNvPr id="12" name="Content Placeholder 16">
              <a:extLst>
                <a:ext uri="{FF2B5EF4-FFF2-40B4-BE49-F238E27FC236}">
                  <a16:creationId xmlns:a16="http://schemas.microsoft.com/office/drawing/2014/main" id="{7D4F0690-3DA5-184E-B56E-35F847409D99}"/>
                </a:ext>
              </a:extLst>
            </p:cNvPr>
            <p:cNvSpPr txBox="1">
              <a:spLocks/>
            </p:cNvSpPr>
            <p:nvPr/>
          </p:nvSpPr>
          <p:spPr>
            <a:xfrm>
              <a:off x="7749809" y="4055364"/>
              <a:ext cx="2932311" cy="1694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1800">
                  <a:solidFill>
                    <a:schemeClr val="accent1"/>
                  </a:solidFill>
                </a:rPr>
                <a:t>Output:</a:t>
              </a:r>
              <a:endParaRPr lang="en-US" sz="1800"/>
            </a:p>
            <a:p>
              <a:r>
                <a:rPr lang="en-US"/>
                <a:t>Reduced job list matched to compensation type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2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20D724-CF42-4766-86A4-8B2DE32C084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DB71CE-91CC-4819-9FF9-45020C27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05703"/>
              </p:ext>
            </p:extLst>
          </p:nvPr>
        </p:nvGraphicFramePr>
        <p:xfrm>
          <a:off x="2063517" y="3470716"/>
          <a:ext cx="8509926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8948">
                  <a:extLst>
                    <a:ext uri="{9D8B030D-6E8A-4147-A177-3AD203B41FA5}">
                      <a16:colId xmlns:a16="http://schemas.microsoft.com/office/drawing/2014/main" val="3356189599"/>
                    </a:ext>
                  </a:extLst>
                </a:gridCol>
                <a:gridCol w="1790978">
                  <a:extLst>
                    <a:ext uri="{9D8B030D-6E8A-4147-A177-3AD203B41FA5}">
                      <a16:colId xmlns:a16="http://schemas.microsoft.com/office/drawing/2014/main" val="26098996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087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$100-$300 Daily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Daily      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14551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$10/hr. plus sales bonus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Hourly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43951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Compensation is based on experience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79689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$35k base plus bonus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Yearly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74903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Commission-up to $5k/sale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Commissions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88389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$15-$18+/Hr depending on Experience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Hourly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10804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75EE61-B5A4-45A1-87E7-2BEFE6999EB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9CBA6-2221-42FE-993B-B364435B8C5B}"/>
              </a:ext>
            </a:extLst>
          </p:cNvPr>
          <p:cNvSpPr txBox="1"/>
          <p:nvPr/>
        </p:nvSpPr>
        <p:spPr>
          <a:xfrm>
            <a:off x="583486" y="1971535"/>
            <a:ext cx="497421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>
                <a:solidFill>
                  <a:schemeClr val="accent5"/>
                </a:solidFill>
              </a:rPr>
              <a:t>Step Two: Predictive Modeling </a:t>
            </a:r>
            <a:r>
              <a:rPr lang="en-US" sz="2000" b="1">
                <a:solidFill>
                  <a:srgbClr val="002060"/>
                </a:solidFill>
              </a:rPr>
              <a:t>Example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0C7DE7-4E17-46A2-B717-E132467E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Three-Pronged Approach</a:t>
            </a:r>
          </a:p>
        </p:txBody>
      </p:sp>
    </p:spTree>
    <p:extLst>
      <p:ext uri="{BB962C8B-B14F-4D97-AF65-F5344CB8AC3E}">
        <p14:creationId xmlns:p14="http://schemas.microsoft.com/office/powerpoint/2010/main" val="318736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D004E5-22F1-AC48-9F5F-C7E48697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3109549"/>
            <a:ext cx="2032000" cy="20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C10D-ECC5-854D-8331-4AF81E4D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Three-Pronged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1A30D-12CB-AD4F-80EF-76A35D5BD988}"/>
              </a:ext>
            </a:extLst>
          </p:cNvPr>
          <p:cNvSpPr txBox="1"/>
          <p:nvPr/>
        </p:nvSpPr>
        <p:spPr>
          <a:xfrm>
            <a:off x="1022888" y="1960411"/>
            <a:ext cx="7795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5"/>
                </a:solidFill>
              </a:rPr>
              <a:t>Step Three: Latent Dirichlet Allocation (LDA)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5B961B2-628E-DA4A-BC14-A1C47E69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9882" y="3100170"/>
            <a:ext cx="2932311" cy="205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accent1"/>
                </a:solidFill>
              </a:rPr>
              <a:t>Topic Modeling:</a:t>
            </a:r>
          </a:p>
          <a:p>
            <a:pPr marL="305435" indent="-305435"/>
            <a:r>
              <a:rPr lang="en-US"/>
              <a:t>Categorized jobs into 33 topics/categories</a:t>
            </a:r>
          </a:p>
          <a:p>
            <a:pPr marL="305435" indent="-305435"/>
            <a:r>
              <a:rPr lang="en-US"/>
              <a:t>Each topic generates words based on probability distribution</a:t>
            </a:r>
          </a:p>
          <a:p>
            <a:pPr marL="305435" indent="-305435"/>
            <a:r>
              <a:rPr lang="en-US"/>
              <a:t>Low-rank approximation of document-term matrix based on factorization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9EB44-8460-8B40-BBBF-94A3226AB3F5}"/>
              </a:ext>
            </a:extLst>
          </p:cNvPr>
          <p:cNvGrpSpPr/>
          <p:nvPr/>
        </p:nvGrpSpPr>
        <p:grpSpPr>
          <a:xfrm>
            <a:off x="7749808" y="2429796"/>
            <a:ext cx="2932312" cy="3389686"/>
            <a:chOff x="7749808" y="2360521"/>
            <a:chExt cx="2932312" cy="3389686"/>
          </a:xfrm>
        </p:grpSpPr>
        <p:sp>
          <p:nvSpPr>
            <p:cNvPr id="16" name="Content Placeholder 16">
              <a:extLst>
                <a:ext uri="{FF2B5EF4-FFF2-40B4-BE49-F238E27FC236}">
                  <a16:creationId xmlns:a16="http://schemas.microsoft.com/office/drawing/2014/main" id="{B7EA70B6-C634-C346-91A6-1ACCA65E26FF}"/>
                </a:ext>
              </a:extLst>
            </p:cNvPr>
            <p:cNvSpPr txBox="1">
              <a:spLocks/>
            </p:cNvSpPr>
            <p:nvPr/>
          </p:nvSpPr>
          <p:spPr>
            <a:xfrm>
              <a:off x="7749808" y="2360521"/>
              <a:ext cx="2932311" cy="1694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marL="306000" indent="-3060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2600">
                  <a:solidFill>
                    <a:schemeClr val="accent1"/>
                  </a:solidFill>
                </a:rPr>
                <a:t>Cosine Similarity:</a:t>
              </a:r>
              <a:endParaRPr lang="en-US" sz="2600"/>
            </a:p>
            <a:p>
              <a:r>
                <a:rPr lang="en-US" sz="1900"/>
                <a:t>Generate topic from each matched job from step two</a:t>
              </a:r>
            </a:p>
            <a:p>
              <a:r>
                <a:rPr lang="en-US" sz="1900"/>
                <a:t>Rank results within same category as ‘relevant’ jobs </a:t>
              </a:r>
            </a:p>
          </p:txBody>
        </p:sp>
        <p:sp>
          <p:nvSpPr>
            <p:cNvPr id="18" name="Content Placeholder 16">
              <a:extLst>
                <a:ext uri="{FF2B5EF4-FFF2-40B4-BE49-F238E27FC236}">
                  <a16:creationId xmlns:a16="http://schemas.microsoft.com/office/drawing/2014/main" id="{0881536E-AF5D-3F41-B8CB-B0DB1983E1E9}"/>
                </a:ext>
              </a:extLst>
            </p:cNvPr>
            <p:cNvSpPr txBox="1">
              <a:spLocks/>
            </p:cNvSpPr>
            <p:nvPr/>
          </p:nvSpPr>
          <p:spPr>
            <a:xfrm>
              <a:off x="7749809" y="4055364"/>
              <a:ext cx="2932311" cy="1694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panose="05020102010507070707" pitchFamily="18" charset="2"/>
                <a:buNone/>
              </a:pPr>
              <a:r>
                <a:rPr lang="en-US" sz="1800">
                  <a:solidFill>
                    <a:schemeClr val="accent1"/>
                  </a:solidFill>
                </a:rPr>
                <a:t>Output:</a:t>
              </a:r>
              <a:endParaRPr lang="en-US" sz="1800"/>
            </a:p>
            <a:p>
              <a:r>
                <a:rPr lang="en-US"/>
                <a:t>Jobs from step two will have 2-3 relevant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36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C10D-ECC5-854D-8331-4AF81E4D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Improved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C383-D688-A14E-9B06-B1E50123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Filter jobs based on uploaded resume or keywords from user input</a:t>
            </a:r>
          </a:p>
          <a:p>
            <a:r>
              <a:rPr lang="en-US"/>
              <a:t>Filter jobs based on compensation type – hourly, monthly, commission-based, salary</a:t>
            </a:r>
          </a:p>
          <a:p>
            <a:r>
              <a:rPr lang="en-US"/>
              <a:t>See relevant jobs for the current job result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31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Enhancing the Job-hunting Experience</vt:lpstr>
      <vt:lpstr>Craigslist For Employment</vt:lpstr>
      <vt:lpstr>Current Capabilities</vt:lpstr>
      <vt:lpstr>Improve Job-Seeker UX on Craigslist</vt:lpstr>
      <vt:lpstr>Three-Pronged Approach</vt:lpstr>
      <vt:lpstr>Three-Pronged Approach</vt:lpstr>
      <vt:lpstr>Three-Pronged Approach</vt:lpstr>
      <vt:lpstr>Three-Pronged Approach</vt:lpstr>
      <vt:lpstr>Improved Features</vt:lpstr>
      <vt:lpstr>Final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2019-11-28T22:17:08Z</dcterms:created>
  <dcterms:modified xsi:type="dcterms:W3CDTF">2020-01-05T04:23:29Z</dcterms:modified>
</cp:coreProperties>
</file>