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itchFamily="34" charset="0"/>
      <p:bold r:id="rId13"/>
    </p:embeddedFont>
    <p:embeddedFont>
      <p:font typeface="Canva Sans"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p:scale>
          <a:sx n="79" d="100"/>
          <a:sy n="79" d="100"/>
        </p:scale>
        <p:origin x="-23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panose="020B0802020202020204"/>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60"/>
              </a:lnSpc>
            </a:pPr>
            <a:r>
              <a:rPr lang="en-US" sz="4800">
                <a:solidFill>
                  <a:srgbClr val="1482AC"/>
                </a:solidFill>
                <a:latin typeface="Arial Bold" panose="020B0802020202020204"/>
              </a:rPr>
              <a:t>CAPSTONE PROJECT</a:t>
            </a:r>
          </a:p>
        </p:txBody>
      </p:sp>
      <p:sp>
        <p:nvSpPr>
          <p:cNvPr id="13" name="TextBox 13"/>
          <p:cNvSpPr txBox="1"/>
          <p:nvPr/>
        </p:nvSpPr>
        <p:spPr>
          <a:xfrm>
            <a:off x="4767734" y="6858592"/>
            <a:ext cx="11787394" cy="3231515"/>
          </a:xfrm>
          <a:prstGeom prst="rect">
            <a:avLst/>
          </a:prstGeom>
        </p:spPr>
        <p:txBody>
          <a:bodyPr lIns="0" tIns="0" rIns="0" bIns="0" rtlCol="0" anchor="t">
            <a:spAutoFit/>
          </a:bodyPr>
          <a:lstStyle/>
          <a:p>
            <a:pPr>
              <a:lnSpc>
                <a:spcPts val="3600"/>
              </a:lnSpc>
            </a:pPr>
            <a:r>
              <a:rPr lang="en-US" sz="3000" dirty="0">
                <a:solidFill>
                  <a:srgbClr val="1482AC"/>
                </a:solidFill>
                <a:latin typeface="Arial Bold" panose="020B0802020202020204"/>
              </a:rPr>
              <a:t>Presented By:</a:t>
            </a:r>
          </a:p>
          <a:p>
            <a:pPr>
              <a:lnSpc>
                <a:spcPts val="3600"/>
              </a:lnSpc>
            </a:pPr>
            <a:r>
              <a:rPr lang="en-IN" altLang="en-US" sz="3000" dirty="0" smtClean="0">
                <a:solidFill>
                  <a:srgbClr val="1482AC"/>
                </a:solidFill>
                <a:latin typeface="Arial Bold" panose="020B0802020202020204"/>
              </a:rPr>
              <a:t>S.RAJESH</a:t>
            </a:r>
            <a:endParaRPr lang="en-US" sz="3000" dirty="0" smtClean="0">
              <a:solidFill>
                <a:srgbClr val="1482AC"/>
              </a:solidFill>
              <a:latin typeface="Arial Bold" panose="020B0802020202020204"/>
            </a:endParaRPr>
          </a:p>
          <a:p>
            <a:pPr>
              <a:lnSpc>
                <a:spcPts val="3600"/>
              </a:lnSpc>
            </a:pPr>
            <a:r>
              <a:rPr lang="en-US" sz="3000" dirty="0" smtClean="0">
                <a:solidFill>
                  <a:srgbClr val="1482AC"/>
                </a:solidFill>
                <a:latin typeface="Arial Bold" panose="020B0802020202020204"/>
              </a:rPr>
              <a:t>B.E-MECHANICAL ENGINEERING</a:t>
            </a:r>
          </a:p>
          <a:p>
            <a:pPr>
              <a:lnSpc>
                <a:spcPts val="3600"/>
              </a:lnSpc>
            </a:pPr>
            <a:r>
              <a:rPr lang="en-US" sz="3000" dirty="0" smtClean="0">
                <a:solidFill>
                  <a:srgbClr val="1482AC"/>
                </a:solidFill>
                <a:latin typeface="Arial Bold" panose="020B0802020202020204"/>
              </a:rPr>
              <a:t>ADHIPARASAKTHI ENGINEERING COLLEGE,MELMARUVATHUR,</a:t>
            </a:r>
          </a:p>
          <a:p>
            <a:pPr>
              <a:lnSpc>
                <a:spcPts val="3600"/>
              </a:lnSpc>
            </a:pPr>
            <a:endParaRPr lang="en-US" sz="3000" dirty="0">
              <a:solidFill>
                <a:srgbClr val="1482AC"/>
              </a:solidFill>
              <a:latin typeface="Arial Bold" panose="020B0802020202020204"/>
            </a:endParaRPr>
          </a:p>
          <a:p>
            <a:pPr algn="l">
              <a:lnSpc>
                <a:spcPts val="3600"/>
              </a:lnSpc>
            </a:pPr>
            <a:endParaRPr lang="en-US" sz="3000" dirty="0">
              <a:solidFill>
                <a:srgbClr val="1482AC"/>
              </a:solidFill>
              <a:latin typeface="Arial Bold" panose="020B0802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40"/>
              </a:lnSpc>
            </a:pPr>
            <a:r>
              <a:rPr lang="en-US" sz="5170" u="sng">
                <a:solidFill>
                  <a:srgbClr val="000000"/>
                </a:solidFill>
                <a:latin typeface="Canva Sans" panose="020B0503030501040103"/>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panose="020B08020202020202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panose="020B0802020202020204"/>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panose="020B0802020202020204"/>
              </a:rPr>
              <a:t>  </a:t>
            </a:r>
          </a:p>
          <a:p>
            <a:pPr marL="542925" lvl="1" indent="-271145" algn="l">
              <a:lnSpc>
                <a:spcPts val="3960"/>
              </a:lnSpc>
              <a:buFont typeface="Arial" panose="020B0604020202020204"/>
              <a:buChar char="•"/>
            </a:pPr>
            <a:r>
              <a:rPr lang="en-US" sz="3000">
                <a:solidFill>
                  <a:srgbClr val="404040"/>
                </a:solidFill>
                <a:latin typeface="Arial Bold" panose="020B0802020202020204"/>
              </a:rPr>
              <a:t>Problem Statement </a:t>
            </a:r>
          </a:p>
          <a:p>
            <a:pPr marL="542925" lvl="1" indent="-271145" algn="l">
              <a:lnSpc>
                <a:spcPts val="3960"/>
              </a:lnSpc>
              <a:buFont typeface="Arial" panose="020B0604020202020204"/>
              <a:buChar char="•"/>
            </a:pPr>
            <a:r>
              <a:rPr lang="en-US" sz="3000">
                <a:solidFill>
                  <a:srgbClr val="404040"/>
                </a:solidFill>
                <a:latin typeface="Arial Bold" panose="020B0802020202020204"/>
              </a:rPr>
              <a:t>Proposed System/Solution</a:t>
            </a:r>
          </a:p>
          <a:p>
            <a:pPr marL="542925" lvl="1" indent="-271145" algn="l">
              <a:lnSpc>
                <a:spcPts val="3960"/>
              </a:lnSpc>
              <a:buFont typeface="Arial" panose="020B0604020202020204"/>
              <a:buChar char="•"/>
            </a:pPr>
            <a:r>
              <a:rPr lang="en-US" sz="3000">
                <a:solidFill>
                  <a:srgbClr val="404040"/>
                </a:solidFill>
                <a:latin typeface="Arial Bold" panose="020B0802020202020204"/>
              </a:rPr>
              <a:t>System Development Approach</a:t>
            </a:r>
          </a:p>
          <a:p>
            <a:pPr marL="542925" lvl="1" indent="-271145" algn="l">
              <a:lnSpc>
                <a:spcPts val="3960"/>
              </a:lnSpc>
              <a:buFont typeface="Arial" panose="020B0604020202020204"/>
              <a:buChar char="•"/>
            </a:pPr>
            <a:r>
              <a:rPr lang="en-US" sz="3000">
                <a:solidFill>
                  <a:srgbClr val="404040"/>
                </a:solidFill>
                <a:latin typeface="Arial Bold" panose="020B0802020202020204"/>
              </a:rPr>
              <a:t>Algorithm &amp; Deployment  </a:t>
            </a:r>
          </a:p>
          <a:p>
            <a:pPr marL="542925" lvl="1" indent="-271145" algn="l">
              <a:lnSpc>
                <a:spcPts val="3960"/>
              </a:lnSpc>
              <a:buFont typeface="Arial" panose="020B0604020202020204"/>
              <a:buChar char="•"/>
            </a:pPr>
            <a:r>
              <a:rPr lang="en-US" sz="3000">
                <a:solidFill>
                  <a:srgbClr val="404040"/>
                </a:solidFill>
                <a:latin typeface="Arial Bold" panose="020B0802020202020204"/>
              </a:rPr>
              <a:t>Result </a:t>
            </a:r>
          </a:p>
          <a:p>
            <a:pPr marL="542925" lvl="1" indent="-271145" algn="l">
              <a:lnSpc>
                <a:spcPts val="3960"/>
              </a:lnSpc>
              <a:buFont typeface="Arial" panose="020B0604020202020204"/>
              <a:buChar char="•"/>
            </a:pPr>
            <a:r>
              <a:rPr lang="en-US" sz="3000">
                <a:solidFill>
                  <a:srgbClr val="404040"/>
                </a:solidFill>
                <a:latin typeface="Arial Bold" panose="020B0802020202020204"/>
              </a:rPr>
              <a:t>Conclusion</a:t>
            </a:r>
          </a:p>
          <a:p>
            <a:pPr marL="542925" lvl="1" indent="-271145" algn="l">
              <a:lnSpc>
                <a:spcPts val="3960"/>
              </a:lnSpc>
              <a:buFont typeface="Arial" panose="020B0604020202020204"/>
              <a:buChar char="•"/>
            </a:pPr>
            <a:r>
              <a:rPr lang="en-US" sz="3000">
                <a:solidFill>
                  <a:srgbClr val="404040"/>
                </a:solidFill>
                <a:latin typeface="Arial Bold" panose="020B0802020202020204"/>
              </a:rPr>
              <a:t>Future Scope</a:t>
            </a:r>
          </a:p>
          <a:p>
            <a:pPr marL="542925" lvl="1" indent="-271145" algn="l">
              <a:lnSpc>
                <a:spcPts val="3960"/>
              </a:lnSpc>
              <a:buFont typeface="Arial" panose="020B0604020202020204"/>
              <a:buChar char="•"/>
            </a:pPr>
            <a:r>
              <a:rPr lang="en-US" sz="3000">
                <a:solidFill>
                  <a:srgbClr val="404040"/>
                </a:solidFill>
                <a:latin typeface="Arial Bold" panose="020B0802020202020204"/>
              </a:rPr>
              <a:t>References</a:t>
            </a:r>
          </a:p>
          <a:p>
            <a:pPr marL="542925" lvl="1" indent="-271145" algn="l">
              <a:lnSpc>
                <a:spcPts val="3960"/>
              </a:lnSpc>
            </a:pPr>
            <a:endParaRPr lang="en-US" sz="3000">
              <a:solidFill>
                <a:srgbClr val="404040"/>
              </a:solidFill>
              <a:latin typeface="Arial Bold" panose="020B08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5"/>
              </a:lnSpc>
            </a:pPr>
            <a:r>
              <a:rPr lang="en-US" sz="3670">
                <a:solidFill>
                  <a:srgbClr val="465359"/>
                </a:solidFill>
                <a:latin typeface="Canva Sans" panose="020B0503030501040103"/>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panose="020B0503030501040103"/>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1. Logistic Regression</a:t>
            </a:r>
          </a:p>
          <a:p>
            <a:pPr algn="ctr">
              <a:lnSpc>
                <a:spcPts val="2660"/>
              </a:lnSpc>
            </a:pPr>
            <a:r>
              <a:rPr lang="en-US" sz="1900">
                <a:solidFill>
                  <a:srgbClr val="000000"/>
                </a:solidFill>
                <a:latin typeface="Canva Sans" panose="020B0503030501040103"/>
              </a:rPr>
              <a:t>2. Support Vector Machines (SVM)</a:t>
            </a:r>
          </a:p>
          <a:p>
            <a:pPr algn="ctr">
              <a:lnSpc>
                <a:spcPts val="2660"/>
              </a:lnSpc>
            </a:pPr>
            <a:r>
              <a:rPr lang="en-US" sz="1900">
                <a:solidFill>
                  <a:srgbClr val="000000"/>
                </a:solidFill>
                <a:latin typeface="Canva Sans" panose="020B0503030501040103"/>
              </a:rPr>
              <a:t>3. Random Forest</a:t>
            </a:r>
          </a:p>
          <a:p>
            <a:pPr algn="ctr">
              <a:lnSpc>
                <a:spcPts val="2660"/>
              </a:lnSpc>
            </a:pPr>
            <a:r>
              <a:rPr lang="en-US" sz="1900">
                <a:solidFill>
                  <a:srgbClr val="000000"/>
                </a:solidFill>
                <a:latin typeface="Canva Sans" panose="020B0503030501040103"/>
              </a:rPr>
              <a:t>4. Gradient Boosting</a:t>
            </a:r>
          </a:p>
          <a:p>
            <a:pPr algn="ctr">
              <a:lnSpc>
                <a:spcPts val="2660"/>
              </a:lnSpc>
            </a:pPr>
            <a:r>
              <a:rPr lang="en-US" sz="1900">
                <a:solidFill>
                  <a:srgbClr val="000000"/>
                </a:solidFill>
                <a:latin typeface="Canva Sans" panose="020B0503030501040103"/>
              </a:rPr>
              <a:t>5. Neural Networks (Deep Learning)</a:t>
            </a:r>
          </a:p>
          <a:p>
            <a:pPr algn="ctr">
              <a:lnSpc>
                <a:spcPts val="2660"/>
              </a:lnSpc>
            </a:pP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5"/>
              </a:lnSpc>
            </a:pPr>
            <a:r>
              <a:rPr lang="en-US" sz="2480">
                <a:solidFill>
                  <a:srgbClr val="000000"/>
                </a:solidFill>
                <a:latin typeface="Canva Sans" panose="020B0503030501040103"/>
              </a:rPr>
              <a:t>1. Data Preprocessing: Tokenize, remove stopwords, punctuation, and perform stemming or lemmatization.</a:t>
            </a:r>
          </a:p>
          <a:p>
            <a:pPr>
              <a:lnSpc>
                <a:spcPts val="3475"/>
              </a:lnSpc>
            </a:pPr>
            <a:r>
              <a:rPr lang="en-US" sz="2480">
                <a:solidFill>
                  <a:srgbClr val="000000"/>
                </a:solidFill>
                <a:latin typeface="Canva Sans" panose="020B0503030501040103"/>
              </a:rPr>
              <a:t>2. Feature Extraction: Utilize word embeddings like Word2Vec or TF-IDF to convert text into numerical representations.</a:t>
            </a:r>
          </a:p>
          <a:p>
            <a:pPr>
              <a:lnSpc>
                <a:spcPts val="3475"/>
              </a:lnSpc>
            </a:pPr>
            <a:r>
              <a:rPr lang="en-US" sz="2480">
                <a:solidFill>
                  <a:srgbClr val="000000"/>
                </a:solidFill>
                <a:latin typeface="Canva Sans" panose="020B0503030501040103"/>
              </a:rPr>
              <a:t>3. Model Selection: Experiment with Logistic Regression, SVM, Random Forest, Gradient Boosting, and Deep Learning (RNNs/CNNs).</a:t>
            </a:r>
          </a:p>
          <a:p>
            <a:pPr>
              <a:lnSpc>
                <a:spcPts val="3475"/>
              </a:lnSpc>
            </a:pPr>
            <a:r>
              <a:rPr lang="en-US" sz="2480">
                <a:solidFill>
                  <a:srgbClr val="000000"/>
                </a:solidFill>
                <a:latin typeface="Canva Sans" panose="020B0503030501040103"/>
              </a:rPr>
              <a:t>4. Model Training and Evaluation: Split dataset, train models, and evaluate using metrics like accuracy, precision, recall, and F1-score.</a:t>
            </a:r>
          </a:p>
          <a:p>
            <a:pPr>
              <a:lnSpc>
                <a:spcPts val="3475"/>
              </a:lnSpc>
            </a:pPr>
            <a:r>
              <a:rPr lang="en-US" sz="2480">
                <a:solidFill>
                  <a:srgbClr val="000000"/>
                </a:solidFill>
                <a:latin typeface="Canva Sans" panose="020B0503030501040103"/>
              </a:rPr>
              <a:t>5. Hyperparameter Tuning: Fine-tune model parameters using techniques like grid search or random search.</a:t>
            </a:r>
          </a:p>
          <a:p>
            <a:pPr>
              <a:lnSpc>
                <a:spcPts val="3475"/>
              </a:lnSpc>
            </a:pPr>
            <a:r>
              <a:rPr lang="en-US" sz="2480">
                <a:solidFill>
                  <a:srgbClr val="000000"/>
                </a:solidFill>
                <a:latin typeface="Canva Sans" panose="020B0503030501040103"/>
              </a:rPr>
              <a:t>6. Ensemble Methods (Optional): Combine predictions of multiple models for improved performance.</a:t>
            </a:r>
          </a:p>
          <a:p>
            <a:pPr>
              <a:lnSpc>
                <a:spcPts val="3475"/>
              </a:lnSpc>
            </a:pPr>
            <a:r>
              <a:rPr lang="en-US" sz="2480">
                <a:solidFill>
                  <a:srgbClr val="000000"/>
                </a:solidFill>
                <a:latin typeface="Canva Sans" panose="020B0503030501040103"/>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0"/>
              </a:lnSpc>
            </a:pPr>
            <a:r>
              <a:rPr lang="en-US" sz="1095">
                <a:solidFill>
                  <a:srgbClr val="000000"/>
                </a:solidFill>
                <a:latin typeface="Canva Sans" panose="020B0503030501040103"/>
              </a:rPr>
              <a:t>Algorithm Selection: Support Vector Machines (SVM)</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Deployment:</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1. Training the SVM Model:</a:t>
            </a:r>
          </a:p>
          <a:p>
            <a:pPr>
              <a:lnSpc>
                <a:spcPts val="1530"/>
              </a:lnSpc>
            </a:pPr>
            <a:r>
              <a:rPr lang="en-US" sz="1095">
                <a:solidFill>
                  <a:srgbClr val="000000"/>
                </a:solidFill>
                <a:latin typeface="Canva Sans" panose="020B0503030501040103"/>
              </a:rPr>
              <a:t>   - Preprocess the movie review dataset by tokenization, removing stopwords, punctuation, and possibly stemming or lemmatization.</a:t>
            </a:r>
          </a:p>
          <a:p>
            <a:pPr>
              <a:lnSpc>
                <a:spcPts val="1530"/>
              </a:lnSpc>
            </a:pPr>
            <a:r>
              <a:rPr lang="en-US" sz="1095">
                <a:solidFill>
                  <a:srgbClr val="000000"/>
                </a:solidFill>
                <a:latin typeface="Canva Sans" panose="020B0503030501040103"/>
              </a:rPr>
              <a:t>   - Utilize techniques like TF-IDF to convert text data into numerical representations.</a:t>
            </a:r>
          </a:p>
          <a:p>
            <a:pPr>
              <a:lnSpc>
                <a:spcPts val="1530"/>
              </a:lnSpc>
            </a:pPr>
            <a:r>
              <a:rPr lang="en-US" sz="1095">
                <a:solidFill>
                  <a:srgbClr val="000000"/>
                </a:solidFill>
                <a:latin typeface="Canva Sans" panose="020B0503030501040103"/>
              </a:rPr>
              <a:t>   - Train the SVM model on the preprocessed and feature-extracted training dataset.</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2. Evaluation:</a:t>
            </a:r>
          </a:p>
          <a:p>
            <a:pPr>
              <a:lnSpc>
                <a:spcPts val="1530"/>
              </a:lnSpc>
            </a:pPr>
            <a:r>
              <a:rPr lang="en-US" sz="1095">
                <a:solidFill>
                  <a:srgbClr val="000000"/>
                </a:solidFill>
                <a:latin typeface="Canva Sans" panose="020B0503030501040103"/>
              </a:rPr>
              <a:t>   - Evaluate the trained SVM model on the separate testing dataset to assess its performance in predicting sentiment (positive or negative) of movie reviews.</a:t>
            </a:r>
          </a:p>
          <a:p>
            <a:pPr>
              <a:lnSpc>
                <a:spcPts val="1530"/>
              </a:lnSpc>
            </a:pPr>
            <a:r>
              <a:rPr lang="en-US" sz="1095">
                <a:solidFill>
                  <a:srgbClr val="000000"/>
                </a:solidFill>
                <a:latin typeface="Canva Sans" panose="020B0503030501040103"/>
              </a:rPr>
              <a:t>   - Use evaluation metrics such as accuracy, precision, recall, and F1-score to measure the model's performance.</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3. Hyperparameter Tuning:</a:t>
            </a:r>
          </a:p>
          <a:p>
            <a:pPr>
              <a:lnSpc>
                <a:spcPts val="1530"/>
              </a:lnSpc>
            </a:pPr>
            <a:r>
              <a:rPr lang="en-US" sz="1095">
                <a:solidFill>
                  <a:srgbClr val="000000"/>
                </a:solidFill>
                <a:latin typeface="Canva Sans" panose="020B0503030501040103"/>
              </a:rPr>
              <a:t>   - Fine-tune the hyperparameters of the SVM model using techniques like grid search or random search to optimize its performance.</a:t>
            </a:r>
          </a:p>
          <a:p>
            <a:pPr>
              <a:lnSpc>
                <a:spcPts val="1530"/>
              </a:lnSpc>
            </a:pPr>
            <a:r>
              <a:rPr lang="en-US" sz="1095">
                <a:solidFill>
                  <a:srgbClr val="000000"/>
                </a:solidFill>
                <a:latin typeface="Canva Sans" panose="020B0503030501040103"/>
              </a:rPr>
              <a:t>   - Parameters to tune may include the choice of kernel (e.g., linear, polynomial, radial basis function), regularization parameter (C), and kernel coefficients.</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4. Deployment:</a:t>
            </a:r>
          </a:p>
          <a:p>
            <a:pPr>
              <a:lnSpc>
                <a:spcPts val="1530"/>
              </a:lnSpc>
            </a:pPr>
            <a:r>
              <a:rPr lang="en-US" sz="1095">
                <a:solidFill>
                  <a:srgbClr val="000000"/>
                </a:solidFill>
                <a:latin typeface="Canva Sans" panose="020B0503030501040103"/>
              </a:rPr>
              <a:t>   - Once the SVM model is trained and evaluated satisfactorily, deploy it into a production environment.</a:t>
            </a:r>
          </a:p>
          <a:p>
            <a:pPr>
              <a:lnSpc>
                <a:spcPts val="1530"/>
              </a:lnSpc>
            </a:pPr>
            <a:r>
              <a:rPr lang="en-US" sz="1095">
                <a:solidFill>
                  <a:srgbClr val="000000"/>
                </a:solidFill>
                <a:latin typeface="Canva Sans" panose="020B0503030501040103"/>
              </a:rPr>
              <a:t>   - Integrate the model into an application or service where users can input movie reviews and receive predictions on sentiment.</a:t>
            </a:r>
          </a:p>
          <a:p>
            <a:pPr>
              <a:lnSpc>
                <a:spcPts val="1530"/>
              </a:lnSpc>
            </a:pPr>
            <a:r>
              <a:rPr lang="en-US" sz="1095">
                <a:solidFill>
                  <a:srgbClr val="000000"/>
                </a:solidFill>
                <a:latin typeface="Canva Sans" panose="020B0503030501040103"/>
              </a:rPr>
              <a:t>   - Ensure scalability and efficiency of the deployed model to handle real-time inference requests.</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5. Monitoring:</a:t>
            </a:r>
          </a:p>
          <a:p>
            <a:pPr>
              <a:lnSpc>
                <a:spcPts val="1530"/>
              </a:lnSpc>
            </a:pPr>
            <a:r>
              <a:rPr lang="en-US" sz="1095">
                <a:solidFill>
                  <a:srgbClr val="000000"/>
                </a:solidFill>
                <a:latin typeface="Canva Sans" panose="020B0503030501040103"/>
              </a:rPr>
              <a:t>   - Implement monitoring mechanisms to track the performance of the deployed SVM model in production.</a:t>
            </a:r>
          </a:p>
          <a:p>
            <a:pPr>
              <a:lnSpc>
                <a:spcPts val="1530"/>
              </a:lnSpc>
            </a:pPr>
            <a:r>
              <a:rPr lang="en-US" sz="1095">
                <a:solidFill>
                  <a:srgbClr val="000000"/>
                </a:solidFill>
                <a:latin typeface="Canva Sans" panose="020B0503030501040103"/>
              </a:rPr>
              <a:t>   - Monitor metrics such as prediction accuracy, response time, and resource utilization to identify any issues or degradation in performance.</a:t>
            </a:r>
          </a:p>
          <a:p>
            <a:pPr>
              <a:lnSpc>
                <a:spcPts val="1530"/>
              </a:lnSpc>
            </a:pPr>
            <a:r>
              <a:rPr lang="en-US" sz="1095">
                <a:solidFill>
                  <a:srgbClr val="000000"/>
                </a:solidFill>
                <a:latin typeface="Canva Sans" panose="020B0503030501040103"/>
              </a:rPr>
              <a:t>   - Set up alerts to notify stakeholders of any anomalies or deviations from expected behavior.</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6. Retraining:</a:t>
            </a:r>
          </a:p>
          <a:p>
            <a:pPr>
              <a:lnSpc>
                <a:spcPts val="1530"/>
              </a:lnSpc>
            </a:pPr>
            <a:r>
              <a:rPr lang="en-US" sz="1095">
                <a:solidFill>
                  <a:srgbClr val="000000"/>
                </a:solidFill>
                <a:latin typeface="Canva Sans" panose="020B0503030501040103"/>
              </a:rPr>
              <a:t>   - Periodically retrain the SVM model with new data to ensure its effectiveness and relevance over time.</a:t>
            </a:r>
          </a:p>
          <a:p>
            <a:pPr>
              <a:lnSpc>
                <a:spcPts val="1530"/>
              </a:lnSpc>
            </a:pPr>
            <a:r>
              <a:rPr lang="en-US" sz="1095">
                <a:solidFill>
                  <a:srgbClr val="000000"/>
                </a:solidFill>
                <a:latin typeface="Canva Sans" panose="020B0503030501040103"/>
              </a:rPr>
              <a:t>   - Incorporate mechanisms to automatically trigger retraining based on predefined criteria, such as reaching a certain threshold of data drift or model degradation.</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5"/>
              </a:lnSpc>
            </a:pPr>
            <a:r>
              <a:rPr lang="en-US" sz="1690">
                <a:solidFill>
                  <a:srgbClr val="000000"/>
                </a:solidFill>
                <a:latin typeface="Canva Sans" panose="020B0503030501040103"/>
              </a:rPr>
              <a:t>Program:</a:t>
            </a:r>
          </a:p>
          <a:p>
            <a:pPr>
              <a:lnSpc>
                <a:spcPts val="2365"/>
              </a:lnSpc>
            </a:pPr>
            <a:r>
              <a:rPr lang="en-US" sz="1690">
                <a:solidFill>
                  <a:srgbClr val="000000"/>
                </a:solidFill>
                <a:latin typeface="Canva Sans" panose="020B0503030501040103"/>
              </a:rPr>
              <a:t>import numpy as n</a:t>
            </a:r>
          </a:p>
          <a:p>
            <a:pPr>
              <a:lnSpc>
                <a:spcPts val="2365"/>
              </a:lnSpc>
            </a:pPr>
            <a:r>
              <a:rPr lang="en-US" sz="1690">
                <a:solidFill>
                  <a:srgbClr val="000000"/>
                </a:solidFill>
                <a:latin typeface="Canva Sans" panose="020B0503030501040103"/>
              </a:rPr>
              <a:t>import pandas as p</a:t>
            </a:r>
          </a:p>
          <a:p>
            <a:pPr>
              <a:lnSpc>
                <a:spcPts val="2365"/>
              </a:lnSpc>
            </a:pPr>
            <a:r>
              <a:rPr lang="en-US" sz="1690">
                <a:solidFill>
                  <a:srgbClr val="000000"/>
                </a:solidFill>
                <a:latin typeface="Canva Sans" panose="020B0503030501040103"/>
              </a:rPr>
              <a:t>import matplotlib.pyplot as m</a:t>
            </a:r>
          </a:p>
          <a:p>
            <a:pPr>
              <a:lnSpc>
                <a:spcPts val="2365"/>
              </a:lnSpc>
            </a:pPr>
            <a:r>
              <a:rPr lang="en-US" sz="1690">
                <a:solidFill>
                  <a:srgbClr val="000000"/>
                </a:solidFill>
                <a:latin typeface="Canva Sans" panose="020B0503030501040103"/>
              </a:rPr>
              <a:t>import seaborn as s</a:t>
            </a:r>
          </a:p>
          <a:p>
            <a:pPr>
              <a:lnSpc>
                <a:spcPts val="2365"/>
              </a:lnSpc>
            </a:pPr>
            <a:r>
              <a:rPr lang="en-US" sz="1690">
                <a:solidFill>
                  <a:srgbClr val="000000"/>
                </a:solidFill>
                <a:latin typeface="Canva Sans" panose="020B0503030501040103"/>
              </a:rPr>
              <a:t>data=p.read_csv("C:\\mydata.csv")</a:t>
            </a:r>
          </a:p>
          <a:p>
            <a:pPr>
              <a:lnSpc>
                <a:spcPts val="2365"/>
              </a:lnSpc>
            </a:pPr>
            <a:r>
              <a:rPr lang="en-US" sz="1690">
                <a:solidFill>
                  <a:srgbClr val="000000"/>
                </a:solidFill>
                <a:latin typeface="Canva Sans" panose="020B0503030501040103"/>
              </a:rPr>
              <a:t>data.head(50)</a:t>
            </a:r>
          </a:p>
          <a:p>
            <a:pPr>
              <a:lnSpc>
                <a:spcPts val="2365"/>
              </a:lnSpc>
            </a:pPr>
            <a:r>
              <a:rPr lang="en-US" sz="1690">
                <a:solidFill>
                  <a:srgbClr val="000000"/>
                </a:solidFill>
                <a:latin typeface="Canva Sans" panose="020B0503030501040103"/>
              </a:rPr>
              <a:t>data.columns</a:t>
            </a:r>
          </a:p>
          <a:p>
            <a:pPr>
              <a:lnSpc>
                <a:spcPts val="2365"/>
              </a:lnSpc>
            </a:pPr>
            <a:r>
              <a:rPr lang="en-US" sz="1690">
                <a:solidFill>
                  <a:srgbClr val="000000"/>
                </a:solidFill>
                <a:latin typeface="Canva Sans" panose="020B0503030501040103"/>
              </a:rPr>
              <a:t>data.tail(50)</a:t>
            </a:r>
          </a:p>
          <a:p>
            <a:pPr>
              <a:lnSpc>
                <a:spcPts val="2365"/>
              </a:lnSpc>
            </a:pPr>
            <a:r>
              <a:rPr lang="en-US" sz="1690">
                <a:solidFill>
                  <a:srgbClr val="000000"/>
                </a:solidFill>
                <a:latin typeface="Canva Sans" panose="020B0503030501040103"/>
              </a:rPr>
              <a:t>data.describe()</a:t>
            </a:r>
          </a:p>
          <a:p>
            <a:pPr>
              <a:lnSpc>
                <a:spcPts val="2365"/>
              </a:lnSpc>
            </a:pPr>
            <a:r>
              <a:rPr lang="en-US" sz="1690">
                <a:solidFill>
                  <a:srgbClr val="000000"/>
                </a:solidFill>
                <a:latin typeface="Canva Sans" panose="020B0503030501040103"/>
              </a:rPr>
              <a:t>s.histplot(data["sentiment"],bins=30,kde=True)</a:t>
            </a:r>
          </a:p>
          <a:p>
            <a:pPr>
              <a:lnSpc>
                <a:spcPts val="2365"/>
              </a:lnSpc>
            </a:pPr>
            <a:r>
              <a:rPr lang="en-US" sz="1690">
                <a:solidFill>
                  <a:srgbClr val="000000"/>
                </a:solidFill>
                <a:latin typeface="Canva Sans" panose="020B0503030501040103"/>
              </a:rPr>
              <a:t>m.title("Histogram")</a:t>
            </a:r>
          </a:p>
          <a:p>
            <a:pPr>
              <a:lnSpc>
                <a:spcPts val="2365"/>
              </a:lnSpc>
            </a:pPr>
            <a:r>
              <a:rPr lang="en-US" sz="1690">
                <a:solidFill>
                  <a:srgbClr val="000000"/>
                </a:solidFill>
                <a:latin typeface="Canva Sans" panose="020B0503030501040103"/>
              </a:rPr>
              <a:t>m.xlabel("reviews")</a:t>
            </a:r>
          </a:p>
          <a:p>
            <a:pPr>
              <a:lnSpc>
                <a:spcPts val="2365"/>
              </a:lnSpc>
            </a:pPr>
            <a:r>
              <a:rPr lang="en-US" sz="1690">
                <a:solidFill>
                  <a:srgbClr val="000000"/>
                </a:solidFill>
                <a:latin typeface="Canva Sans" panose="020B0503030501040103"/>
              </a:rPr>
              <a:t>m.ylabel("sentiment")</a:t>
            </a:r>
          </a:p>
          <a:p>
            <a:pPr>
              <a:lnSpc>
                <a:spcPts val="2365"/>
              </a:lnSpc>
            </a:pPr>
            <a:r>
              <a:rPr lang="en-US" sz="1690">
                <a:solidFill>
                  <a:srgbClr val="000000"/>
                </a:solidFill>
                <a:latin typeface="Canva Sans" panose="020B0503030501040103"/>
              </a:rPr>
              <a:t>m.show()</a:t>
            </a:r>
          </a:p>
          <a:p>
            <a:pPr>
              <a:lnSpc>
                <a:spcPts val="2365"/>
              </a:lnSpc>
            </a:pPr>
            <a:r>
              <a:rPr lang="en-US" sz="1690">
                <a:solidFill>
                  <a:srgbClr val="000000"/>
                </a:solidFill>
                <a:latin typeface="Canva Sans" panose="020B0503030501040103"/>
              </a:rPr>
              <a:t>data["sentiment"].value_counts().plot(kind='bar')</a:t>
            </a:r>
          </a:p>
          <a:p>
            <a:pPr>
              <a:lnSpc>
                <a:spcPts val="2365"/>
              </a:lnSpc>
            </a:pPr>
            <a:r>
              <a:rPr lang="en-US" sz="1690">
                <a:solidFill>
                  <a:srgbClr val="000000"/>
                </a:solidFill>
                <a:latin typeface="Canva Sans" panose="020B0503030501040103"/>
              </a:rPr>
              <a:t>m.title("Bardiagram")</a:t>
            </a:r>
          </a:p>
          <a:p>
            <a:pPr>
              <a:lnSpc>
                <a:spcPts val="2365"/>
              </a:lnSpc>
            </a:pPr>
            <a:r>
              <a:rPr lang="en-US" sz="1690">
                <a:solidFill>
                  <a:srgbClr val="000000"/>
                </a:solidFill>
                <a:latin typeface="Canva Sans" panose="020B0503030501040103"/>
              </a:rPr>
              <a:t>m.xlabel("Reviews")</a:t>
            </a:r>
          </a:p>
          <a:p>
            <a:pPr>
              <a:lnSpc>
                <a:spcPts val="2365"/>
              </a:lnSpc>
            </a:pPr>
            <a:r>
              <a:rPr lang="en-US" sz="1690">
                <a:solidFill>
                  <a:srgbClr val="000000"/>
                </a:solidFill>
                <a:latin typeface="Canva Sans" panose="020B0503030501040103"/>
              </a:rPr>
              <a:t>m.ylabel("Sentiment")</a:t>
            </a:r>
          </a:p>
          <a:p>
            <a:pPr>
              <a:lnSpc>
                <a:spcPts val="2365"/>
              </a:lnSpc>
            </a:pPr>
            <a:r>
              <a:rPr lang="en-US" sz="1690">
                <a:solidFill>
                  <a:srgbClr val="000000"/>
                </a:solidFill>
                <a:latin typeface="Canva Sans" panose="020B0503030501040103"/>
              </a:rPr>
              <a:t>m.show()</a:t>
            </a:r>
          </a:p>
          <a:p>
            <a:pPr>
              <a:lnSpc>
                <a:spcPts val="2365"/>
              </a:lnSpc>
            </a:pPr>
            <a:r>
              <a:rPr lang="en-US" sz="1690">
                <a:solidFill>
                  <a:srgbClr val="000000"/>
                </a:solidFill>
                <a:latin typeface="Canva Sans" panose="020B0503030501040103"/>
              </a:rPr>
              <a:t>m.pie(data["sentiment"].value_counts(),</a:t>
            </a:r>
          </a:p>
          <a:p>
            <a:pPr>
              <a:lnSpc>
                <a:spcPts val="2365"/>
              </a:lnSpc>
            </a:pPr>
            <a:r>
              <a:rPr lang="en-US" sz="1690">
                <a:solidFill>
                  <a:srgbClr val="000000"/>
                </a:solidFill>
                <a:latin typeface="Canva Sans" panose="020B0503030501040103"/>
              </a:rPr>
              <a:t>            labels=data["sentiment"].unique(),autopct="%.1f%%")</a:t>
            </a:r>
          </a:p>
          <a:p>
            <a:pPr>
              <a:lnSpc>
                <a:spcPts val="2365"/>
              </a:lnSpc>
            </a:pPr>
            <a:r>
              <a:rPr lang="en-US" sz="1690">
                <a:solidFill>
                  <a:srgbClr val="000000"/>
                </a:solidFill>
                <a:latin typeface="Canva Sans" panose="020B0503030501040103"/>
              </a:rPr>
              <a:t>m.title("Piechart")</a:t>
            </a:r>
          </a:p>
          <a:p>
            <a:pPr>
              <a:lnSpc>
                <a:spcPts val="2365"/>
              </a:lnSpc>
            </a:pPr>
            <a:r>
              <a:rPr lang="en-US" sz="1690">
                <a:solidFill>
                  <a:srgbClr val="000000"/>
                </a:solidFill>
                <a:latin typeface="Canva Sans" panose="020B0503030501040103"/>
              </a:rPr>
              <a:t>m.xlabel("Reviews")</a:t>
            </a:r>
          </a:p>
          <a:p>
            <a:pPr>
              <a:lnSpc>
                <a:spcPts val="2365"/>
              </a:lnSpc>
            </a:pPr>
            <a:r>
              <a:rPr lang="en-US" sz="1690">
                <a:solidFill>
                  <a:srgbClr val="000000"/>
                </a:solidFill>
                <a:latin typeface="Canva Sans" panose="020B0503030501040103"/>
              </a:rPr>
              <a:t>m.ylabel("Sentiment")</a:t>
            </a:r>
          </a:p>
          <a:p>
            <a:pPr>
              <a:lnSpc>
                <a:spcPts val="2365"/>
              </a:lnSpc>
            </a:pPr>
            <a:r>
              <a:rPr lang="en-US" sz="1690">
                <a:solidFill>
                  <a:srgbClr val="000000"/>
                </a:solidFill>
                <a:latin typeface="Canva Sans" panose="020B0503030501040103"/>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5"/>
              </a:lnSpc>
            </a:pPr>
            <a:r>
              <a:rPr lang="en-US" sz="2365">
                <a:solidFill>
                  <a:srgbClr val="000000"/>
                </a:solidFill>
                <a:latin typeface="Canva Sans" panose="020B0503030501040103"/>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5"/>
              </a:lnSpc>
            </a:pPr>
            <a:endParaRPr lang="en-US" sz="2365">
              <a:solidFill>
                <a:srgbClr val="000000"/>
              </a:solidFill>
              <a:latin typeface="Canva Sans" panose="020B0503030501040103"/>
            </a:endParaRPr>
          </a:p>
          <a:p>
            <a:pPr algn="ctr">
              <a:lnSpc>
                <a:spcPts val="3315"/>
              </a:lnSpc>
            </a:pPr>
            <a:r>
              <a:rPr lang="en-US" sz="2365">
                <a:solidFill>
                  <a:srgbClr val="000000"/>
                </a:solidFill>
                <a:latin typeface="Canva Sans" panose="020B0503030501040103"/>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5"/>
              </a:lnSpc>
            </a:pPr>
            <a:endParaRPr lang="en-US" sz="2365">
              <a:solidFill>
                <a:srgbClr val="000000"/>
              </a:solidFill>
              <a:latin typeface="Canva Sans" panose="020B0503030501040103"/>
            </a:endParaRPr>
          </a:p>
          <a:p>
            <a:pPr algn="ctr">
              <a:lnSpc>
                <a:spcPts val="3315"/>
              </a:lnSpc>
            </a:pPr>
            <a:r>
              <a:rPr lang="en-US" sz="2365">
                <a:solidFill>
                  <a:srgbClr val="000000"/>
                </a:solidFill>
                <a:latin typeface="Canva Sans" panose="020B0503030501040103"/>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5"/>
              </a:lnSpc>
            </a:pPr>
            <a:endParaRPr lang="en-US" sz="2365">
              <a:solidFill>
                <a:srgbClr val="000000"/>
              </a:solidFill>
              <a:latin typeface="Canva Sans" panose="020B0503030501040103"/>
            </a:endParaRPr>
          </a:p>
          <a:p>
            <a:pPr algn="ctr">
              <a:lnSpc>
                <a:spcPts val="3315"/>
              </a:lnSpc>
            </a:pPr>
            <a:r>
              <a:rPr lang="en-US" sz="2365">
                <a:solidFill>
                  <a:srgbClr val="000000"/>
                </a:solidFill>
                <a:latin typeface="Canva Sans" panose="020B0503030501040103"/>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0"/>
              </a:lnSpc>
            </a:pPr>
            <a:r>
              <a:rPr lang="en-US" sz="4950">
                <a:solidFill>
                  <a:srgbClr val="1CADE4"/>
                </a:solidFill>
                <a:latin typeface="Arial Bold" panose="020B0802020202020204"/>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5">
                <a:solidFill>
                  <a:srgbClr val="000000"/>
                </a:solidFill>
                <a:latin typeface="Canva Sans" panose="020B0503030501040103"/>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5">
                <a:solidFill>
                  <a:srgbClr val="000000"/>
                </a:solidFill>
                <a:latin typeface="Canva Sans" panose="020B0503030501040103"/>
              </a:rPr>
              <a:t>2. Advanced Deep Learning Techniques: Experiment with advanced deep learning architectures such as transformers (e.g., BERT, GPT) for improved sentiment classification performance.</a:t>
            </a:r>
          </a:p>
          <a:p>
            <a:pPr algn="ctr">
              <a:lnSpc>
                <a:spcPts val="2440"/>
              </a:lnSpc>
            </a:pPr>
            <a:r>
              <a:rPr lang="en-US" sz="1745">
                <a:solidFill>
                  <a:srgbClr val="000000"/>
                </a:solidFill>
                <a:latin typeface="Canva Sans" panose="020B0503030501040103"/>
              </a:rPr>
              <a:t>3. Ensemble Methods: Investigate ensemble learning techniques to combine the predictions of multiple models for further enhancement of sentiment prediction accuracy.</a:t>
            </a:r>
          </a:p>
          <a:p>
            <a:pPr algn="ctr">
              <a:lnSpc>
                <a:spcPts val="2440"/>
              </a:lnSpc>
            </a:pPr>
            <a:r>
              <a:rPr lang="en-US" sz="1745">
                <a:solidFill>
                  <a:srgbClr val="000000"/>
                </a:solidFill>
                <a:latin typeface="Canva Sans" panose="020B0503030501040103"/>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5">
                <a:solidFill>
                  <a:srgbClr val="000000"/>
                </a:solidFill>
                <a:latin typeface="Canva Sans" panose="020B0503030501040103"/>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5">
                <a:solidFill>
                  <a:srgbClr val="000000"/>
                </a:solidFill>
                <a:latin typeface="Canva Sans" panose="020B0503030501040103"/>
              </a:rPr>
              <a:t>6. Real-time Sentiment Analysis: Develop real-time sentiment analysis systems capable of processing streaming data and providing instant insights into audience sentiment trends.</a:t>
            </a:r>
          </a:p>
          <a:p>
            <a:pPr algn="ctr">
              <a:lnSpc>
                <a:spcPts val="2440"/>
              </a:lnSpc>
            </a:pPr>
            <a:r>
              <a:rPr lang="en-US" sz="1745">
                <a:solidFill>
                  <a:srgbClr val="000000"/>
                </a:solidFill>
                <a:latin typeface="Canva Sans" panose="020B0503030501040103"/>
              </a:rPr>
              <a:t>7. Domain Adaptation: Explore techniques for domain adaptation to adapt the sentiment analysis model to specific genres or languages prevalent in the movie industry.</a:t>
            </a:r>
          </a:p>
          <a:p>
            <a:pPr algn="ctr">
              <a:lnSpc>
                <a:spcPts val="2440"/>
              </a:lnSpc>
            </a:pPr>
            <a:r>
              <a:rPr lang="en-US" sz="1745">
                <a:solidFill>
                  <a:srgbClr val="000000"/>
                </a:solidFill>
                <a:latin typeface="Canva Sans" panose="020B0503030501040103"/>
              </a:rPr>
              <a:t>8. Interactive Visualization: Create interactive visualization tools to explore the sentiment distribution of movie reviews and analyze trends over time.</a:t>
            </a:r>
          </a:p>
          <a:p>
            <a:pPr algn="ctr">
              <a:lnSpc>
                <a:spcPts val="2440"/>
              </a:lnSpc>
            </a:pPr>
            <a:r>
              <a:rPr lang="en-US" sz="1745">
                <a:solidFill>
                  <a:srgbClr val="000000"/>
                </a:solidFill>
                <a:latin typeface="Canva Sans" panose="020B0503030501040103"/>
              </a:rPr>
              <a:t>9. Feedback Integration: Implement mechanisms to incorporate user feedback into the sentiment analysis model, continuously improving its accuracy and relevance.</a:t>
            </a:r>
          </a:p>
          <a:p>
            <a:pPr algn="ctr">
              <a:lnSpc>
                <a:spcPts val="2440"/>
              </a:lnSpc>
            </a:pPr>
            <a:r>
              <a:rPr lang="en-US" sz="1745">
                <a:solidFill>
                  <a:srgbClr val="000000"/>
                </a:solidFill>
                <a:latin typeface="Canva Sans" panose="020B0503030501040103"/>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5">
                <a:solidFill>
                  <a:srgbClr val="000000"/>
                </a:solidFill>
                <a:latin typeface="Canva Sans" panose="020B0503030501040103"/>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student</dc:creator>
  <cp:lastModifiedBy>MANO</cp:lastModifiedBy>
  <cp:revision>6</cp:revision>
  <dcterms:created xsi:type="dcterms:W3CDTF">2006-08-16T00:00:00Z</dcterms:created>
  <dcterms:modified xsi:type="dcterms:W3CDTF">2024-04-05T08:38:46Z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E7517766EEA44067AFF2136A3CDCE772_13</vt:lpwstr>
  </property>
  <property fmtid="{D5CDD505-2E9C-101B-9397-08002B2CF9AE}" pid="3" name="KSOProductBuildVer">
    <vt:lpwstr>1033-12.2.0.13489</vt:lpwstr>
  </property>
</Properties>
</file>