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3" r:id="rId7"/>
    <p:sldId id="267" r:id="rId8"/>
    <p:sldId id="268" r:id="rId9"/>
    <p:sldId id="271" r:id="rId10"/>
    <p:sldId id="269" r:id="rId11"/>
    <p:sldId id="270" r:id="rId12"/>
  </p:sldIdLst>
  <p:sldSz cx="12192000" cy="6858000"/>
  <p:notesSz cx="6858000" cy="9144000"/>
  <p:embeddedFontLst>
    <p:embeddedFont>
      <p:font typeface="Playfair Display Medium" panose="020B0604020202020204" charset="0"/>
      <p:regular r:id="rId14"/>
      <p:bold r:id="rId15"/>
      <p:italic r:id="rId16"/>
      <p:boldItalic r:id="rId17"/>
    </p:embeddedFont>
    <p:embeddedFont>
      <p:font typeface="Verdana" panose="020B0604030504040204" pitchFamily="34" charset="0"/>
      <p:regular r:id="rId18"/>
      <p:bold r:id="rId19"/>
      <p:italic r:id="rId20"/>
      <p:boldItalic r:id="rId21"/>
    </p:embeddedFont>
    <p:embeddedFont>
      <p:font typeface="Bookman Old Style" panose="02050604050505020204"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8D4CCA-8D02-4238-8AEC-8B72810240F8}">
  <a:tblStyle styleId="{E28D4CCA-8D02-4238-8AEC-8B72810240F8}"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508256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459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002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808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c874e57c3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dc874e57c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942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857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929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c874e57c3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2dc874e57c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662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dc874e57c3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2dc874e57c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6284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c874e57c3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2dc874e57c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1908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969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2" name="Google Shape;32;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8" name="Google Shape;38;p6"/>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9" name="Google Shape;39;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pic>
        <p:nvPicPr>
          <p:cNvPr id="56" name="Google Shape;56;p8"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75" y="1069100"/>
            <a:ext cx="10676700" cy="181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sz="2400" dirty="0"/>
              <a:t>      </a:t>
            </a:r>
            <a:r>
              <a:rPr lang="en-GB" sz="2400" dirty="0" smtClean="0"/>
              <a:t>DATA </a:t>
            </a:r>
            <a:r>
              <a:rPr lang="en-GB" sz="2400" dirty="0"/>
              <a:t>VISUALIZATION </a:t>
            </a:r>
            <a:r>
              <a:rPr lang="en-GB" sz="2400" dirty="0" smtClean="0"/>
              <a:t>FOR WATER QUALITY </a:t>
            </a:r>
            <a:r>
              <a:rPr lang="en-GB" sz="2400" dirty="0" smtClean="0"/>
              <a:t>ANALYSIS</a:t>
            </a:r>
            <a:endParaRPr sz="2400" dirty="0"/>
          </a:p>
        </p:txBody>
      </p:sp>
      <p:sp>
        <p:nvSpPr>
          <p:cNvPr id="88" name="Google Shape;88;p13"/>
          <p:cNvSpPr txBox="1">
            <a:spLocks noGrp="1"/>
          </p:cNvSpPr>
          <p:nvPr>
            <p:ph type="subTitle" idx="1"/>
          </p:nvPr>
        </p:nvSpPr>
        <p:spPr>
          <a:xfrm>
            <a:off x="69425" y="2331500"/>
            <a:ext cx="12192000" cy="552300"/>
          </a:xfrm>
          <a:prstGeom prst="rect">
            <a:avLst/>
          </a:prstGeom>
          <a:noFill/>
          <a:ln>
            <a:noFill/>
          </a:ln>
        </p:spPr>
        <p:txBody>
          <a:bodyPr spcFirstLastPara="1" wrap="square" lIns="91425" tIns="45700" rIns="91425" bIns="45700" anchor="ctr" anchorCtr="0">
            <a:normAutofit fontScale="92500" lnSpcReduction="20000"/>
          </a:bodyPr>
          <a:lstStyle/>
          <a:p>
            <a:pPr marL="0" lvl="0" indent="0" algn="just" rtl="0">
              <a:lnSpc>
                <a:spcPct val="100000"/>
              </a:lnSpc>
              <a:spcBef>
                <a:spcPts val="0"/>
              </a:spcBef>
              <a:spcAft>
                <a:spcPts val="0"/>
              </a:spcAft>
              <a:buClr>
                <a:srgbClr val="17365D"/>
              </a:buClr>
              <a:buSzPct val="34870"/>
              <a:buNone/>
            </a:pPr>
            <a:r>
              <a:rPr lang="en-GB" sz="3800" dirty="0"/>
              <a:t>                                   </a:t>
            </a:r>
            <a:r>
              <a:rPr lang="en-GB" sz="2600" dirty="0" smtClean="0"/>
              <a:t>8ISE2</a:t>
            </a:r>
            <a:r>
              <a:rPr lang="en-GB" sz="3800" dirty="0" smtClean="0"/>
              <a:t>                    </a:t>
            </a:r>
            <a:endParaRPr sz="3800" dirty="0"/>
          </a:p>
          <a:p>
            <a:pPr marL="0" lvl="0" indent="0" algn="l" rtl="0">
              <a:lnSpc>
                <a:spcPct val="100000"/>
              </a:lnSpc>
              <a:spcBef>
                <a:spcPts val="400"/>
              </a:spcBef>
              <a:spcAft>
                <a:spcPts val="0"/>
              </a:spcAft>
              <a:buClr>
                <a:srgbClr val="17365D"/>
              </a:buClr>
              <a:buSzPct val="100000"/>
              <a:buNone/>
            </a:pPr>
            <a:endParaRPr dirty="0"/>
          </a:p>
        </p:txBody>
      </p:sp>
      <p:graphicFrame>
        <p:nvGraphicFramePr>
          <p:cNvPr id="89" name="Google Shape;89;p13"/>
          <p:cNvGraphicFramePr/>
          <p:nvPr>
            <p:extLst>
              <p:ext uri="{D42A27DB-BD31-4B8C-83A1-F6EECF244321}">
                <p14:modId xmlns:p14="http://schemas.microsoft.com/office/powerpoint/2010/main" val="37560138"/>
              </p:ext>
            </p:extLst>
          </p:nvPr>
        </p:nvGraphicFramePr>
        <p:xfrm>
          <a:off x="630904" y="3274141"/>
          <a:ext cx="5418675" cy="2225100"/>
        </p:xfrm>
        <a:graphic>
          <a:graphicData uri="http://schemas.openxmlformats.org/drawingml/2006/table">
            <a:tbl>
              <a:tblPr firstRow="1" bandRow="1">
                <a:noFill/>
                <a:tableStyleId>{E28D4CCA-8D02-4238-8AEC-8B72810240F8}</a:tableStyleId>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smtClean="0"/>
                        <a:t>20201ISE0061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dirty="0"/>
                        <a:t>           </a:t>
                      </a:r>
                      <a:r>
                        <a:rPr lang="en-GB" sz="1800" dirty="0" smtClean="0"/>
                        <a:t>Shiva</a:t>
                      </a:r>
                      <a:r>
                        <a:rPr lang="en-GB" sz="1800" baseline="0" dirty="0" smtClean="0"/>
                        <a:t> Kumar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smtClean="0"/>
                        <a:t>20201ISE0087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dirty="0" err="1" smtClean="0"/>
                        <a:t>Aman</a:t>
                      </a:r>
                      <a:r>
                        <a:rPr lang="en-GB" sz="1800" baseline="0" dirty="0" smtClean="0"/>
                        <a:t> </a:t>
                      </a:r>
                      <a:r>
                        <a:rPr lang="en-GB" sz="1800" baseline="0" dirty="0" smtClean="0"/>
                        <a:t>D </a:t>
                      </a:r>
                      <a:r>
                        <a:rPr lang="en-GB" sz="1800" baseline="0" dirty="0" err="1" smtClean="0"/>
                        <a:t>Shet</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smtClean="0"/>
                        <a:t>20201ISE0095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smtClean="0"/>
                        <a:t>         </a:t>
                      </a:r>
                      <a:r>
                        <a:rPr lang="en-GB" sz="1800" u="none" strike="noStrike" cap="none" dirty="0" err="1" smtClean="0"/>
                        <a:t>Hemanth</a:t>
                      </a:r>
                      <a:r>
                        <a:rPr lang="en-GB" sz="1800" u="none" strike="noStrike" cap="none" baseline="0" dirty="0" smtClean="0"/>
                        <a:t> </a:t>
                      </a:r>
                      <a:r>
                        <a:rPr lang="en-GB" sz="1800" u="none" strike="noStrike" cap="none" baseline="0" dirty="0" smtClean="0"/>
                        <a:t>Kumar D 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454800" y="3274150"/>
            <a:ext cx="5514300" cy="24909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400"/>
              </a:spcBef>
              <a:spcAft>
                <a:spcPts val="0"/>
              </a:spcAft>
              <a:buClr>
                <a:srgbClr val="17365D"/>
              </a:buClr>
              <a:buSzPts val="2000"/>
              <a:buFont typeface="Arial"/>
              <a:buNone/>
            </a:pPr>
            <a:endParaRPr sz="2000" b="1" i="0" u="none" strike="noStrike" cap="none">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Ms. </a:t>
            </a:r>
            <a:r>
              <a:rPr lang="en-GB" sz="1700" b="1">
                <a:solidFill>
                  <a:srgbClr val="17365D"/>
                </a:solidFill>
                <a:latin typeface="Verdana"/>
                <a:ea typeface="Verdana"/>
                <a:cs typeface="Verdana"/>
                <a:sym typeface="Verdana"/>
              </a:rPr>
              <a:t>Poornima S </a:t>
            </a:r>
            <a:r>
              <a:rPr lang="en-GB"/>
              <a:t> </a:t>
            </a:r>
            <a:r>
              <a:rPr lang="en-GB" sz="1700" b="1">
                <a:solidFill>
                  <a:schemeClr val="dk2"/>
                </a:solidFill>
                <a:latin typeface="Verdana"/>
                <a:ea typeface="Verdana"/>
                <a:cs typeface="Verdana"/>
                <a:sym typeface="Verdana"/>
              </a:rPr>
              <a:t>Ast.</a:t>
            </a:r>
            <a:r>
              <a:rPr lang="en-GB" sz="1700" b="1" i="0" u="none" strike="noStrike" cap="none">
                <a:solidFill>
                  <a:srgbClr val="17365D"/>
                </a:solidFill>
                <a:latin typeface="Verdana"/>
                <a:ea typeface="Verdana"/>
                <a:cs typeface="Verdana"/>
                <a:sym typeface="Verdana"/>
              </a:rPr>
              <a:t>Professor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School of Computer Science &amp; Engineering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a:solidFill>
                  <a:srgbClr val="17365D"/>
                </a:solidFill>
                <a:latin typeface="Verdana"/>
                <a:ea typeface="Verdana"/>
                <a:cs typeface="Verdana"/>
                <a:sym typeface="Verdana"/>
              </a:rPr>
              <a:t>Presidency University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17365D"/>
              </a:buClr>
              <a:buSzPts val="2000"/>
              <a:buFont typeface="Arial"/>
              <a:buNone/>
            </a:pPr>
            <a:endParaRPr sz="2000" b="1" i="0" u="none" strike="noStrike" cap="none">
              <a:solidFill>
                <a:srgbClr val="17365D"/>
              </a:solidFill>
              <a:latin typeface="Verdana"/>
              <a:ea typeface="Verdana"/>
              <a:cs typeface="Verdana"/>
              <a:sym typeface="Verdana"/>
            </a:endParaRPr>
          </a:p>
        </p:txBody>
      </p:sp>
      <p:sp>
        <p:nvSpPr>
          <p:cNvPr id="91" name="Google Shape;91;p13"/>
          <p:cNvSpPr txBox="1"/>
          <p:nvPr/>
        </p:nvSpPr>
        <p:spPr>
          <a:xfrm>
            <a:off x="3971397" y="272564"/>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GB" sz="2000" b="1">
                <a:solidFill>
                  <a:schemeClr val="dk2"/>
                </a:solidFill>
                <a:latin typeface="Verdana"/>
                <a:ea typeface="Verdana"/>
                <a:cs typeface="Verdana"/>
                <a:sym typeface="Verdana"/>
              </a:rPr>
              <a:t>CSE 2026_DHV</a:t>
            </a:r>
            <a:endParaRPr sz="2000" b="1" i="0" u="none" strike="noStrike" cap="none">
              <a:solidFill>
                <a:schemeClr val="dk2"/>
              </a:solidFill>
              <a:latin typeface="Verdana"/>
              <a:ea typeface="Verdana"/>
              <a:cs typeface="Verdana"/>
              <a:sym typeface="Verdana"/>
            </a:endParaRPr>
          </a:p>
          <a:p>
            <a:pPr marL="0" marR="0" lvl="0" indent="0" algn="l" rtl="0">
              <a:lnSpc>
                <a:spcPct val="100000"/>
              </a:lnSpc>
              <a:spcBef>
                <a:spcPts val="310"/>
              </a:spcBef>
              <a:spcAft>
                <a:spcPts val="0"/>
              </a:spcAft>
              <a:buClr>
                <a:srgbClr val="17365D"/>
              </a:buClr>
              <a:buSzPct val="100000"/>
              <a:buFont typeface="Arial"/>
              <a:buNone/>
            </a:pPr>
            <a:r>
              <a:rPr lang="en-GB" sz="2000" b="1">
                <a:solidFill>
                  <a:srgbClr val="17365D"/>
                </a:solidFill>
                <a:latin typeface="Verdana"/>
                <a:ea typeface="Verdana"/>
                <a:cs typeface="Verdana"/>
                <a:sym typeface="Verdana"/>
              </a:rPr>
              <a:t>                  </a:t>
            </a:r>
            <a:r>
              <a:rPr lang="en-GB" sz="2000" b="1" i="0" u="none" strike="noStrike" cap="none">
                <a:solidFill>
                  <a:srgbClr val="17365D"/>
                </a:solidFill>
                <a:latin typeface="Verdana"/>
                <a:ea typeface="Verdana"/>
                <a:cs typeface="Verdana"/>
                <a:sym typeface="Verdana"/>
              </a:rPr>
              <a:t>Review-1</a:t>
            </a:r>
            <a:endParaRPr sz="2000" b="1" i="0" u="none" strike="noStrike" cap="non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Conclusion</a:t>
            </a:r>
            <a:endParaRPr/>
          </a:p>
        </p:txBody>
      </p:sp>
      <p:sp>
        <p:nvSpPr>
          <p:cNvPr id="173" name="Google Shape;173;p26"/>
          <p:cNvSpPr txBox="1">
            <a:spLocks noGrp="1"/>
          </p:cNvSpPr>
          <p:nvPr>
            <p:ph type="body" idx="1"/>
          </p:nvPr>
        </p:nvSpPr>
        <p:spPr>
          <a:xfrm>
            <a:off x="812800" y="952500"/>
            <a:ext cx="10617300" cy="4953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en-GB" sz="1700" dirty="0"/>
              <a:t>Data visualization techniques act as a bridge between </a:t>
            </a:r>
            <a:r>
              <a:rPr lang="en-GB" sz="1700" dirty="0" smtClean="0"/>
              <a:t>raw </a:t>
            </a:r>
            <a:r>
              <a:rPr lang="en-GB" sz="1700" dirty="0"/>
              <a:t>data and actionable insights. Here's how they effectively wrap up the analysis:</a:t>
            </a:r>
            <a:endParaRPr sz="1700" dirty="0"/>
          </a:p>
          <a:p>
            <a:pPr marL="0" lvl="0" indent="0" algn="l" rtl="0">
              <a:lnSpc>
                <a:spcPct val="115000"/>
              </a:lnSpc>
              <a:spcBef>
                <a:spcPts val="0"/>
              </a:spcBef>
              <a:spcAft>
                <a:spcPts val="0"/>
              </a:spcAft>
              <a:buClr>
                <a:schemeClr val="dk1"/>
              </a:buClr>
              <a:buSzPts val="1100"/>
              <a:buNone/>
            </a:pPr>
            <a:endParaRPr sz="1700" dirty="0"/>
          </a:p>
          <a:p>
            <a:pPr marL="0" lvl="0" indent="0">
              <a:lnSpc>
                <a:spcPct val="115000"/>
              </a:lnSpc>
              <a:spcBef>
                <a:spcPts val="0"/>
              </a:spcBef>
              <a:buSzPts val="1100"/>
              <a:buNone/>
            </a:pPr>
            <a:r>
              <a:rPr lang="en-GB" sz="1700" dirty="0"/>
              <a:t>Condensed </a:t>
            </a:r>
            <a:r>
              <a:rPr lang="en-GB" sz="1700" dirty="0" smtClean="0"/>
              <a:t>Knowledge:</a:t>
            </a:r>
            <a:r>
              <a:rPr lang="en-US" sz="1800" dirty="0"/>
              <a:t>These findings underscore the need for targeted mitigation strategies to address specific sources of contamination. Regular monitoring and robust regulatory frameworks are essential to safeguard water quality. The </a:t>
            </a:r>
            <a:r>
              <a:rPr lang="en-US" sz="1800" dirty="0" smtClean="0"/>
              <a:t>Analysis recommendations </a:t>
            </a:r>
            <a:r>
              <a:rPr lang="en-US" sz="1800" dirty="0"/>
              <a:t>for improving water quality include enhanced treatment of industrial and agricultural effluents, stricter enforcement of pollution control regulations, and the implementation of sustainable land-use practices. By addressing these issues, we can ensure the long-term health and sustainability of </a:t>
            </a:r>
            <a:r>
              <a:rPr lang="en-US" sz="1800" dirty="0" smtClean="0"/>
              <a:t>Water, </a:t>
            </a:r>
            <a:r>
              <a:rPr lang="en-US" sz="1800" dirty="0"/>
              <a:t>protecting it for future generations and maintaining its role as a critical resource for both human and ecological communities</a:t>
            </a:r>
            <a:r>
              <a:rPr lang="en-US" sz="1800" dirty="0" smtClean="0"/>
              <a:t>. </a:t>
            </a:r>
            <a:endParaRPr sz="1700" dirty="0"/>
          </a:p>
          <a:p>
            <a:pPr marL="0" lvl="0" indent="0" algn="l" rtl="0">
              <a:lnSpc>
                <a:spcPct val="115000"/>
              </a:lnSpc>
              <a:spcBef>
                <a:spcPts val="0"/>
              </a:spcBef>
              <a:spcAft>
                <a:spcPts val="0"/>
              </a:spcAft>
              <a:buClr>
                <a:schemeClr val="dk1"/>
              </a:buClr>
              <a:buSzPts val="2400"/>
              <a:buNone/>
            </a:pPr>
            <a:endParaRPr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4400"/>
              <a:buNone/>
            </a:pPr>
            <a:endParaRPr sz="4400"/>
          </a:p>
          <a:p>
            <a:pPr marL="0" lvl="0" indent="0" algn="ctr" rtl="0">
              <a:lnSpc>
                <a:spcPct val="100000"/>
              </a:lnSpc>
              <a:spcBef>
                <a:spcPts val="880"/>
              </a:spcBef>
              <a:spcAft>
                <a:spcPts val="0"/>
              </a:spcAft>
              <a:buClr>
                <a:schemeClr val="dk1"/>
              </a:buClr>
              <a:buSzPts val="4400"/>
              <a:buNone/>
            </a:pPr>
            <a:endParaRPr sz="4400"/>
          </a:p>
          <a:p>
            <a:pPr marL="0" lvl="0" indent="0" algn="ctr" rtl="0">
              <a:lnSpc>
                <a:spcPct val="100000"/>
              </a:lnSpc>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Abstract</a:t>
            </a:r>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r>
              <a:rPr lang="en-GB" sz="1700" b="1" dirty="0"/>
              <a:t>This report explores the application of data visualization techniques to </a:t>
            </a:r>
            <a:r>
              <a:rPr lang="en-GB" sz="1700" b="1" dirty="0" smtClean="0"/>
              <a:t>the Water Quality </a:t>
            </a:r>
            <a:r>
              <a:rPr lang="en-GB" sz="1700" b="1" dirty="0" smtClean="0"/>
              <a:t>Analysis </a:t>
            </a:r>
            <a:r>
              <a:rPr lang="en-GB" sz="1700" b="1" dirty="0"/>
              <a:t>dataset, aiming to transform </a:t>
            </a:r>
            <a:r>
              <a:rPr lang="en-GB" sz="1700" b="1" dirty="0" smtClean="0"/>
              <a:t>raw </a:t>
            </a:r>
            <a:r>
              <a:rPr lang="en-GB" sz="1700" b="1" dirty="0"/>
              <a:t>data into actionable insights. Utilizing Python's data manipulation and visualization libraries—Pandas and </a:t>
            </a:r>
            <a:r>
              <a:rPr lang="en-GB" sz="1700" b="1" dirty="0" err="1"/>
              <a:t>Matplotlib</a:t>
            </a:r>
            <a:r>
              <a:rPr lang="en-GB" sz="1700" b="1" dirty="0"/>
              <a:t>—we present a series of visualizations that highlight the </a:t>
            </a:r>
            <a:r>
              <a:rPr lang="en-GB" sz="1700" b="1" dirty="0" smtClean="0"/>
              <a:t>key data analysis </a:t>
            </a:r>
            <a:r>
              <a:rPr lang="en-GB" sz="1700" b="1" dirty="0" smtClean="0"/>
              <a:t>of </a:t>
            </a:r>
            <a:r>
              <a:rPr lang="en-GB" sz="1700" b="1" dirty="0" smtClean="0"/>
              <a:t>data. U</a:t>
            </a:r>
            <a:r>
              <a:rPr lang="en-US" sz="1700" b="1" dirty="0" err="1" smtClean="0"/>
              <a:t>tilizing</a:t>
            </a:r>
            <a:r>
              <a:rPr lang="en-US" sz="1700" b="1" dirty="0" smtClean="0"/>
              <a:t> </a:t>
            </a:r>
            <a:r>
              <a:rPr lang="en-US" sz="1700" b="1" dirty="0"/>
              <a:t>exploratory data analysis (EDA) techniques, we </a:t>
            </a:r>
            <a:r>
              <a:rPr lang="en-US" sz="1700" b="1" dirty="0" smtClean="0"/>
              <a:t>visualize </a:t>
            </a:r>
            <a:r>
              <a:rPr lang="en-US" sz="1700" b="1" dirty="0"/>
              <a:t>trends over time, identifying seasonal patterns and fluctuations across different </a:t>
            </a:r>
            <a:r>
              <a:rPr lang="en-US" sz="1700" b="1" dirty="0" smtClean="0"/>
              <a:t>categories</a:t>
            </a:r>
            <a:r>
              <a:rPr lang="en-US" sz="1800" b="1" dirty="0" smtClean="0"/>
              <a:t>.</a:t>
            </a:r>
            <a:r>
              <a:rPr lang="en-US" sz="1800" b="1" dirty="0"/>
              <a:t> </a:t>
            </a:r>
            <a:r>
              <a:rPr lang="en-US" sz="1800" b="1" dirty="0" smtClean="0"/>
              <a:t>The </a:t>
            </a:r>
            <a:r>
              <a:rPr lang="en-US" sz="1800" b="1" dirty="0"/>
              <a:t>analysis identifies significant contaminants and potential sources of pollution, correlating these findings with nearby industrial, agricultural, and urban activities. The study further assesses the potential impacts of these contaminants on human health and aquatic ecosystems, providing a comprehensive risk assessment.</a:t>
            </a:r>
          </a:p>
          <a:p>
            <a:r>
              <a:rPr lang="en-US" sz="1800" b="1" dirty="0"/>
              <a:t>Based on the findings, the study offers targeted recommendations for improving water quality, including specific remediation strategies and ongoing monitoring protocols. This research not only informs local and regional water management practices but also contributes to broader efforts to ensure the sustainability and safety of vital water resources</a:t>
            </a:r>
            <a:r>
              <a:rPr lang="en-US" sz="1800" b="1" dirty="0" smtClean="0"/>
              <a:t>.</a:t>
            </a:r>
            <a:endParaRPr lang="en-US" sz="1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Introduction</a:t>
            </a:r>
            <a:endParaRPr/>
          </a:p>
        </p:txBody>
      </p:sp>
      <p:sp>
        <p:nvSpPr>
          <p:cNvPr id="103" name="Google Shape;103;p15"/>
          <p:cNvSpPr txBox="1">
            <a:spLocks noGrp="1"/>
          </p:cNvSpPr>
          <p:nvPr>
            <p:ph type="body" idx="1"/>
          </p:nvPr>
        </p:nvSpPr>
        <p:spPr>
          <a:xfrm>
            <a:off x="812800" y="1123337"/>
            <a:ext cx="10668000" cy="4953000"/>
          </a:xfrm>
          <a:prstGeom prst="rect">
            <a:avLst/>
          </a:prstGeom>
          <a:noFill/>
          <a:ln>
            <a:noFill/>
          </a:ln>
        </p:spPr>
        <p:txBody>
          <a:bodyPr spcFirstLastPara="1" wrap="square" lIns="91425" tIns="45700" rIns="91425" bIns="45700" anchor="t" anchorCtr="0">
            <a:noAutofit/>
          </a:bodyPr>
          <a:lstStyle/>
          <a:p>
            <a:pPr marL="0" lvl="0" indent="0" algn="just">
              <a:spcBef>
                <a:spcPts val="800"/>
              </a:spcBef>
              <a:buSzPts val="1100"/>
              <a:buNone/>
            </a:pPr>
            <a:r>
              <a:rPr lang="en-GB" sz="2200" dirty="0" smtClean="0">
                <a:latin typeface="Times New Roman" panose="02020603050405020304" pitchFamily="18" charset="0"/>
                <a:cs typeface="Times New Roman" panose="02020603050405020304" pitchFamily="18" charset="0"/>
              </a:rPr>
              <a:t>This </a:t>
            </a:r>
            <a:r>
              <a:rPr lang="en-GB" sz="2200" dirty="0">
                <a:latin typeface="Times New Roman" panose="02020603050405020304" pitchFamily="18" charset="0"/>
                <a:cs typeface="Times New Roman" panose="02020603050405020304" pitchFamily="18" charset="0"/>
              </a:rPr>
              <a:t>report provides a comprehensive analysis </a:t>
            </a:r>
            <a:r>
              <a:rPr lang="en-GB" sz="2200" dirty="0" smtClean="0">
                <a:latin typeface="Times New Roman" panose="02020603050405020304" pitchFamily="18" charset="0"/>
                <a:cs typeface="Times New Roman" panose="02020603050405020304" pitchFamily="18" charset="0"/>
              </a:rPr>
              <a:t>of Water Quality </a:t>
            </a:r>
            <a:r>
              <a:rPr lang="en-GB" sz="2200" dirty="0" smtClean="0">
                <a:latin typeface="Times New Roman" panose="02020603050405020304" pitchFamily="18" charset="0"/>
                <a:cs typeface="Times New Roman" panose="02020603050405020304" pitchFamily="18" charset="0"/>
              </a:rPr>
              <a:t>Analysis </a:t>
            </a:r>
            <a:r>
              <a:rPr lang="en-GB" sz="2200" dirty="0">
                <a:latin typeface="Times New Roman" panose="02020603050405020304" pitchFamily="18" charset="0"/>
                <a:cs typeface="Times New Roman" panose="02020603050405020304" pitchFamily="18" charset="0"/>
              </a:rPr>
              <a:t>using data visualization techniques. By leveraging Python's data manipulation and visualization libraries—Pandas, </a:t>
            </a:r>
            <a:r>
              <a:rPr lang="en-GB" sz="2200" dirty="0" err="1">
                <a:latin typeface="Times New Roman" panose="02020603050405020304" pitchFamily="18" charset="0"/>
                <a:cs typeface="Times New Roman" panose="02020603050405020304" pitchFamily="18" charset="0"/>
              </a:rPr>
              <a:t>Matplotlib</a:t>
            </a:r>
            <a:r>
              <a:rPr lang="en-GB" sz="2200" dirty="0">
                <a:latin typeface="Times New Roman" panose="02020603050405020304" pitchFamily="18" charset="0"/>
                <a:cs typeface="Times New Roman" panose="02020603050405020304" pitchFamily="18" charset="0"/>
              </a:rPr>
              <a:t>, and </a:t>
            </a:r>
            <a:r>
              <a:rPr lang="en-GB" sz="2200" dirty="0" err="1">
                <a:latin typeface="Times New Roman" panose="02020603050405020304" pitchFamily="18" charset="0"/>
                <a:cs typeface="Times New Roman" panose="02020603050405020304" pitchFamily="18" charset="0"/>
              </a:rPr>
              <a:t>Seaborn</a:t>
            </a:r>
            <a:r>
              <a:rPr lang="en-GB" sz="2200" dirty="0">
                <a:latin typeface="Times New Roman" panose="02020603050405020304" pitchFamily="18" charset="0"/>
                <a:cs typeface="Times New Roman" panose="02020603050405020304" pitchFamily="18" charset="0"/>
              </a:rPr>
              <a:t>—we present clear and insightful visualizations </a:t>
            </a:r>
            <a:r>
              <a:rPr lang="en-GB" sz="2200" dirty="0" smtClean="0">
                <a:latin typeface="Times New Roman" panose="02020603050405020304" pitchFamily="18" charset="0"/>
                <a:cs typeface="Times New Roman" panose="02020603050405020304" pitchFamily="18" charset="0"/>
              </a:rPr>
              <a:t>of</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Water Quality Analysis</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and  </a:t>
            </a:r>
            <a:r>
              <a:rPr lang="en-US" sz="2200" dirty="0">
                <a:latin typeface="Times New Roman" panose="02020603050405020304" pitchFamily="18" charset="0"/>
                <a:cs typeface="Times New Roman" panose="02020603050405020304" pitchFamily="18" charset="0"/>
              </a:rPr>
              <a:t>encompasses </a:t>
            </a:r>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he </a:t>
            </a:r>
            <a:r>
              <a:rPr lang="en-US" sz="2200" dirty="0">
                <a:latin typeface="Times New Roman" panose="02020603050405020304" pitchFamily="18" charset="0"/>
                <a:cs typeface="Times New Roman" panose="02020603050405020304" pitchFamily="18" charset="0"/>
              </a:rPr>
              <a:t>quality of water in rivers, lakes, reservoirs, and groundwater systems is influenced by natural processes and human activities. </a:t>
            </a:r>
            <a:endParaRPr lang="en-US" sz="2200" dirty="0" smtClean="0">
              <a:latin typeface="Times New Roman" panose="02020603050405020304" pitchFamily="18" charset="0"/>
              <a:cs typeface="Times New Roman" panose="02020603050405020304" pitchFamily="18" charset="0"/>
            </a:endParaRPr>
          </a:p>
          <a:p>
            <a:pPr marL="0" lvl="0" indent="0" algn="just">
              <a:spcBef>
                <a:spcPts val="800"/>
              </a:spcBef>
              <a:buSzPts val="1100"/>
              <a:buNone/>
            </a:pPr>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he </a:t>
            </a:r>
            <a:r>
              <a:rPr lang="en-US" sz="2200" dirty="0">
                <a:latin typeface="Times New Roman" panose="02020603050405020304" pitchFamily="18" charset="0"/>
                <a:cs typeface="Times New Roman" panose="02020603050405020304" pitchFamily="18" charset="0"/>
              </a:rPr>
              <a:t>methodology for this water quality analysis includes systematic sampling, rigorous laboratory analysis, and robust data interpretation. Samples will be collected using standardized procedures to ensure accuracy and consistency. Advanced analytical techniques will be employed to measure the selected parameters, followed by statistical and spatial analysis to interpret the data. This approach ensures a thorough and reliable assessment of the water </a:t>
            </a:r>
            <a:r>
              <a:rPr lang="en-US" sz="2200" dirty="0" smtClean="0">
                <a:latin typeface="Times New Roman" panose="02020603050405020304" pitchFamily="18" charset="0"/>
                <a:cs typeface="Times New Roman" panose="02020603050405020304" pitchFamily="18" charset="0"/>
              </a:rPr>
              <a:t>quality.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GB"/>
              <a:t>Libraries</a:t>
            </a:r>
            <a:endParaRPr/>
          </a:p>
        </p:txBody>
      </p:sp>
      <p:sp>
        <p:nvSpPr>
          <p:cNvPr id="109" name="Google Shape;109;p16"/>
          <p:cNvSpPr txBox="1"/>
          <p:nvPr/>
        </p:nvSpPr>
        <p:spPr>
          <a:xfrm>
            <a:off x="717755" y="1620700"/>
            <a:ext cx="11125370" cy="315467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2200" dirty="0">
                <a:latin typeface="Times New Roman" panose="02020603050405020304" pitchFamily="18" charset="0"/>
                <a:ea typeface="Verdana"/>
                <a:cs typeface="Times New Roman" panose="02020603050405020304" pitchFamily="18" charset="0"/>
                <a:sym typeface="Verdana"/>
              </a:rPr>
              <a:t>pandas (</a:t>
            </a:r>
            <a:r>
              <a:rPr lang="en-GB" sz="2200" dirty="0" err="1">
                <a:latin typeface="Times New Roman" panose="02020603050405020304" pitchFamily="18" charset="0"/>
                <a:ea typeface="Verdana"/>
                <a:cs typeface="Times New Roman" panose="02020603050405020304" pitchFamily="18" charset="0"/>
                <a:sym typeface="Verdana"/>
              </a:rPr>
              <a:t>pd</a:t>
            </a:r>
            <a:r>
              <a:rPr lang="en-GB" sz="2200" dirty="0">
                <a:latin typeface="Times New Roman" panose="02020603050405020304" pitchFamily="18" charset="0"/>
                <a:ea typeface="Verdana"/>
                <a:cs typeface="Times New Roman" panose="02020603050405020304" pitchFamily="18" charset="0"/>
                <a:sym typeface="Verdana"/>
              </a:rPr>
              <a:t>): Powerful tool for working with data tables, like </a:t>
            </a:r>
            <a:r>
              <a:rPr lang="en-GB" sz="2200" dirty="0" smtClean="0">
                <a:latin typeface="Times New Roman" panose="02020603050405020304" pitchFamily="18" charset="0"/>
                <a:ea typeface="Verdana"/>
                <a:cs typeface="Times New Roman" panose="02020603050405020304" pitchFamily="18" charset="0"/>
                <a:sym typeface="Verdana"/>
              </a:rPr>
              <a:t>spreadsheets. </a:t>
            </a:r>
            <a:r>
              <a:rPr lang="en-GB" sz="2200" dirty="0">
                <a:latin typeface="Times New Roman" panose="02020603050405020304" pitchFamily="18" charset="0"/>
                <a:ea typeface="Verdana"/>
                <a:cs typeface="Times New Roman" panose="02020603050405020304" pitchFamily="18" charset="0"/>
                <a:sym typeface="Verdana"/>
              </a:rPr>
              <a:t>You can </a:t>
            </a:r>
            <a:r>
              <a:rPr lang="en-GB" sz="2200" dirty="0" err="1">
                <a:latin typeface="Times New Roman" panose="02020603050405020304" pitchFamily="18" charset="0"/>
                <a:ea typeface="Verdana"/>
                <a:cs typeface="Times New Roman" panose="02020603050405020304" pitchFamily="18" charset="0"/>
                <a:sym typeface="Verdana"/>
              </a:rPr>
              <a:t>analyze</a:t>
            </a:r>
            <a:r>
              <a:rPr lang="en-GB" sz="2200" dirty="0">
                <a:latin typeface="Times New Roman" panose="02020603050405020304" pitchFamily="18" charset="0"/>
                <a:ea typeface="Verdana"/>
                <a:cs typeface="Times New Roman" panose="02020603050405020304" pitchFamily="18" charset="0"/>
                <a:sym typeface="Verdana"/>
              </a:rPr>
              <a:t>, clean, and manipulate data easily.</a:t>
            </a: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GB" sz="2200" dirty="0" err="1">
                <a:latin typeface="Times New Roman" panose="02020603050405020304" pitchFamily="18" charset="0"/>
                <a:ea typeface="Verdana"/>
                <a:cs typeface="Times New Roman" panose="02020603050405020304" pitchFamily="18" charset="0"/>
                <a:sym typeface="Verdana"/>
              </a:rPr>
              <a:t>matplotlib.pyplot</a:t>
            </a:r>
            <a:r>
              <a:rPr lang="en-GB" sz="2200" dirty="0">
                <a:latin typeface="Times New Roman" panose="02020603050405020304" pitchFamily="18" charset="0"/>
                <a:ea typeface="Verdana"/>
                <a:cs typeface="Times New Roman" panose="02020603050405020304" pitchFamily="18" charset="0"/>
                <a:sym typeface="Verdana"/>
              </a:rPr>
              <a:t> (</a:t>
            </a:r>
            <a:r>
              <a:rPr lang="en-GB" sz="2200" dirty="0" err="1">
                <a:latin typeface="Times New Roman" panose="02020603050405020304" pitchFamily="18" charset="0"/>
                <a:ea typeface="Verdana"/>
                <a:cs typeface="Times New Roman" panose="02020603050405020304" pitchFamily="18" charset="0"/>
                <a:sym typeface="Verdana"/>
              </a:rPr>
              <a:t>plt</a:t>
            </a:r>
            <a:r>
              <a:rPr lang="en-GB" sz="2200" dirty="0">
                <a:latin typeface="Times New Roman" panose="02020603050405020304" pitchFamily="18" charset="0"/>
                <a:ea typeface="Verdana"/>
                <a:cs typeface="Times New Roman" panose="02020603050405020304" pitchFamily="18" charset="0"/>
                <a:sym typeface="Verdana"/>
              </a:rPr>
              <a:t>):  Lets you create charts and graphs to visualize your data. Think </a:t>
            </a:r>
            <a:r>
              <a:rPr lang="en-GB" sz="2200" dirty="0" err="1">
                <a:latin typeface="Times New Roman" panose="02020603050405020304" pitchFamily="18" charset="0"/>
                <a:ea typeface="Verdana"/>
                <a:cs typeface="Times New Roman" panose="02020603050405020304" pitchFamily="18" charset="0"/>
                <a:sym typeface="Verdana"/>
              </a:rPr>
              <a:t>colorful</a:t>
            </a:r>
            <a:r>
              <a:rPr lang="en-GB" sz="2200" dirty="0">
                <a:latin typeface="Times New Roman" panose="02020603050405020304" pitchFamily="18" charset="0"/>
                <a:ea typeface="Verdana"/>
                <a:cs typeface="Times New Roman" panose="02020603050405020304" pitchFamily="18" charset="0"/>
                <a:sym typeface="Verdana"/>
              </a:rPr>
              <a:t> pictures that tell stories from numbers.</a:t>
            </a: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r>
              <a:rPr lang="en-GB" sz="2200" dirty="0" err="1">
                <a:latin typeface="Times New Roman" panose="02020603050405020304" pitchFamily="18" charset="0"/>
                <a:ea typeface="Verdana"/>
                <a:cs typeface="Times New Roman" panose="02020603050405020304" pitchFamily="18" charset="0"/>
                <a:sym typeface="Verdana"/>
              </a:rPr>
              <a:t>seaborn</a:t>
            </a:r>
            <a:r>
              <a:rPr lang="en-GB" sz="2200" dirty="0">
                <a:latin typeface="Times New Roman" panose="02020603050405020304" pitchFamily="18" charset="0"/>
                <a:ea typeface="Verdana"/>
                <a:cs typeface="Times New Roman" panose="02020603050405020304" pitchFamily="18" charset="0"/>
                <a:sym typeface="Verdana"/>
              </a:rPr>
              <a:t> (</a:t>
            </a:r>
            <a:r>
              <a:rPr lang="en-GB" sz="2200" dirty="0" err="1">
                <a:latin typeface="Times New Roman" panose="02020603050405020304" pitchFamily="18" charset="0"/>
                <a:ea typeface="Verdana"/>
                <a:cs typeface="Times New Roman" panose="02020603050405020304" pitchFamily="18" charset="0"/>
                <a:sym typeface="Verdana"/>
              </a:rPr>
              <a:t>sns</a:t>
            </a:r>
            <a:r>
              <a:rPr lang="en-GB" sz="2200" dirty="0">
                <a:latin typeface="Times New Roman" panose="02020603050405020304" pitchFamily="18" charset="0"/>
                <a:ea typeface="Verdana"/>
                <a:cs typeface="Times New Roman" panose="02020603050405020304" pitchFamily="18" charset="0"/>
                <a:sym typeface="Verdana"/>
              </a:rPr>
              <a:t>): Built on top of </a:t>
            </a:r>
            <a:r>
              <a:rPr lang="en-GB" sz="2200" dirty="0" err="1">
                <a:latin typeface="Times New Roman" panose="02020603050405020304" pitchFamily="18" charset="0"/>
                <a:ea typeface="Verdana"/>
                <a:cs typeface="Times New Roman" panose="02020603050405020304" pitchFamily="18" charset="0"/>
                <a:sym typeface="Verdana"/>
              </a:rPr>
              <a:t>matplotlib</a:t>
            </a:r>
            <a:r>
              <a:rPr lang="en-GB" sz="2200" dirty="0">
                <a:latin typeface="Times New Roman" panose="02020603050405020304" pitchFamily="18" charset="0"/>
                <a:ea typeface="Verdana"/>
                <a:cs typeface="Times New Roman" panose="02020603050405020304" pitchFamily="18" charset="0"/>
                <a:sym typeface="Verdana"/>
              </a:rPr>
              <a:t>, </a:t>
            </a:r>
            <a:r>
              <a:rPr lang="en-GB" sz="2200" dirty="0" err="1">
                <a:latin typeface="Times New Roman" panose="02020603050405020304" pitchFamily="18" charset="0"/>
                <a:ea typeface="Verdana"/>
                <a:cs typeface="Times New Roman" panose="02020603050405020304" pitchFamily="18" charset="0"/>
                <a:sym typeface="Verdana"/>
              </a:rPr>
              <a:t>seaborn</a:t>
            </a:r>
            <a:r>
              <a:rPr lang="en-GB" sz="2200" dirty="0">
                <a:latin typeface="Times New Roman" panose="02020603050405020304" pitchFamily="18" charset="0"/>
                <a:ea typeface="Verdana"/>
                <a:cs typeface="Times New Roman" panose="02020603050405020304" pitchFamily="18" charset="0"/>
                <a:sym typeface="Verdana"/>
              </a:rPr>
              <a:t> makes creating attractive and informative visualizations even easier. It's like having a designer for your data charts.</a:t>
            </a:r>
            <a:endParaRPr sz="2200" dirty="0">
              <a:latin typeface="Times New Roman" panose="02020603050405020304" pitchFamily="18" charset="0"/>
              <a:ea typeface="Verdana"/>
              <a:cs typeface="Times New Roman" panose="02020603050405020304" pitchFamily="18" charset="0"/>
              <a:sym typeface="Verdana"/>
            </a:endParaRPr>
          </a:p>
          <a:p>
            <a:pPr marL="0" lvl="0" indent="0" algn="just" rtl="0">
              <a:spcBef>
                <a:spcPts val="0"/>
              </a:spcBef>
              <a:spcAft>
                <a:spcPts val="0"/>
              </a:spcAft>
              <a:buNone/>
            </a:pPr>
            <a:endParaRPr sz="1700" dirty="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GB" sz="2400" b="0">
                <a:solidFill>
                  <a:schemeClr val="dk1"/>
                </a:solidFill>
                <a:latin typeface="Playfair Display Medium"/>
                <a:ea typeface="Playfair Display Medium"/>
                <a:cs typeface="Playfair Display Medium"/>
                <a:sym typeface="Playfair Display Medium"/>
              </a:rPr>
              <a:t>Advantages of existing methods:</a:t>
            </a:r>
            <a:endParaRPr/>
          </a:p>
        </p:txBody>
      </p:sp>
      <p:sp>
        <p:nvSpPr>
          <p:cNvPr id="115" name="Google Shape;115;p17"/>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0"/>
              </a:spcBef>
              <a:spcAft>
                <a:spcPts val="0"/>
              </a:spcAft>
              <a:buClr>
                <a:schemeClr val="dk1"/>
              </a:buClr>
              <a:buSzPct val="64705"/>
              <a:buFont typeface="Arial"/>
              <a:buNone/>
            </a:pPr>
            <a:r>
              <a:rPr lang="en-GB" sz="1700" dirty="0">
                <a:latin typeface="Times New Roman" panose="02020603050405020304" pitchFamily="18" charset="0"/>
                <a:cs typeface="Times New Roman" panose="02020603050405020304" pitchFamily="18" charset="0"/>
              </a:rPr>
              <a:t>Enhanced Understanding: Visualizations convert complex data into understandable graphics, making it easier for viewers to grasp insights and trends.</a:t>
            </a: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r>
              <a:rPr lang="en-GB" sz="1700" dirty="0">
                <a:latin typeface="Times New Roman" panose="02020603050405020304" pitchFamily="18" charset="0"/>
                <a:cs typeface="Times New Roman" panose="02020603050405020304" pitchFamily="18" charset="0"/>
              </a:rPr>
              <a:t>Better Decision-Making: By presenting data in a visually compelling way, these techniques aid stakeholders in making informed decisions based on clear evidence.</a:t>
            </a: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r>
              <a:rPr lang="en-GB" sz="1700" dirty="0">
                <a:latin typeface="Times New Roman" panose="02020603050405020304" pitchFamily="18" charset="0"/>
                <a:cs typeface="Times New Roman" panose="02020603050405020304" pitchFamily="18" charset="0"/>
              </a:rPr>
              <a:t>Engagement: Visualizations are more engaging than raw data, capturing the audience's attention and facilitating deeper exploration of the data.</a:t>
            </a: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r>
              <a:rPr lang="en-GB" sz="1700" dirty="0">
                <a:latin typeface="Times New Roman" panose="02020603050405020304" pitchFamily="18" charset="0"/>
                <a:cs typeface="Times New Roman" panose="02020603050405020304" pitchFamily="18" charset="0"/>
              </a:rPr>
              <a:t>Communication: They improve communication of findings, making it easier to share and explain results with diverse audiences, including those without technical backgrounds.</a:t>
            </a: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4705"/>
              <a:buFont typeface="Arial"/>
              <a:buNone/>
            </a:pPr>
            <a:endParaRPr sz="17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1111"/>
              <a:buFont typeface="Arial"/>
              <a:buNone/>
            </a:pPr>
            <a:r>
              <a:rPr lang="en-GB" sz="1800" dirty="0">
                <a:latin typeface="Times New Roman" panose="02020603050405020304" pitchFamily="18" charset="0"/>
                <a:cs typeface="Times New Roman" panose="02020603050405020304" pitchFamily="18" charset="0"/>
              </a:rPr>
              <a:t>User-Friendly: Data visualizations are often more accessible to a wider audience, including those without advanced analytical skills. They allow non-experts to understand complex datasets through intuitive graphics.</a:t>
            </a:r>
            <a:endParaRPr sz="1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1111"/>
              <a:buFont typeface="Arial"/>
              <a:buNone/>
            </a:pPr>
            <a:endParaRPr sz="1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1111"/>
              <a:buFont typeface="Arial"/>
              <a:buNone/>
            </a:pPr>
            <a:r>
              <a:rPr lang="en-GB" sz="1800" dirty="0">
                <a:latin typeface="Times New Roman" panose="02020603050405020304" pitchFamily="18" charset="0"/>
                <a:cs typeface="Times New Roman" panose="02020603050405020304" pitchFamily="18" charset="0"/>
              </a:rPr>
              <a:t>Interactivity: Many visualization tools offer interactive elements, such as zooming, filtering, and clicking to reveal more details. This interactivity makes data exploration more engaging and informative.</a:t>
            </a:r>
            <a:endParaRPr sz="1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1111"/>
              <a:buFont typeface="Arial"/>
              <a:buNone/>
            </a:pPr>
            <a:endParaRPr sz="1800" dirty="0"/>
          </a:p>
          <a:p>
            <a:pPr marL="0" lvl="0" indent="0" algn="l" rtl="0">
              <a:lnSpc>
                <a:spcPct val="115000"/>
              </a:lnSpc>
              <a:spcBef>
                <a:spcPts val="0"/>
              </a:spcBef>
              <a:spcAft>
                <a:spcPts val="0"/>
              </a:spcAft>
              <a:buClr>
                <a:schemeClr val="dk1"/>
              </a:buClr>
              <a:buSzPct val="61110"/>
              <a:buFont typeface="Arial"/>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Proposed Method cont.</a:t>
            </a:r>
            <a:endParaRPr/>
          </a:p>
        </p:txBody>
      </p:sp>
      <p:sp>
        <p:nvSpPr>
          <p:cNvPr id="133" name="Google Shape;133;p20"/>
          <p:cNvSpPr txBox="1">
            <a:spLocks noGrp="1"/>
          </p:cNvSpPr>
          <p:nvPr>
            <p:ph type="body" idx="1"/>
          </p:nvPr>
        </p:nvSpPr>
        <p:spPr>
          <a:xfrm>
            <a:off x="812800" y="1050775"/>
            <a:ext cx="10668000" cy="5033100"/>
          </a:xfrm>
          <a:prstGeom prst="rect">
            <a:avLst/>
          </a:prstGeom>
          <a:noFill/>
          <a:ln>
            <a:noFill/>
          </a:ln>
        </p:spPr>
        <p:txBody>
          <a:bodyPr spcFirstLastPara="1" wrap="square" lIns="91425" tIns="45700" rIns="91425" bIns="45700" anchor="t" anchorCtr="0">
            <a:normAutofit/>
          </a:bodyPr>
          <a:lstStyle/>
          <a:p>
            <a:pPr marL="457200" lvl="0" indent="0" algn="l" rtl="0">
              <a:lnSpc>
                <a:spcPct val="115000"/>
              </a:lnSpc>
              <a:spcBef>
                <a:spcPts val="0"/>
              </a:spcBef>
              <a:spcAft>
                <a:spcPts val="0"/>
              </a:spcAft>
              <a:buClr>
                <a:schemeClr val="dk1"/>
              </a:buClr>
              <a:buSzPts val="1100"/>
              <a:buFont typeface="Arial"/>
              <a:buNone/>
            </a:pPr>
            <a:endParaRPr sz="1700" dirty="0"/>
          </a:p>
          <a:p>
            <a:pPr marL="457200" lvl="0" indent="0" algn="l" rtl="0">
              <a:lnSpc>
                <a:spcPct val="115000"/>
              </a:lnSpc>
              <a:spcBef>
                <a:spcPts val="0"/>
              </a:spcBef>
              <a:spcAft>
                <a:spcPts val="0"/>
              </a:spcAft>
              <a:buClr>
                <a:schemeClr val="dk1"/>
              </a:buClr>
              <a:buSzPts val="1100"/>
              <a:buFont typeface="Arial"/>
              <a:buNone/>
            </a:pPr>
            <a:r>
              <a:rPr lang="en-GB" sz="2200" dirty="0" smtClean="0">
                <a:latin typeface="Times New Roman" panose="02020603050405020304" pitchFamily="18" charset="0"/>
                <a:cs typeface="Times New Roman" panose="02020603050405020304" pitchFamily="18" charset="0"/>
              </a:rPr>
              <a:t>Tools </a:t>
            </a:r>
            <a:r>
              <a:rPr lang="en-GB" sz="2200" dirty="0">
                <a:latin typeface="Times New Roman" panose="02020603050405020304" pitchFamily="18" charset="0"/>
                <a:cs typeface="Times New Roman" panose="02020603050405020304" pitchFamily="18" charset="0"/>
              </a:rPr>
              <a:t>and Libraries:</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r>
              <a:rPr lang="en-GB" sz="2200" dirty="0">
                <a:latin typeface="Times New Roman" panose="02020603050405020304" pitchFamily="18" charset="0"/>
                <a:cs typeface="Times New Roman" panose="02020603050405020304" pitchFamily="18" charset="0"/>
              </a:rPr>
              <a:t>Utilized Pandas for data manipulation.</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r>
              <a:rPr lang="en-GB" sz="2200" dirty="0">
                <a:latin typeface="Times New Roman" panose="02020603050405020304" pitchFamily="18" charset="0"/>
                <a:cs typeface="Times New Roman" panose="02020603050405020304" pitchFamily="18" charset="0"/>
              </a:rPr>
              <a:t>Employed </a:t>
            </a:r>
            <a:r>
              <a:rPr lang="en-GB" sz="2200" dirty="0" err="1">
                <a:latin typeface="Times New Roman" panose="02020603050405020304" pitchFamily="18" charset="0"/>
                <a:cs typeface="Times New Roman" panose="02020603050405020304" pitchFamily="18" charset="0"/>
              </a:rPr>
              <a:t>Matplotlib</a:t>
            </a:r>
            <a:r>
              <a:rPr lang="en-GB" sz="2200" dirty="0">
                <a:latin typeface="Times New Roman" panose="02020603050405020304" pitchFamily="18" charset="0"/>
                <a:cs typeface="Times New Roman" panose="02020603050405020304" pitchFamily="18" charset="0"/>
              </a:rPr>
              <a:t> and </a:t>
            </a:r>
            <a:r>
              <a:rPr lang="en-GB" sz="2200" dirty="0" err="1">
                <a:latin typeface="Times New Roman" panose="02020603050405020304" pitchFamily="18" charset="0"/>
                <a:cs typeface="Times New Roman" panose="02020603050405020304" pitchFamily="18" charset="0"/>
              </a:rPr>
              <a:t>Seaborn</a:t>
            </a:r>
            <a:r>
              <a:rPr lang="en-GB" sz="2200" dirty="0">
                <a:latin typeface="Times New Roman" panose="02020603050405020304" pitchFamily="18" charset="0"/>
                <a:cs typeface="Times New Roman" panose="02020603050405020304" pitchFamily="18" charset="0"/>
              </a:rPr>
              <a:t> for creating visualizations.</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r>
              <a:rPr lang="en-GB" sz="2200" dirty="0">
                <a:latin typeface="Times New Roman" panose="02020603050405020304" pitchFamily="18" charset="0"/>
                <a:cs typeface="Times New Roman" panose="02020603050405020304" pitchFamily="18" charset="0"/>
              </a:rPr>
              <a:t>Objective:</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Clr>
                <a:schemeClr val="dk1"/>
              </a:buClr>
              <a:buSzPts val="1100"/>
              <a:buFont typeface="Arial"/>
              <a:buNone/>
            </a:pPr>
            <a:r>
              <a:rPr lang="en-GB" sz="2200" dirty="0">
                <a:latin typeface="Times New Roman" panose="02020603050405020304" pitchFamily="18" charset="0"/>
                <a:cs typeface="Times New Roman" panose="02020603050405020304" pitchFamily="18" charset="0"/>
              </a:rPr>
              <a:t>Provided clear, insightful visualizations to understand trends, make comparisons, and visualize the pandemic's impact, aiding in informed decision-making.</a:t>
            </a:r>
            <a:endParaRPr sz="2200"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body" idx="1"/>
          </p:nvPr>
        </p:nvSpPr>
        <p:spPr>
          <a:xfrm>
            <a:off x="812800" y="1143000"/>
            <a:ext cx="6059948" cy="457937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endParaRPr sz="2000" dirty="0"/>
          </a:p>
        </p:txBody>
      </p:sp>
      <p:sp>
        <p:nvSpPr>
          <p:cNvPr id="157" name="Google Shape;157;p24"/>
          <p:cNvSpPr txBox="1">
            <a:spLocks noGrp="1"/>
          </p:cNvSpPr>
          <p:nvPr>
            <p:ph type="title"/>
          </p:nvPr>
        </p:nvSpPr>
        <p:spPr>
          <a:xfrm>
            <a:off x="7366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dirty="0"/>
              <a:t>Result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1143000"/>
            <a:ext cx="6059948" cy="45007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8890" y="1143001"/>
            <a:ext cx="4463845" cy="45007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body" idx="1"/>
          </p:nvPr>
        </p:nvSpPr>
        <p:spPr>
          <a:xfrm>
            <a:off x="812800" y="1143000"/>
            <a:ext cx="6555600" cy="4953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endParaRPr sz="2000" dirty="0"/>
          </a:p>
        </p:txBody>
      </p:sp>
      <p:sp>
        <p:nvSpPr>
          <p:cNvPr id="165" name="Google Shape;165;p25"/>
          <p:cNvSpPr txBox="1">
            <a:spLocks noGrp="1"/>
          </p:cNvSpPr>
          <p:nvPr>
            <p:ph type="title"/>
          </p:nvPr>
        </p:nvSpPr>
        <p:spPr>
          <a:xfrm>
            <a:off x="7366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dirty="0"/>
              <a:t>Result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1143000"/>
            <a:ext cx="5702593" cy="4953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393" y="1060850"/>
            <a:ext cx="5312813" cy="5035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7754" y="275302"/>
            <a:ext cx="4296697" cy="523220"/>
          </a:xfrm>
          <a:prstGeom prst="rect">
            <a:avLst/>
          </a:prstGeom>
          <a:noFill/>
        </p:spPr>
        <p:txBody>
          <a:bodyPr wrap="square" rtlCol="0">
            <a:spAutoFit/>
          </a:bodyPr>
          <a:lstStyle/>
          <a:p>
            <a:r>
              <a:rPr lang="en-GB" sz="2800" b="1" dirty="0" smtClean="0">
                <a:solidFill>
                  <a:schemeClr val="bg2">
                    <a:lumMod val="50000"/>
                  </a:schemeClr>
                </a:solidFill>
                <a:latin typeface="Verdana" panose="020B0604030504040204" pitchFamily="34" charset="0"/>
                <a:ea typeface="Verdana" panose="020B0604030504040204" pitchFamily="34" charset="0"/>
                <a:cs typeface="Times New Roman" panose="02020603050405020304" pitchFamily="18" charset="0"/>
              </a:rPr>
              <a:t>Result</a:t>
            </a:r>
            <a:endParaRPr lang="en-US" sz="2800" b="1" dirty="0">
              <a:solidFill>
                <a:schemeClr val="bg2">
                  <a:lumMod val="50000"/>
                </a:schemeClr>
              </a:solidFill>
              <a:latin typeface="Verdana" panose="020B0604030504040204" pitchFamily="34" charset="0"/>
              <a:ea typeface="Verdan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246" y="1275932"/>
            <a:ext cx="5545393" cy="428647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452" y="1275932"/>
            <a:ext cx="5309419" cy="3915500"/>
          </a:xfrm>
          <a:prstGeom prst="rect">
            <a:avLst/>
          </a:prstGeom>
        </p:spPr>
      </p:pic>
    </p:spTree>
    <p:extLst>
      <p:ext uri="{BB962C8B-B14F-4D97-AF65-F5344CB8AC3E}">
        <p14:creationId xmlns:p14="http://schemas.microsoft.com/office/powerpoint/2010/main" val="953697440"/>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768</Words>
  <Application>Microsoft Office PowerPoint</Application>
  <PresentationFormat>Widescreen</PresentationFormat>
  <Paragraphs>59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Playfair Display Medium</vt:lpstr>
      <vt:lpstr>Verdana</vt:lpstr>
      <vt:lpstr>Bookman Old Style</vt:lpstr>
      <vt:lpstr>Times New Roman</vt:lpstr>
      <vt:lpstr>Arial</vt:lpstr>
      <vt:lpstr>Bioinformatics</vt:lpstr>
      <vt:lpstr>      DATA VISUALIZATION FOR WATER QUALITY ANALYSIS</vt:lpstr>
      <vt:lpstr>Abstract</vt:lpstr>
      <vt:lpstr>Introduction</vt:lpstr>
      <vt:lpstr>Libraries</vt:lpstr>
      <vt:lpstr>Advantages of existing methods:</vt:lpstr>
      <vt:lpstr>Proposed Method cont.</vt:lpstr>
      <vt:lpstr>Result</vt:lpstr>
      <vt:lpstr>Result</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FOR COVID DATASET</dc:title>
  <dc:creator>Administrator</dc:creator>
  <cp:lastModifiedBy>Microsoft account</cp:lastModifiedBy>
  <cp:revision>11</cp:revision>
  <dcterms:modified xsi:type="dcterms:W3CDTF">2024-05-19T18:13:24Z</dcterms:modified>
</cp:coreProperties>
</file>