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9" r:id="rId4"/>
    <p:sldId id="261" r:id="rId5"/>
    <p:sldId id="258" r:id="rId6"/>
    <p:sldId id="260"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nchorCtr="0"/>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ln>
        </p:spPr>
        <p:txBody>
          <a:bodyPr/>
          <a:lstStyle>
            <a:lvl1pPr>
              <a:defRPr sz="1400"/>
            </a:lvl1pPr>
          </a:lstStyle>
          <a:p>
            <a:fld id="{63A1C593-65D0-4073-BCC9-577B9352EA97}" type="datetimeFigureOut">
              <a:rPr lang="en-US" smtClean="0"/>
            </a:fld>
            <a:endParaRPr lang="en-US"/>
          </a:p>
        </p:txBody>
      </p:sp>
      <p:sp>
        <p:nvSpPr>
          <p:cNvPr id="1029" name="Footer Placeholder 1028"/>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US"/>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89711" y="3811905"/>
            <a:ext cx="9211733" cy="1082675"/>
          </a:xfrm>
        </p:spPr>
        <p:txBody>
          <a:bodyPr/>
          <a:lstStyle/>
          <a:p>
            <a:pPr algn="ctr"/>
            <a:r>
              <a:rPr lang="en-US" sz="3600" dirty="0">
                <a:solidFill>
                  <a:schemeClr val="tx1"/>
                </a:solidFill>
                <a:sym typeface="+mn-ea"/>
              </a:rPr>
              <a:t>Loan Approval Prediction Using Machine Learning</a:t>
            </a:r>
            <a:endParaRPr lang="en-US" sz="3600" dirty="0">
              <a:solidFill>
                <a:schemeClr val="tx1"/>
              </a:solidFill>
              <a:sym typeface="+mn-ea"/>
            </a:endParaRPr>
          </a:p>
        </p:txBody>
      </p:sp>
      <p:sp>
        <p:nvSpPr>
          <p:cNvPr id="5" name="Text Box 4"/>
          <p:cNvSpPr txBox="1"/>
          <p:nvPr/>
        </p:nvSpPr>
        <p:spPr>
          <a:xfrm>
            <a:off x="847090" y="1504950"/>
            <a:ext cx="10497820" cy="2306955"/>
          </a:xfrm>
          <a:prstGeom prst="rect">
            <a:avLst/>
          </a:prstGeom>
          <a:noFill/>
        </p:spPr>
        <p:txBody>
          <a:bodyPr wrap="square" rtlCol="0" anchor="t">
            <a:spAutoFit/>
          </a:bodyPr>
          <a:p>
            <a:pPr algn="ctr"/>
            <a:r>
              <a:rPr lang="en-US" sz="3600" dirty="0">
                <a:solidFill>
                  <a:schemeClr val="tx1"/>
                </a:solidFill>
                <a:sym typeface="+mn-ea"/>
              </a:rPr>
              <a:t>Data Handling and visualization </a:t>
            </a:r>
            <a:endParaRPr lang="en-US" sz="3600" dirty="0">
              <a:solidFill>
                <a:schemeClr val="tx1"/>
              </a:solidFill>
              <a:sym typeface="+mn-ea"/>
            </a:endParaRPr>
          </a:p>
          <a:p>
            <a:pPr algn="ctr"/>
            <a:r>
              <a:rPr lang="en-US" sz="3600" dirty="0">
                <a:solidFill>
                  <a:schemeClr val="tx1"/>
                </a:solidFill>
                <a:sym typeface="+mn-ea"/>
              </a:rPr>
              <a:t>Project</a:t>
            </a:r>
            <a:endParaRPr lang="en-US" sz="3600" dirty="0">
              <a:solidFill>
                <a:schemeClr val="tx1"/>
              </a:solidFill>
              <a:sym typeface="+mn-ea"/>
            </a:endParaRPr>
          </a:p>
          <a:p>
            <a:pPr algn="ctr"/>
            <a:r>
              <a:rPr lang="en-US" sz="3600" dirty="0">
                <a:solidFill>
                  <a:schemeClr val="tx1"/>
                </a:solidFill>
                <a:sym typeface="+mn-ea"/>
              </a:rPr>
              <a:t>Review 0</a:t>
            </a:r>
            <a:endParaRPr lang="en-US" sz="3600" dirty="0">
              <a:solidFill>
                <a:schemeClr val="tx1"/>
              </a:solidFill>
              <a:sym typeface="+mn-ea"/>
            </a:endParaRPr>
          </a:p>
          <a:p>
            <a:pPr algn="ctr"/>
            <a:endParaRPr lang="en-US" sz="3600" dirty="0">
              <a:solidFill>
                <a:schemeClr val="tx1"/>
              </a:solidFill>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583565"/>
            <a:ext cx="9737725" cy="582930"/>
          </a:xfrm>
        </p:spPr>
        <p:txBody>
          <a:bodyPr/>
          <a:p>
            <a:pPr algn="l"/>
            <a:r>
              <a:rPr lang="en-US"/>
              <a:t>Problem Statement</a:t>
            </a:r>
            <a:endParaRPr lang="en-US"/>
          </a:p>
        </p:txBody>
      </p:sp>
      <p:sp>
        <p:nvSpPr>
          <p:cNvPr id="3" name="Content Placeholder 2"/>
          <p:cNvSpPr>
            <a:spLocks noGrp="1"/>
          </p:cNvSpPr>
          <p:nvPr>
            <p:ph idx="1"/>
          </p:nvPr>
        </p:nvSpPr>
        <p:spPr/>
        <p:txBody>
          <a:bodyPr/>
          <a:p>
            <a:r>
              <a:rPr lang="en-US" sz="2400"/>
              <a:t>LOANS are the major requirement of the modern world. By this only, Banks get a major part of the total profit. It is beneficial for students to manage their education and living expenses, and for people to buy any kind of luxury like houses, cars, etc.</a:t>
            </a:r>
            <a:endParaRPr lang="en-US" sz="2400"/>
          </a:p>
          <a:p>
            <a:endParaRPr lang="en-US" sz="2400"/>
          </a:p>
          <a:p>
            <a:r>
              <a:rPr lang="en-US" sz="2400"/>
              <a:t>But when it comes to deciding whether the applicant’s profile is relevant to be granted with loan or not. Banks have to look after many aspects.</a:t>
            </a:r>
            <a:endParaRPr lang="en-US" sz="2400"/>
          </a:p>
          <a:p>
            <a:endParaRPr lang="en-US" sz="2400"/>
          </a:p>
          <a:p>
            <a:endParaRPr lang="en-US"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90245" y="773430"/>
            <a:ext cx="9806940" cy="582930"/>
          </a:xfrm>
        </p:spPr>
        <p:txBody>
          <a:bodyPr/>
          <a:p>
            <a:pPr algn="l"/>
            <a:r>
              <a:rPr lang="en-US">
                <a:sym typeface="+mn-ea"/>
              </a:rPr>
              <a:t>Objective</a:t>
            </a:r>
            <a:endParaRPr lang="en-US"/>
          </a:p>
        </p:txBody>
      </p:sp>
      <p:sp>
        <p:nvSpPr>
          <p:cNvPr id="3" name="Content Placeholder 2"/>
          <p:cNvSpPr>
            <a:spLocks noGrp="1"/>
          </p:cNvSpPr>
          <p:nvPr>
            <p:ph idx="1"/>
          </p:nvPr>
        </p:nvSpPr>
        <p:spPr/>
        <p:txBody>
          <a:bodyPr/>
          <a:p>
            <a:endParaRPr lang="en-US" sz="2400">
              <a:sym typeface="+mn-ea"/>
            </a:endParaRPr>
          </a:p>
          <a:p>
            <a:endParaRPr lang="en-US" sz="2400">
              <a:sym typeface="+mn-ea"/>
            </a:endParaRPr>
          </a:p>
          <a:p>
            <a:r>
              <a:rPr lang="en-US" sz="2400">
                <a:sym typeface="+mn-ea"/>
              </a:rPr>
              <a:t>So, here we will be using Machine Learning with Python to ease their work and predict whether the candidate’s profile is relevant or not using key features like Marital Status, Education, Applicant Income, Credit History, etc.</a:t>
            </a:r>
            <a:endParaRPr lang="en-US" sz="2400"/>
          </a:p>
          <a:p>
            <a:endParaRPr lang="en-US"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560070"/>
            <a:ext cx="9668510" cy="582930"/>
          </a:xfrm>
        </p:spPr>
        <p:txBody>
          <a:bodyPr/>
          <a:p>
            <a:pPr algn="l"/>
            <a:r>
              <a:rPr lang="en-US"/>
              <a:t>Features Used in Loan Approval Prediction</a:t>
            </a:r>
            <a:endParaRPr lang="en-US"/>
          </a:p>
        </p:txBody>
      </p:sp>
      <p:sp>
        <p:nvSpPr>
          <p:cNvPr id="3" name="Content Placeholder 2"/>
          <p:cNvSpPr>
            <a:spLocks noGrp="1"/>
          </p:cNvSpPr>
          <p:nvPr>
            <p:ph idx="1"/>
          </p:nvPr>
        </p:nvSpPr>
        <p:spPr/>
        <p:txBody>
          <a:bodyPr/>
          <a:p>
            <a:r>
              <a:rPr lang="en-US"/>
              <a:t>Marital status</a:t>
            </a:r>
            <a:endParaRPr lang="en-US"/>
          </a:p>
          <a:p>
            <a:r>
              <a:rPr lang="en-US"/>
              <a:t>Education</a:t>
            </a:r>
            <a:endParaRPr lang="en-US"/>
          </a:p>
          <a:p>
            <a:r>
              <a:rPr lang="en-US"/>
              <a:t>Credit history</a:t>
            </a:r>
            <a:endParaRPr lang="en-US"/>
          </a:p>
          <a:p>
            <a:r>
              <a:rPr lang="en-US"/>
              <a:t>LoanAmount</a:t>
            </a:r>
            <a:endParaRPr lang="en-US"/>
          </a:p>
          <a:p>
            <a:r>
              <a:rPr lang="en-US"/>
              <a:t>Credit_History</a:t>
            </a:r>
            <a:endParaRPr lang="en-US"/>
          </a:p>
          <a:p>
            <a:r>
              <a:rPr lang="en-US"/>
              <a:t>Property_Area</a:t>
            </a:r>
            <a:endParaRPr lang="en-US"/>
          </a:p>
          <a:p>
            <a:r>
              <a:rPr lang="en-US"/>
              <a:t>ApplicantIncome</a:t>
            </a:r>
            <a:endParaRPr lang="en-US"/>
          </a:p>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70890" y="675640"/>
            <a:ext cx="9830435" cy="582930"/>
          </a:xfrm>
        </p:spPr>
        <p:txBody>
          <a:bodyPr/>
          <a:p>
            <a:pPr algn="l"/>
            <a:r>
              <a:rPr lang="en-US"/>
              <a:t>Machine Learning Model</a:t>
            </a:r>
            <a:endParaRPr lang="en-US"/>
          </a:p>
        </p:txBody>
      </p:sp>
      <p:sp>
        <p:nvSpPr>
          <p:cNvPr id="3" name="Content Placeholder 2"/>
          <p:cNvSpPr>
            <a:spLocks noGrp="1"/>
          </p:cNvSpPr>
          <p:nvPr>
            <p:ph idx="1"/>
          </p:nvPr>
        </p:nvSpPr>
        <p:spPr/>
        <p:txBody>
          <a:bodyPr/>
          <a:p>
            <a:r>
              <a:rPr lang="en-US" sz="2400" b="1"/>
              <a:t>A Random Forest Classifier</a:t>
            </a:r>
            <a:r>
              <a:rPr lang="en-US" sz="2400"/>
              <a:t> :an ensemble learning method that combines the predictions of multiple decision trees. Each tree is built on a random subset of features and data points, creating a diverse "forest" of decision-making trees.</a:t>
            </a:r>
            <a:endParaRPr lang="en-US" sz="2400"/>
          </a:p>
          <a:p>
            <a:r>
              <a:rPr lang="en-US" sz="2400" b="1"/>
              <a:t>Logistic Regression:</a:t>
            </a:r>
            <a:r>
              <a:rPr lang="en-US" sz="2400"/>
              <a:t> A simpler model that works well for binary classification tasks like loan approval (approved/rejected).</a:t>
            </a:r>
            <a:endParaRPr lang="en-US" sz="2400"/>
          </a:p>
          <a:p>
            <a:r>
              <a:rPr lang="en-US" sz="2400" b="1"/>
              <a:t>Support Vector Machines (SVM):</a:t>
            </a:r>
            <a:r>
              <a:rPr lang="en-US" sz="2400"/>
              <a:t> Effective for high-dimensional data and can handle non-linear relationships.</a:t>
            </a:r>
            <a:endParaRPr lang="en-US" sz="2400"/>
          </a:p>
          <a:p>
            <a:r>
              <a:rPr lang="en-US" sz="2400" b="1"/>
              <a:t>KNeighboursClassifiers: </a:t>
            </a:r>
            <a:r>
              <a:rPr lang="en-US" sz="2400"/>
              <a:t>KNeighborsClassifiers are a type of machine learning model that classifies data points based on the proximity of their neighbors in the feature space. They can be effective for loan approval prediction, especially for data with well-defined clusters.</a:t>
            </a:r>
            <a:endParaRPr lang="en-US"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994535" y="3299460"/>
            <a:ext cx="7555865" cy="1085215"/>
          </a:xfrm>
        </p:spPr>
        <p:txBody>
          <a:bodyPr/>
          <a:p>
            <a:pPr marL="0" indent="0" algn="ctr">
              <a:buNone/>
            </a:pPr>
            <a:r>
              <a:rPr lang="en-US" sz="6000"/>
              <a:t>THANK YOU </a:t>
            </a:r>
            <a:endParaRPr lang="en-US" sz="6000"/>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1644</Words>
  <Application>WPS Presentation</Application>
  <PresentationFormat>Widescreen</PresentationFormat>
  <Paragraphs>41</Paragraphs>
  <Slides>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6</vt:i4>
      </vt:variant>
    </vt:vector>
  </HeadingPairs>
  <TitlesOfParts>
    <vt:vector size="14" baseType="lpstr">
      <vt:lpstr>Arial</vt:lpstr>
      <vt:lpstr>SimSun</vt:lpstr>
      <vt:lpstr>Wingdings</vt:lpstr>
      <vt:lpstr>Calibri Light</vt:lpstr>
      <vt:lpstr>Calibri</vt:lpstr>
      <vt:lpstr>Microsoft YaHei</vt:lpstr>
      <vt:lpstr>Arial Unicode MS</vt:lpstr>
      <vt:lpstr>Default Design</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Approval Prediction Using Machine Learning</dc:title>
  <dc:creator/>
  <cp:lastModifiedBy>Pramodh Yadav M</cp:lastModifiedBy>
  <cp:revision>3</cp:revision>
  <dcterms:created xsi:type="dcterms:W3CDTF">2024-03-23T15:45:34Z</dcterms:created>
  <dcterms:modified xsi:type="dcterms:W3CDTF">2024-03-23T15:48:26Z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AE1ADBC235BF4817A4CEBC99C70619C7_11</vt:lpwstr>
  </property>
  <property fmtid="{D5CDD505-2E9C-101B-9397-08002B2CF9AE}" pid="3" name="KSOProductBuildVer">
    <vt:lpwstr>1033-12.2.0.13489</vt:lpwstr>
  </property>
</Properties>
</file>