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69" r:id="rId2"/>
    <p:sldId id="270" r:id="rId3"/>
    <p:sldId id="257" r:id="rId4"/>
    <p:sldId id="258" r:id="rId5"/>
    <p:sldId id="259" r:id="rId6"/>
    <p:sldId id="260" r:id="rId7"/>
    <p:sldId id="264" r:id="rId8"/>
    <p:sldId id="261" r:id="rId9"/>
    <p:sldId id="262" r:id="rId10"/>
    <p:sldId id="263" r:id="rId11"/>
    <p:sldId id="266" r:id="rId12"/>
    <p:sldId id="267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224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46801BF-7B7C-45F5-A036-B59D81591FA4}" type="datetimeFigureOut">
              <a:rPr lang="en-IN" smtClean="0"/>
              <a:t>05-08-2016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E5359A0-3E4A-4171-8C80-B73B3E6BA8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09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01BF-7B7C-45F5-A036-B59D81591FA4}" type="datetimeFigureOut">
              <a:rPr lang="en-IN" smtClean="0"/>
              <a:t>05-08-2016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9A0-3E4A-4171-8C80-B73B3E6BA8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65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01BF-7B7C-45F5-A036-B59D81591FA4}" type="datetimeFigureOut">
              <a:rPr lang="en-IN" smtClean="0"/>
              <a:t>05-08-2016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9A0-3E4A-4171-8C80-B73B3E6BA8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501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01BF-7B7C-45F5-A036-B59D81591FA4}" type="datetimeFigureOut">
              <a:rPr lang="en-IN" smtClean="0"/>
              <a:t>05-08-2016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9A0-3E4A-4171-8C80-B73B3E6BA873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3084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01BF-7B7C-45F5-A036-B59D81591FA4}" type="datetimeFigureOut">
              <a:rPr lang="en-IN" smtClean="0"/>
              <a:t>05-08-2016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9A0-3E4A-4171-8C80-B73B3E6BA8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217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01BF-7B7C-45F5-A036-B59D81591FA4}" type="datetimeFigureOut">
              <a:rPr lang="en-IN" smtClean="0"/>
              <a:t>05-08-2016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9A0-3E4A-4171-8C80-B73B3E6BA8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916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01BF-7B7C-45F5-A036-B59D81591FA4}" type="datetimeFigureOut">
              <a:rPr lang="en-IN" smtClean="0"/>
              <a:t>05-08-2016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9A0-3E4A-4171-8C80-B73B3E6BA8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747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01BF-7B7C-45F5-A036-B59D81591FA4}" type="datetimeFigureOut">
              <a:rPr lang="en-IN" smtClean="0"/>
              <a:t>05-08-2016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9A0-3E4A-4171-8C80-B73B3E6BA8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665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01BF-7B7C-45F5-A036-B59D81591FA4}" type="datetimeFigureOut">
              <a:rPr lang="en-IN" smtClean="0"/>
              <a:t>05-08-2016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9A0-3E4A-4171-8C80-B73B3E6BA8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5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01BF-7B7C-45F5-A036-B59D81591FA4}" type="datetimeFigureOut">
              <a:rPr lang="en-IN" smtClean="0"/>
              <a:t>05-08-2016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9A0-3E4A-4171-8C80-B73B3E6BA8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93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01BF-7B7C-45F5-A036-B59D81591FA4}" type="datetimeFigureOut">
              <a:rPr lang="en-IN" smtClean="0"/>
              <a:t>05-08-2016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9A0-3E4A-4171-8C80-B73B3E6BA8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34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01BF-7B7C-45F5-A036-B59D81591FA4}" type="datetimeFigureOut">
              <a:rPr lang="en-IN" smtClean="0"/>
              <a:t>05-08-2016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9A0-3E4A-4171-8C80-B73B3E6BA8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45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01BF-7B7C-45F5-A036-B59D81591FA4}" type="datetimeFigureOut">
              <a:rPr lang="en-IN" smtClean="0"/>
              <a:t>05-08-2016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9A0-3E4A-4171-8C80-B73B3E6BA8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51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01BF-7B7C-45F5-A036-B59D81591FA4}" type="datetimeFigureOut">
              <a:rPr lang="en-IN" smtClean="0"/>
              <a:t>05-08-2016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9A0-3E4A-4171-8C80-B73B3E6BA8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6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01BF-7B7C-45F5-A036-B59D81591FA4}" type="datetimeFigureOut">
              <a:rPr lang="en-IN" smtClean="0"/>
              <a:t>05-08-2016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9A0-3E4A-4171-8C80-B73B3E6BA8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0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01BF-7B7C-45F5-A036-B59D81591FA4}" type="datetimeFigureOut">
              <a:rPr lang="en-IN" smtClean="0"/>
              <a:t>05-08-2016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9A0-3E4A-4171-8C80-B73B3E6BA8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95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01BF-7B7C-45F5-A036-B59D81591FA4}" type="datetimeFigureOut">
              <a:rPr lang="en-IN" smtClean="0"/>
              <a:t>05-08-2016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9A0-3E4A-4171-8C80-B73B3E6BA8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84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801BF-7B7C-45F5-A036-B59D81591FA4}" type="datetimeFigureOut">
              <a:rPr lang="en-IN" smtClean="0"/>
              <a:t>05-08-2016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359A0-3E4A-4171-8C80-B73B3E6BA8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952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57867" y="5421872"/>
            <a:ext cx="6024033" cy="9355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5400" b="1" dirty="0" smtClean="0">
                <a:solidFill>
                  <a:schemeClr val="tx1"/>
                </a:solidFill>
              </a:rPr>
              <a:t>NODE MCU[ESP8266-12]</a:t>
            </a:r>
            <a:endParaRPr lang="en-IN" sz="5400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760" y="242434"/>
            <a:ext cx="831769" cy="794504"/>
          </a:xfrm>
          <a:prstGeom prst="rect">
            <a:avLst/>
          </a:prstGeom>
        </p:spPr>
      </p:pic>
      <p:pic>
        <p:nvPicPr>
          <p:cNvPr id="1028" name="Picture 4" descr="http://docs.thinger.io/arduino/assets/nodemc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41784">
            <a:off x="2542992" y="1377716"/>
            <a:ext cx="4594224" cy="247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04200" y="5689600"/>
            <a:ext cx="3086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Raj Kumar Thavti</a:t>
            </a:r>
            <a:endParaRPr lang="en-US" sz="2000" b="1" dirty="0"/>
          </a:p>
        </p:txBody>
      </p:sp>
      <p:pic>
        <p:nvPicPr>
          <p:cNvPr id="1030" name="Picture 6" descr="http://www.ibm.com/internet-of-things/images/iot-platform/connec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229" y="2393836"/>
            <a:ext cx="2917371" cy="226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04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Connection diagram.</a:t>
            </a:r>
            <a:endParaRPr lang="en-IN" dirty="0"/>
          </a:p>
        </p:txBody>
      </p:sp>
      <p:pic>
        <p:nvPicPr>
          <p:cNvPr id="6146" name="Picture 2" descr="http://1.bp.blogspot.com/-wxhq4T1hnA0/VmSl_WRmVXI/AAAAAAAAAEg/YIBQq_A9GRQ/s1600/NodemcuLEDblinkschematic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1994462"/>
            <a:ext cx="4746625" cy="444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5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229517" cy="4072786"/>
          </a:xfrm>
        </p:spPr>
        <p:txBody>
          <a:bodyPr>
            <a:normAutofit/>
          </a:bodyPr>
          <a:lstStyle/>
          <a:p>
            <a:r>
              <a:rPr lang="en-IN" dirty="0"/>
              <a:t>The Sketch</a:t>
            </a:r>
          </a:p>
          <a:p>
            <a:endParaRPr lang="en-IN" dirty="0"/>
          </a:p>
          <a:p>
            <a:r>
              <a:rPr lang="en-IN" dirty="0" smtClean="0"/>
              <a:t>*/</a:t>
            </a:r>
            <a:endParaRPr lang="en-IN" dirty="0"/>
          </a:p>
          <a:p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smtClean="0"/>
              <a:t>LED </a:t>
            </a:r>
            <a:r>
              <a:rPr lang="en-IN" dirty="0"/>
              <a:t>= </a:t>
            </a:r>
            <a:r>
              <a:rPr lang="en-IN" dirty="0" smtClean="0"/>
              <a:t>D1;</a:t>
            </a:r>
            <a:endParaRPr lang="en-IN" dirty="0"/>
          </a:p>
          <a:p>
            <a:r>
              <a:rPr lang="en-IN" dirty="0"/>
              <a:t>void setup() {</a:t>
            </a:r>
          </a:p>
          <a:p>
            <a:r>
              <a:rPr lang="en-IN" dirty="0"/>
              <a:t>  </a:t>
            </a:r>
            <a:r>
              <a:rPr lang="en-IN" dirty="0" err="1" smtClean="0"/>
              <a:t>pinMode</a:t>
            </a:r>
            <a:r>
              <a:rPr lang="en-IN" dirty="0" smtClean="0"/>
              <a:t>(LED, </a:t>
            </a:r>
            <a:r>
              <a:rPr lang="en-IN" dirty="0"/>
              <a:t>OUTPUT); </a:t>
            </a:r>
            <a:r>
              <a:rPr lang="en-IN" dirty="0" smtClean="0"/>
              <a:t>}</a:t>
            </a:r>
            <a:endParaRPr lang="en-IN" dirty="0"/>
          </a:p>
          <a:p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44485" y="2160589"/>
            <a:ext cx="4229517" cy="4072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void loop() {</a:t>
            </a:r>
          </a:p>
          <a:p>
            <a:r>
              <a:rPr lang="en-IN" dirty="0" smtClean="0"/>
              <a:t>  </a:t>
            </a:r>
            <a:r>
              <a:rPr lang="en-IN" dirty="0" err="1" smtClean="0"/>
              <a:t>digitalWrite</a:t>
            </a:r>
            <a:r>
              <a:rPr lang="en-IN" dirty="0" smtClean="0"/>
              <a:t>(LED, HIGH); delay(500);</a:t>
            </a:r>
          </a:p>
          <a:p>
            <a:r>
              <a:rPr lang="en-IN" dirty="0" smtClean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96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Libraries Integration to Arduino IDE.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8256588" cy="531813"/>
          </a:xfrm>
        </p:spPr>
        <p:txBody>
          <a:bodyPr/>
          <a:lstStyle/>
          <a:p>
            <a:r>
              <a:rPr lang="en-IN" dirty="0" smtClean="0"/>
              <a:t>Please refer the document from setup folder.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083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313" y="2675918"/>
            <a:ext cx="9905998" cy="1478570"/>
          </a:xfrm>
        </p:spPr>
        <p:txBody>
          <a:bodyPr/>
          <a:lstStyle/>
          <a:p>
            <a:r>
              <a:rPr lang="en-US" dirty="0" smtClean="0"/>
              <a:t>Practical……..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23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5221287" cy="646718"/>
          </a:xfrm>
        </p:spPr>
        <p:txBody>
          <a:bodyPr/>
          <a:lstStyle/>
          <a:p>
            <a:r>
              <a:rPr lang="en-US" b="1" dirty="0" smtClean="0"/>
              <a:t>Introduction: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MCU is an </a:t>
            </a:r>
            <a:r>
              <a:rPr lang="en-US" dirty="0"/>
              <a:t>open-source firmware and development kit that helps you to prototype your IOT </a:t>
            </a:r>
            <a:r>
              <a:rPr lang="en-US" dirty="0" smtClean="0"/>
              <a:t>product.</a:t>
            </a:r>
          </a:p>
          <a:p>
            <a:r>
              <a:rPr lang="en-US" b="1" dirty="0"/>
              <a:t>Arduino-like hardware </a:t>
            </a:r>
            <a:r>
              <a:rPr lang="en-US" b="1" dirty="0" smtClean="0"/>
              <a:t>IO</a:t>
            </a:r>
          </a:p>
          <a:p>
            <a:r>
              <a:rPr lang="en-US" b="1" dirty="0"/>
              <a:t>Lowest cost </a:t>
            </a:r>
            <a:r>
              <a:rPr lang="en-US" b="1" dirty="0" smtClean="0"/>
              <a:t>WI-FI</a:t>
            </a:r>
          </a:p>
          <a:p>
            <a:r>
              <a:rPr lang="en-US" dirty="0"/>
              <a:t> </a:t>
            </a:r>
            <a:r>
              <a:rPr lang="en-US" dirty="0" smtClean="0"/>
              <a:t>Contains ESP8266-12 from Espressif</a:t>
            </a:r>
          </a:p>
          <a:p>
            <a:endParaRPr lang="en-US" dirty="0"/>
          </a:p>
        </p:txBody>
      </p:sp>
      <p:pic>
        <p:nvPicPr>
          <p:cNvPr id="2050" name="Picture 2" descr="https://riscv.org/wp-content/uploads/2016/02/espressif-500x9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1466544"/>
            <a:ext cx="2603167" cy="48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datastax.com/wp-content/uploads/2014/09/iot-challenge-472x4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3280671"/>
            <a:ext cx="3149600" cy="280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12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ESP8266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6745288" cy="3541714"/>
          </a:xfrm>
        </p:spPr>
        <p:txBody>
          <a:bodyPr/>
          <a:lstStyle/>
          <a:p>
            <a:r>
              <a:rPr lang="en-IN" dirty="0"/>
              <a:t>The ESP8266 module is a </a:t>
            </a:r>
            <a:r>
              <a:rPr lang="en-IN" dirty="0" err="1"/>
              <a:t>IoT</a:t>
            </a:r>
            <a:r>
              <a:rPr lang="en-IN" dirty="0"/>
              <a:t> device consisting of a 32-bit ARM microprocessor with support of WIFI network and built-in flash memory. </a:t>
            </a:r>
            <a:endParaRPr lang="en-IN" dirty="0" smtClean="0"/>
          </a:p>
          <a:p>
            <a:r>
              <a:rPr lang="en-IN" dirty="0"/>
              <a:t>This architecture allows it to be programmed independently, without the need of other microcontrollers like the Arduino, for example.</a:t>
            </a:r>
          </a:p>
        </p:txBody>
      </p:sp>
      <p:pic>
        <p:nvPicPr>
          <p:cNvPr id="4098" name="Picture 2" descr="http://cdn-ae.pricena.com/files/images/products/original/292/Wireless-ESP8266-12E-Development-Board-Arduino-Compatible_3358802_11a293ceda5368fa4f41aa908eb842c1_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275" y="2097088"/>
            <a:ext cx="337185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7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Variants: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3881436" cy="3541714"/>
          </a:xfrm>
        </p:spPr>
        <p:txBody>
          <a:bodyPr>
            <a:normAutofit/>
          </a:bodyPr>
          <a:lstStyle/>
          <a:p>
            <a:r>
              <a:rPr lang="en-IN" dirty="0" err="1" smtClean="0"/>
              <a:t>NodeLHC</a:t>
            </a:r>
            <a:endParaRPr lang="en-IN" dirty="0"/>
          </a:p>
          <a:p>
            <a:r>
              <a:rPr lang="en-IN" dirty="0"/>
              <a:t>ESP201</a:t>
            </a:r>
          </a:p>
          <a:p>
            <a:r>
              <a:rPr lang="en-IN" dirty="0"/>
              <a:t>Wemos D1</a:t>
            </a:r>
          </a:p>
          <a:p>
            <a:r>
              <a:rPr lang="en-IN" dirty="0"/>
              <a:t>Adafruit HUZZAH ESP8266</a:t>
            </a:r>
          </a:p>
          <a:p>
            <a:r>
              <a:rPr lang="en-IN" dirty="0"/>
              <a:t>NodeMCU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122" name="Picture 2" descr="http://www.cnx-software.com/wp-content/uploads/2015/12/ESP8266_Board_USB_to_TTL_Debu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576" y="1339548"/>
            <a:ext cx="2158476" cy="190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scottsnowden.co.uk/wp-content/uploads/2015/02/ESP8266-Breakout-Boar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475" y="962024"/>
            <a:ext cx="2574925" cy="257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thumbs.ebaystatic.com/images/g/M-0AAOSw~oFXNgjz/s-l22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848" y="403121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img.dxcdn.com/productimages/sku_379296_5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675" y="4020344"/>
            <a:ext cx="25527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2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The NodeMCU </a:t>
            </a:r>
            <a:r>
              <a:rPr lang="en-IN" b="1" dirty="0" smtClean="0"/>
              <a:t>Platform: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084074" cy="388077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Controller </a:t>
            </a:r>
            <a:r>
              <a:rPr lang="en-IN" dirty="0"/>
              <a:t>board consisting of a ESP8266 module</a:t>
            </a:r>
          </a:p>
          <a:p>
            <a:r>
              <a:rPr lang="en-IN" dirty="0"/>
              <a:t>Micro USB Port to power (5 volts) and programming</a:t>
            </a:r>
          </a:p>
          <a:p>
            <a:r>
              <a:rPr lang="en-IN" dirty="0"/>
              <a:t>10 digital inputs GPIOs operating at 3.3V and an </a:t>
            </a:r>
            <a:r>
              <a:rPr lang="en-IN" dirty="0" err="1"/>
              <a:t>analog</a:t>
            </a:r>
            <a:r>
              <a:rPr lang="en-IN" dirty="0"/>
              <a:t> input GPIO to 1.8 V</a:t>
            </a:r>
          </a:p>
          <a:p>
            <a:r>
              <a:rPr lang="en-IN" dirty="0"/>
              <a:t>Development kit based on the </a:t>
            </a:r>
            <a:r>
              <a:rPr lang="en-IN" dirty="0" err="1"/>
              <a:t>Lua</a:t>
            </a:r>
            <a:r>
              <a:rPr lang="en-IN" dirty="0"/>
              <a:t> </a:t>
            </a:r>
            <a:r>
              <a:rPr lang="en-IN" dirty="0" smtClean="0"/>
              <a:t>language &amp; Embedded C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 descr="http://docs.thinger.io/arduino/assets/nodemc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222549" y="2496832"/>
            <a:ext cx="3852194" cy="207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10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Advantages of NodeMCU platform relative to the Arduino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Low cost</a:t>
            </a:r>
          </a:p>
          <a:p>
            <a:r>
              <a:rPr lang="en-IN" dirty="0"/>
              <a:t>Integrated support for WIFI network</a:t>
            </a:r>
          </a:p>
          <a:p>
            <a:r>
              <a:rPr lang="en-IN" dirty="0"/>
              <a:t>Reduced size of the board</a:t>
            </a:r>
          </a:p>
          <a:p>
            <a:r>
              <a:rPr lang="en-IN" dirty="0"/>
              <a:t>Low energy consumption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124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2713" y="212118"/>
            <a:ext cx="9666287" cy="829282"/>
          </a:xfrm>
        </p:spPr>
        <p:txBody>
          <a:bodyPr>
            <a:normAutofit/>
          </a:bodyPr>
          <a:lstStyle/>
          <a:p>
            <a:pPr algn="ctr"/>
            <a:r>
              <a:rPr lang="en-IN" dirty="0" err="1" smtClean="0">
                <a:solidFill>
                  <a:schemeClr val="tx2">
                    <a:lumMod val="50000"/>
                  </a:schemeClr>
                </a:solidFill>
              </a:rPr>
              <a:t>NodeMCU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</a:rPr>
              <a:t> PINOUT:</a:t>
            </a:r>
            <a:endParaRPr lang="en-IN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Picture 3" descr="http://artofcircuits.com/wp-content/uploads/2015/10/NodeMCU-LUA-R2-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1041400"/>
            <a:ext cx="6273800" cy="5816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561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6 extra GPIOs. All of them can be programmed as PWM, I2C, 1-wire, except for GPIO16 (D0).</a:t>
            </a:r>
          </a:p>
        </p:txBody>
      </p:sp>
    </p:spTree>
    <p:extLst>
      <p:ext uri="{BB962C8B-B14F-4D97-AF65-F5344CB8AC3E}">
        <p14:creationId xmlns:p14="http://schemas.microsoft.com/office/powerpoint/2010/main" val="239821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with NodeMCU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Necessary </a:t>
            </a:r>
            <a:r>
              <a:rPr lang="en-IN" b="1" dirty="0" smtClean="0"/>
              <a:t>Components</a:t>
            </a:r>
          </a:p>
          <a:p>
            <a:r>
              <a:rPr lang="en-IN" dirty="0"/>
              <a:t>NodeMCU board</a:t>
            </a:r>
          </a:p>
          <a:p>
            <a:r>
              <a:rPr lang="en-IN" dirty="0"/>
              <a:t>Led </a:t>
            </a:r>
          </a:p>
          <a:p>
            <a:r>
              <a:rPr lang="en-IN" dirty="0" smtClean="0"/>
              <a:t>220 </a:t>
            </a:r>
            <a:r>
              <a:rPr lang="en-IN" dirty="0"/>
              <a:t>ohms resistors (or approximated values)</a:t>
            </a:r>
          </a:p>
          <a:p>
            <a:r>
              <a:rPr lang="en-IN" dirty="0"/>
              <a:t>Wire jumpers</a:t>
            </a:r>
          </a:p>
          <a:p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 descr="https://encrypted-tbn1.gstatic.com/images?q=tbn:ANd9GcSoQQflxHvCUn7N-d8Ckh8bZqZNkSQ3YfKRtccXH-MOHqi5Em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975" y="2097088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66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215</TotalTime>
  <Words>235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Tw Cen MT</vt:lpstr>
      <vt:lpstr>Wingdings 3</vt:lpstr>
      <vt:lpstr>Circuit</vt:lpstr>
      <vt:lpstr>PowerPoint Presentation</vt:lpstr>
      <vt:lpstr>Introduction:</vt:lpstr>
      <vt:lpstr>ESP8266 Module</vt:lpstr>
      <vt:lpstr>Variants: </vt:lpstr>
      <vt:lpstr>The NodeMCU Platform:</vt:lpstr>
      <vt:lpstr>Advantages of NodeMCU platform relative to the Arduino </vt:lpstr>
      <vt:lpstr>NodeMCU PINOUT:</vt:lpstr>
      <vt:lpstr>Contd..</vt:lpstr>
      <vt:lpstr>Project with NodeMCU </vt:lpstr>
      <vt:lpstr>Connection diagram.</vt:lpstr>
      <vt:lpstr>Program</vt:lpstr>
      <vt:lpstr>Libraries Integration to Arduino IDE.</vt:lpstr>
      <vt:lpstr>Practical……..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MCU</dc:title>
  <dc:creator>raj thavti</dc:creator>
  <cp:lastModifiedBy>Thavti, Raj Kumar</cp:lastModifiedBy>
  <cp:revision>33</cp:revision>
  <dcterms:created xsi:type="dcterms:W3CDTF">2016-06-25T04:30:26Z</dcterms:created>
  <dcterms:modified xsi:type="dcterms:W3CDTF">2016-08-05T14:47:47Z</dcterms:modified>
</cp:coreProperties>
</file>