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89" r:id="rId4"/>
    <p:sldId id="290" r:id="rId5"/>
    <p:sldId id="271" r:id="rId6"/>
    <p:sldId id="288" r:id="rId7"/>
    <p:sldId id="287" r:id="rId8"/>
    <p:sldId id="257" r:id="rId9"/>
    <p:sldId id="276" r:id="rId10"/>
    <p:sldId id="259" r:id="rId11"/>
    <p:sldId id="275" r:id="rId12"/>
    <p:sldId id="260" r:id="rId13"/>
    <p:sldId id="258" r:id="rId14"/>
    <p:sldId id="261" r:id="rId15"/>
    <p:sldId id="274" r:id="rId16"/>
    <p:sldId id="262" r:id="rId17"/>
    <p:sldId id="277" r:id="rId18"/>
    <p:sldId id="263" r:id="rId19"/>
    <p:sldId id="264" r:id="rId20"/>
    <p:sldId id="265" r:id="rId21"/>
    <p:sldId id="278" r:id="rId22"/>
    <p:sldId id="266" r:id="rId23"/>
    <p:sldId id="272" r:id="rId24"/>
    <p:sldId id="269" r:id="rId25"/>
    <p:sldId id="279" r:id="rId26"/>
    <p:sldId id="270" r:id="rId27"/>
    <p:sldId id="280" r:id="rId28"/>
    <p:sldId id="267" r:id="rId29"/>
    <p:sldId id="268" r:id="rId30"/>
    <p:sldId id="273" r:id="rId31"/>
    <p:sldId id="281" r:id="rId32"/>
    <p:sldId id="282" r:id="rId33"/>
    <p:sldId id="283" r:id="rId34"/>
    <p:sldId id="284" r:id="rId35"/>
    <p:sldId id="285" r:id="rId36"/>
    <p:sldId id="286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F23C76-3807-41BE-9B59-BF79AF9957E3}">
          <p14:sldIdLst>
            <p14:sldId id="256"/>
            <p14:sldId id="291"/>
            <p14:sldId id="289"/>
            <p14:sldId id="290"/>
            <p14:sldId id="271"/>
            <p14:sldId id="288"/>
            <p14:sldId id="287"/>
          </p14:sldIdLst>
        </p14:section>
        <p14:section name="Kevin" id="{E3331E03-F8AC-44AC-8B01-2354C78A213E}">
          <p14:sldIdLst>
            <p14:sldId id="257"/>
            <p14:sldId id="276"/>
            <p14:sldId id="259"/>
            <p14:sldId id="275"/>
            <p14:sldId id="260"/>
            <p14:sldId id="258"/>
          </p14:sldIdLst>
        </p14:section>
        <p14:section name="Jannatul" id="{FE3D70E6-FB2F-4005-9A87-5FB6583019EC}">
          <p14:sldIdLst>
            <p14:sldId id="261"/>
            <p14:sldId id="274"/>
            <p14:sldId id="262"/>
            <p14:sldId id="277"/>
            <p14:sldId id="263"/>
            <p14:sldId id="264"/>
          </p14:sldIdLst>
        </p14:section>
        <p14:section name="Resha" id="{8F3E20DC-452E-4DA4-A5D9-89FCAA97F5A6}">
          <p14:sldIdLst>
            <p14:sldId id="265"/>
            <p14:sldId id="278"/>
            <p14:sldId id="266"/>
            <p14:sldId id="272"/>
          </p14:sldIdLst>
        </p14:section>
        <p14:section name="Asad" id="{02F244B0-8931-4112-9F69-CFF41666D4CF}">
          <p14:sldIdLst>
            <p14:sldId id="269"/>
            <p14:sldId id="279"/>
            <p14:sldId id="270"/>
            <p14:sldId id="280"/>
          </p14:sldIdLst>
        </p14:section>
        <p14:section name="Niraj" id="{57EFE35D-79C8-46B1-AC84-20CF51AD5B6B}">
          <p14:sldIdLst>
            <p14:sldId id="267"/>
            <p14:sldId id="268"/>
            <p14:sldId id="273"/>
          </p14:sldIdLst>
        </p14:section>
        <p14:section name="Queries" id="{451327BE-0D52-42EE-9BFE-C9E08EA1812F}">
          <p14:sldIdLst>
            <p14:sldId id="281"/>
            <p14:sldId id="282"/>
            <p14:sldId id="283"/>
            <p14:sldId id="284"/>
            <p14:sldId id="285"/>
            <p14:sldId id="286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F71AA-7459-4867-98E2-7E8DC1126F05}" v="4" dt="2023-02-06T04:55:15.089"/>
    <p1510:client id="{535F3554-F4F1-4441-A5C2-F234D0632113}" v="1750" dt="2020-05-10T22:45:56.991"/>
    <p1510:client id="{7BA465EB-3F4E-48C9-7583-0781CF0F7938}" v="1" dt="2020-05-10T23:32:42.395"/>
    <p1510:client id="{8018180F-E4CA-4DC8-A526-E1381EDEAE0F}" v="919" dt="2020-05-10T04:22:18.099"/>
    <p1510:client id="{9D0E31AB-214C-CAE1-97BE-D7CDF72A4F32}" v="14" dt="2020-05-10T18:26:25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close up of a building&#10;&#10;Description automatically generated">
            <a:extLst>
              <a:ext uri="{FF2B5EF4-FFF2-40B4-BE49-F238E27FC236}">
                <a16:creationId xmlns:a16="http://schemas.microsoft.com/office/drawing/2014/main" id="{6574E44A-9F17-4A6E-8282-8DEBCE23BFA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58741A-ED29-48CF-9DF3-2445187409F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23000">
                <a:schemeClr val="bg1">
                  <a:lumMod val="95000"/>
                  <a:alpha val="61000"/>
                </a:schemeClr>
              </a:gs>
              <a:gs pos="69000">
                <a:schemeClr val="bg1">
                  <a:lumMod val="85000"/>
                  <a:alpha val="67000"/>
                </a:schemeClr>
              </a:gs>
              <a:gs pos="97000">
                <a:schemeClr val="accent1">
                  <a:lumMod val="40000"/>
                  <a:lumOff val="60000"/>
                  <a:alpha val="69000"/>
                </a:schemeClr>
              </a:gs>
            </a:gsLst>
            <a:path path="shape">
              <a:fillToRect l="50000" t="50000" r="50000" b="50000"/>
            </a:path>
          </a:gradFill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3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G10-4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C1615-C507-45A6-84A8-9FFB685B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89" y="305720"/>
            <a:ext cx="7225220" cy="735446"/>
          </a:xfrm>
        </p:spPr>
        <p:txBody>
          <a:bodyPr>
            <a:normAutofit fontScale="90000"/>
          </a:bodyPr>
          <a:lstStyle/>
          <a:p>
            <a:r>
              <a:rPr lang="en-US" err="1"/>
              <a:t>Load_BuildingLocation</a:t>
            </a:r>
            <a:r>
              <a:rPr lang="en-US"/>
              <a:t>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3DC94-6225-4D17-A3E7-B37D4305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91" y="1266738"/>
            <a:ext cx="6970018" cy="5285542"/>
          </a:xfrm>
          <a:prstGeom prst="snip1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3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00AD-C21E-45B5-9677-80C72EB0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US" err="1"/>
              <a:t>Location.BuildingLocation</a:t>
            </a:r>
            <a:r>
              <a:rPr lang="en-US"/>
              <a:t>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BD857-D111-405D-AE2A-7B2B3B55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1888724"/>
            <a:ext cx="1031701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7DCED-68DC-40AA-A628-8530FC026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6" y="1041166"/>
            <a:ext cx="5410186" cy="5570290"/>
          </a:xfrm>
          <a:prstGeom prst="snip1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C9797E-A061-4791-B122-0953D09A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89" y="305720"/>
            <a:ext cx="7225220" cy="735446"/>
          </a:xfrm>
        </p:spPr>
        <p:txBody>
          <a:bodyPr>
            <a:normAutofit/>
          </a:bodyPr>
          <a:lstStyle/>
          <a:p>
            <a:r>
              <a:rPr lang="en-US" err="1"/>
              <a:t>FullBuildingName</a:t>
            </a:r>
            <a:r>
              <a:rPr lang="en-US"/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191241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51B22-A127-4A12-9569-FDC7755D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88" y="1276452"/>
            <a:ext cx="5345224" cy="5216423"/>
          </a:xfrm>
          <a:prstGeom prst="snip1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D86A1A-6F09-44BD-B228-36CD3E0F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89" y="305720"/>
            <a:ext cx="7225220" cy="735446"/>
          </a:xfrm>
        </p:spPr>
        <p:txBody>
          <a:bodyPr>
            <a:normAutofit fontScale="90000"/>
          </a:bodyPr>
          <a:lstStyle/>
          <a:p>
            <a:r>
              <a:rPr lang="en-US" err="1"/>
              <a:t>LoadCollegeDatabase</a:t>
            </a:r>
            <a:r>
              <a:rPr lang="en-US"/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150043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D769C6-15E9-4EE4-9D98-4B887CB6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82" y="1196502"/>
            <a:ext cx="7266835" cy="5453668"/>
          </a:xfrm>
          <a:prstGeom prst="snip1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B822BF-B3B0-4257-B51F-09AD56E9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89" y="305720"/>
            <a:ext cx="7225220" cy="735446"/>
          </a:xfrm>
        </p:spPr>
        <p:txBody>
          <a:bodyPr>
            <a:normAutofit/>
          </a:bodyPr>
          <a:lstStyle/>
          <a:p>
            <a:r>
              <a:rPr lang="en-US" err="1"/>
              <a:t>Load_Instructor</a:t>
            </a:r>
            <a:r>
              <a:rPr lang="en-US"/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200852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C306-DDBE-4D0B-8B10-C45C000E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US" err="1"/>
              <a:t>Faculty.Instructor</a:t>
            </a:r>
            <a:r>
              <a:rPr lang="en-US"/>
              <a:t>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F6B88-4029-4E22-A2E5-9E98D878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470" y="1541859"/>
            <a:ext cx="6659060" cy="51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8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303797-48DD-48C3-9572-5185AF08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89" y="305720"/>
            <a:ext cx="7225220" cy="735446"/>
          </a:xfrm>
        </p:spPr>
        <p:txBody>
          <a:bodyPr>
            <a:normAutofit/>
          </a:bodyPr>
          <a:lstStyle/>
          <a:p>
            <a:r>
              <a:rPr lang="en-US" err="1"/>
              <a:t>USP_TrackWorkFlow</a:t>
            </a:r>
            <a:r>
              <a:rPr lang="en-US"/>
              <a:t> Procedure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71329-75E4-4AF4-AB1C-7846E637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08" y="1041166"/>
            <a:ext cx="8505183" cy="5605879"/>
          </a:xfrm>
          <a:prstGeom prst="snip1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2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5D7D-F0DB-4AB2-B98A-4B1F42E1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US" err="1"/>
              <a:t>Process.WorkFlowSteps</a:t>
            </a:r>
            <a:r>
              <a:rPr lang="en-US"/>
              <a:t>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5A73E-0154-4897-9FA1-1D1E1717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2157235"/>
            <a:ext cx="763059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8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22BE1A-1560-4414-A2AB-518B0EDD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89" y="305720"/>
            <a:ext cx="7225220" cy="735446"/>
          </a:xfrm>
        </p:spPr>
        <p:txBody>
          <a:bodyPr>
            <a:normAutofit fontScale="90000"/>
          </a:bodyPr>
          <a:lstStyle/>
          <a:p>
            <a:r>
              <a:rPr lang="en-US" err="1"/>
              <a:t>TruncateCollegeData</a:t>
            </a:r>
            <a:r>
              <a:rPr lang="en-US"/>
              <a:t> Procedure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558E8-1171-4DD9-AC49-CD38B6CB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94" y="1041166"/>
            <a:ext cx="7787811" cy="5555305"/>
          </a:xfrm>
          <a:prstGeom prst="snip1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9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F81027-0EF0-4E70-88B3-99EF326B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89" y="305720"/>
            <a:ext cx="7225220" cy="735446"/>
          </a:xfrm>
        </p:spPr>
        <p:txBody>
          <a:bodyPr>
            <a:normAutofit/>
          </a:bodyPr>
          <a:lstStyle/>
          <a:p>
            <a:r>
              <a:rPr lang="en-US" err="1"/>
              <a:t>AddForeignKeys</a:t>
            </a:r>
            <a:r>
              <a:rPr lang="en-US"/>
              <a:t> Procedure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1BD27-FD6B-40FC-8DDC-F1AFD854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89" y="2065122"/>
            <a:ext cx="6363848" cy="4640446"/>
          </a:xfrm>
          <a:prstGeom prst="snip1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54C22-5305-40EC-BFBE-1EB93B7E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63" y="1041166"/>
            <a:ext cx="6240738" cy="4368517"/>
          </a:xfrm>
          <a:prstGeom prst="snip1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3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9112-5001-46C9-BEA3-E1A980C5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US">
                <a:cs typeface="Calibri Light"/>
              </a:rPr>
              <a:t>Meetings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7C813-5161-4678-8ADA-2DCCCAC9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53" y="1457982"/>
            <a:ext cx="4956448" cy="5171643"/>
          </a:xfrm>
          <a:prstGeom prst="snip1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56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CAAA4C-8F2F-4CF9-B5FB-24ACDAF4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368" y="251194"/>
            <a:ext cx="5553264" cy="735446"/>
          </a:xfrm>
        </p:spPr>
        <p:txBody>
          <a:bodyPr>
            <a:normAutofit/>
          </a:bodyPr>
          <a:lstStyle/>
          <a:p>
            <a:r>
              <a:rPr lang="en-US" err="1"/>
              <a:t>Load_Class</a:t>
            </a:r>
            <a:r>
              <a:rPr lang="en-US"/>
              <a:t> Procedure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F69E1-3FD7-4805-B1EA-EADA04E8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30" y="986640"/>
            <a:ext cx="5531047" cy="4570333"/>
          </a:xfrm>
          <a:prstGeom prst="snip1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52E559-0899-4F18-818E-55D9BCE9F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072" y="2036473"/>
            <a:ext cx="5531047" cy="4570333"/>
          </a:xfrm>
          <a:prstGeom prst="snip1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83AA-5EC3-4E8F-98B9-9204F480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US" err="1"/>
              <a:t>Registration.Class</a:t>
            </a:r>
            <a:r>
              <a:rPr lang="en-US"/>
              <a:t>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3792E-617A-45BC-8C5C-49B369BC5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62" y="1690688"/>
            <a:ext cx="9560276" cy="49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1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79775-7B0B-4CEB-A3EA-2520E34D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7" y="1301782"/>
            <a:ext cx="5909980" cy="4254436"/>
          </a:xfrm>
          <a:prstGeom prst="snip1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C8266-CCCF-4C15-8A89-135A3C87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662" y="2352370"/>
            <a:ext cx="5909981" cy="4254436"/>
          </a:xfrm>
          <a:prstGeom prst="snip1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4B7CED-7636-4227-9462-9B1054F6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368" y="251194"/>
            <a:ext cx="5553264" cy="735446"/>
          </a:xfrm>
        </p:spPr>
        <p:txBody>
          <a:bodyPr>
            <a:normAutofit/>
          </a:bodyPr>
          <a:lstStyle/>
          <a:p>
            <a:r>
              <a:rPr lang="en-US" err="1"/>
              <a:t>Load_Course</a:t>
            </a:r>
            <a:r>
              <a:rPr lang="en-US"/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4010362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DF83-6841-4BE5-A0DD-5A7D689B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US" err="1"/>
              <a:t>Academics.Course</a:t>
            </a:r>
            <a:r>
              <a:rPr lang="en-US"/>
              <a:t>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6DBC6-8A44-4DEE-B377-DE9B04C8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15" y="1690688"/>
            <a:ext cx="8699770" cy="485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4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1FB88-4BA0-4669-8B30-37DA010C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19" y="1061193"/>
            <a:ext cx="6869562" cy="5528835"/>
          </a:xfrm>
          <a:prstGeom prst="snip1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9F058F-BCCF-4740-98CF-166E3DBA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874" y="267972"/>
            <a:ext cx="6420250" cy="735446"/>
          </a:xfrm>
        </p:spPr>
        <p:txBody>
          <a:bodyPr>
            <a:normAutofit fontScale="90000"/>
          </a:bodyPr>
          <a:lstStyle/>
          <a:p>
            <a:r>
              <a:rPr lang="en-US" err="1"/>
              <a:t>Load_ClassCapacity</a:t>
            </a:r>
            <a:r>
              <a:rPr lang="en-US"/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3721897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02FA-F13D-4E49-A1F9-363573C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US" err="1"/>
              <a:t>Registration.ClassCapacity</a:t>
            </a:r>
            <a:r>
              <a:rPr lang="en-US"/>
              <a:t>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84C72-7DD1-47D2-BDB9-CDA1B4FE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42" y="1690688"/>
            <a:ext cx="7457115" cy="50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28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7441E6-FD99-40FC-9790-50A2547C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42" y="1041166"/>
            <a:ext cx="7297515" cy="5594526"/>
          </a:xfrm>
          <a:prstGeom prst="snip1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137B29-4D8D-4E9E-AC2B-DCF06D068869}"/>
              </a:ext>
            </a:extLst>
          </p:cNvPr>
          <p:cNvSpPr txBox="1">
            <a:spLocks/>
          </p:cNvSpPr>
          <p:nvPr/>
        </p:nvSpPr>
        <p:spPr>
          <a:xfrm>
            <a:off x="2483389" y="305720"/>
            <a:ext cx="7225220" cy="73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Load_ModeOfInstruction</a:t>
            </a:r>
            <a:r>
              <a:rPr lang="en-US"/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730343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3B32-E9F0-4FB3-8E3C-C21DDCB8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US" err="1"/>
              <a:t>Registration.ModeOfInstruction</a:t>
            </a:r>
            <a:r>
              <a:rPr lang="en-US"/>
              <a:t>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7B115-5CDE-4A37-9E12-E1AA3F80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2971736"/>
            <a:ext cx="966922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73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9C5C5A-1657-478B-9E7C-26E1A96D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594" y="251194"/>
            <a:ext cx="5746811" cy="735446"/>
          </a:xfrm>
        </p:spPr>
        <p:txBody>
          <a:bodyPr>
            <a:normAutofit fontScale="90000"/>
          </a:bodyPr>
          <a:lstStyle/>
          <a:p>
            <a:r>
              <a:rPr lang="en-US" err="1"/>
              <a:t>DropForeignKeysProcedure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34D7A-86D0-4060-AA95-66245C66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66" y="986640"/>
            <a:ext cx="6005467" cy="5643007"/>
          </a:xfrm>
          <a:prstGeom prst="snip1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5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E1DC8-2E1B-4BB4-98C7-711BC687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89" y="305720"/>
            <a:ext cx="7225220" cy="735446"/>
          </a:xfrm>
        </p:spPr>
        <p:txBody>
          <a:bodyPr>
            <a:normAutofit/>
          </a:bodyPr>
          <a:lstStyle/>
          <a:p>
            <a:r>
              <a:rPr lang="en-US" err="1"/>
              <a:t>Load_Department</a:t>
            </a:r>
            <a:r>
              <a:rPr lang="en-US"/>
              <a:t> Procedure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E0786-68A1-4078-94DA-D0547821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54" y="1041166"/>
            <a:ext cx="7091890" cy="5583724"/>
          </a:xfrm>
          <a:prstGeom prst="snip1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9D0B-AB8B-48B2-B824-BC341818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775" y="365125"/>
            <a:ext cx="8568447" cy="763806"/>
          </a:xfrm>
        </p:spPr>
        <p:txBody>
          <a:bodyPr anchor="ctr" anchorCtr="1"/>
          <a:lstStyle/>
          <a:p>
            <a:r>
              <a:rPr lang="en-US"/>
              <a:t>To-Do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B7C30-0D06-499C-99BE-3FDE0394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1128931"/>
            <a:ext cx="8421275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8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D45F-88B6-4DF6-8E2C-D0257868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US" err="1"/>
              <a:t>Academics.Department</a:t>
            </a:r>
            <a:r>
              <a:rPr lang="en-US"/>
              <a:t>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01039-EB97-4D5A-863F-1DE7852D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06" y="1690688"/>
            <a:ext cx="6169587" cy="498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F84DAB-77F9-4090-AB4F-E22BEBA39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608" y="1414796"/>
            <a:ext cx="3296713" cy="51374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6CCD2B-B158-41F0-AFF4-0D0BB716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84" y="285054"/>
            <a:ext cx="9024432" cy="1384968"/>
          </a:xfrm>
        </p:spPr>
        <p:txBody>
          <a:bodyPr anchor="ctr" anchorCtr="1">
            <a:noAutofit/>
          </a:bodyPr>
          <a:lstStyle/>
          <a:p>
            <a:r>
              <a:rPr lang="en-US" sz="2400"/>
              <a:t>How many classes are being taught that semester, grouped by course and aggregating the total enrollment, total class limit and the percentage of enrollment?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05042-9EA0-4A2A-8A2F-BA67814D7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794" y="1195690"/>
            <a:ext cx="733527" cy="219106"/>
          </a:xfrm>
          <a:prstGeom prst="rect">
            <a:avLst/>
          </a:prstGeom>
          <a:ln w="19050">
            <a:solidFill>
              <a:srgbClr val="C00000"/>
            </a:solidFill>
          </a:ln>
          <a:effectLst>
            <a:softEdge rad="127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2FE12F-85AA-465B-8B96-F01863F20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80" y="2287235"/>
            <a:ext cx="7107140" cy="339260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79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B553FA-C01D-44E0-BA84-031B0E9C5C78}"/>
              </a:ext>
            </a:extLst>
          </p:cNvPr>
          <p:cNvSpPr txBox="1">
            <a:spLocks/>
          </p:cNvSpPr>
          <p:nvPr/>
        </p:nvSpPr>
        <p:spPr>
          <a:xfrm>
            <a:off x="1583783" y="305720"/>
            <a:ext cx="9024432" cy="138496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Find the classes, also displaying their departments, which have not been assigned a room but have an instructor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0E7DC7-97AA-4E45-AF59-2995CD4C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462" y="1425803"/>
            <a:ext cx="3616055" cy="512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90E5BB-E295-470F-AA11-2804B7C59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200" y="1206697"/>
            <a:ext cx="657317" cy="219106"/>
          </a:xfrm>
          <a:prstGeom prst="rect">
            <a:avLst/>
          </a:prstGeom>
          <a:ln w="19050">
            <a:solidFill>
              <a:srgbClr val="C00000"/>
            </a:solidFill>
          </a:ln>
          <a:effectLst>
            <a:softEdge rad="127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7A6573-5A3C-4218-8713-686F996FB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94" y="2200794"/>
            <a:ext cx="5439835" cy="245641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87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01CAC29-22FC-4A79-A31B-C4C4BD5A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90" y="317751"/>
            <a:ext cx="7225220" cy="735446"/>
          </a:xfrm>
        </p:spPr>
        <p:txBody>
          <a:bodyPr>
            <a:noAutofit/>
          </a:bodyPr>
          <a:lstStyle/>
          <a:p>
            <a:r>
              <a:rPr lang="en-US" sz="2800"/>
              <a:t>How many instructors are there in each department?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F96557-E05F-48E3-B680-B7F2A793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4" y="2346401"/>
            <a:ext cx="5771422" cy="2165198"/>
          </a:xfrm>
          <a:prstGeom prst="round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8049D6-F184-4E72-9D7A-D82F58F03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423" y="1053197"/>
            <a:ext cx="1850022" cy="5474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850B-A8CE-4345-95E7-CD32896F3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169" y="1059376"/>
            <a:ext cx="2145064" cy="54623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C15631-B1A3-4705-AAE0-8D15971B5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6548" y="831538"/>
            <a:ext cx="609685" cy="219106"/>
          </a:xfrm>
          <a:prstGeom prst="rect">
            <a:avLst/>
          </a:prstGeom>
          <a:ln w="19050">
            <a:solidFill>
              <a:srgbClr val="C00000"/>
            </a:solidFill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51889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A5D0D5-4456-4EA6-907A-B6096283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89" y="305720"/>
            <a:ext cx="6702556" cy="735446"/>
          </a:xfrm>
        </p:spPr>
        <p:txBody>
          <a:bodyPr>
            <a:normAutofit/>
          </a:bodyPr>
          <a:lstStyle/>
          <a:p>
            <a:r>
              <a:rPr lang="en-US" sz="3200"/>
              <a:t>How many classes are in each building?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72C65-636F-4658-BD1E-06EB0405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737" y="1252233"/>
            <a:ext cx="2295845" cy="4353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A4F3DB-92C7-4728-AC0A-B8A544D0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347" y="2190577"/>
            <a:ext cx="6382641" cy="2476846"/>
          </a:xfrm>
          <a:prstGeom prst="round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AA727-80B7-485F-A5A4-A985562C1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423" y="1037147"/>
            <a:ext cx="600159" cy="219106"/>
          </a:xfrm>
          <a:prstGeom prst="rect">
            <a:avLst/>
          </a:prstGeom>
          <a:ln w="19050">
            <a:solidFill>
              <a:srgbClr val="C00000"/>
            </a:solidFill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389558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2C37B6-FD0F-412F-B74F-4959F3A0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89" y="305720"/>
            <a:ext cx="7225220" cy="735446"/>
          </a:xfrm>
        </p:spPr>
        <p:txBody>
          <a:bodyPr>
            <a:normAutofit/>
          </a:bodyPr>
          <a:lstStyle/>
          <a:p>
            <a:r>
              <a:rPr lang="en-US" sz="2800"/>
              <a:t>Most popular department based on enrollment?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45411F-750C-48F6-9C23-E6B3644C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5" y="2498351"/>
            <a:ext cx="5616642" cy="1861297"/>
          </a:xfrm>
          <a:prstGeom prst="round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D7FD5C-B5A5-403F-B392-F346F21D3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86" y="1073019"/>
            <a:ext cx="2795330" cy="4711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893907-D53A-4930-99DE-59F79C5F4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575" y="1073019"/>
            <a:ext cx="3248917" cy="4711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5DE7E5-9C8B-480F-B661-3A03C2AFB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5860" y="853913"/>
            <a:ext cx="590632" cy="219106"/>
          </a:xfrm>
          <a:prstGeom prst="rect">
            <a:avLst/>
          </a:prstGeom>
          <a:ln w="19050">
            <a:solidFill>
              <a:srgbClr val="C00000"/>
            </a:solidFill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720407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43B068-E3F0-4F02-897E-315D6706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89" y="305720"/>
            <a:ext cx="7225220" cy="735446"/>
          </a:xfrm>
        </p:spPr>
        <p:txBody>
          <a:bodyPr>
            <a:noAutofit/>
          </a:bodyPr>
          <a:lstStyle/>
          <a:p>
            <a:r>
              <a:rPr lang="en-US" sz="2400"/>
              <a:t>Show teachers that are teaching classes in multiple departments.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14388-7950-44DB-B992-F43C2722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91" y="2414446"/>
            <a:ext cx="6439799" cy="2029108"/>
          </a:xfrm>
          <a:prstGeom prst="round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AF573-72A5-483B-9632-B188F28B3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52" y="1041166"/>
            <a:ext cx="2481015" cy="5588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E69FE-129E-4F5E-BBAB-1297CB3F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650" y="831587"/>
            <a:ext cx="657317" cy="209579"/>
          </a:xfrm>
          <a:prstGeom prst="rect">
            <a:avLst/>
          </a:prstGeom>
          <a:ln w="19050">
            <a:solidFill>
              <a:srgbClr val="C00000"/>
            </a:solidFill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25796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59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F68D-9BC3-4A84-BE18-9AED3680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649"/>
          </a:xfrm>
        </p:spPr>
        <p:txBody>
          <a:bodyPr anchor="ctr" anchorCtr="1"/>
          <a:lstStyle/>
          <a:p>
            <a:r>
              <a:rPr lang="en-US"/>
              <a:t>Gantt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FEEFF-0FC3-41FA-A368-A3488238F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0" y="1593346"/>
            <a:ext cx="10770020" cy="489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1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2ACF-BF48-4E30-965C-3F6A4930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101" y="79878"/>
            <a:ext cx="3431796" cy="1325563"/>
          </a:xfrm>
        </p:spPr>
        <p:txBody>
          <a:bodyPr/>
          <a:lstStyle/>
          <a:p>
            <a:r>
              <a:rPr lang="en-US"/>
              <a:t>ERD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F1027-D4B4-4114-8559-E9D73956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72" y="1034274"/>
            <a:ext cx="9990307" cy="5245250"/>
          </a:xfrm>
          <a:prstGeom prst="round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B3E16A-9A76-A63E-D639-DD37C2BD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22" y="1179824"/>
            <a:ext cx="9990307" cy="52452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2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BFB6-3061-421E-BC74-62FFF6CC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Convention for Tables, Columns, Schemas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EA6F-4575-4979-971A-C1D1E3BE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Schemas: Academics, Registration, Location and Faculty</a:t>
            </a:r>
          </a:p>
          <a:p>
            <a:r>
              <a:rPr lang="en-US"/>
              <a:t>Table name: </a:t>
            </a:r>
            <a:r>
              <a:rPr lang="en-US" err="1"/>
              <a:t>Academics.Course</a:t>
            </a:r>
            <a:r>
              <a:rPr lang="en-US"/>
              <a:t>, </a:t>
            </a:r>
            <a:r>
              <a:rPr lang="en-US" err="1"/>
              <a:t>Academics.Department</a:t>
            </a:r>
            <a:r>
              <a:rPr lang="en-US"/>
              <a:t>, </a:t>
            </a:r>
            <a:r>
              <a:rPr lang="en-US" err="1"/>
              <a:t>Registration.Class</a:t>
            </a:r>
            <a:r>
              <a:rPr lang="en-US"/>
              <a:t>, </a:t>
            </a:r>
            <a:r>
              <a:rPr lang="en-US" err="1"/>
              <a:t>Registration.ClassCapacity</a:t>
            </a:r>
            <a:r>
              <a:rPr lang="en-US"/>
              <a:t>, </a:t>
            </a:r>
            <a:r>
              <a:rPr lang="en-US" err="1"/>
              <a:t>Registration.ModeOfInstruction</a:t>
            </a:r>
            <a:r>
              <a:rPr lang="en-US"/>
              <a:t>, </a:t>
            </a:r>
            <a:r>
              <a:rPr lang="en-US" err="1"/>
              <a:t>Location.BuildingLocation</a:t>
            </a:r>
            <a:r>
              <a:rPr lang="en-US"/>
              <a:t>, </a:t>
            </a:r>
            <a:r>
              <a:rPr lang="en-US" err="1"/>
              <a:t>Location.RoomLocation</a:t>
            </a:r>
            <a:r>
              <a:rPr lang="en-US"/>
              <a:t>, </a:t>
            </a:r>
            <a:r>
              <a:rPr lang="en-US" err="1"/>
              <a:t>Faculty.Instructor</a:t>
            </a:r>
            <a:endParaRPr lang="en-US"/>
          </a:p>
          <a:p>
            <a:r>
              <a:rPr lang="en-US"/>
              <a:t>Procedure naming convention: Project3.Load_TableName</a:t>
            </a:r>
          </a:p>
          <a:p>
            <a:r>
              <a:rPr lang="en-US"/>
              <a:t>Column naming convention: </a:t>
            </a:r>
            <a:r>
              <a:rPr lang="en-US" err="1"/>
              <a:t>TableNameColumnName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0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1CA5-41F4-4369-BEBD-48937114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Issues We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897-2D60-4C84-8B32-56EC2BD3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Failure of insertion in a table that we wanted to design, named </a:t>
            </a:r>
            <a:r>
              <a:rPr lang="en-US" err="1"/>
              <a:t>ClassSchedule</a:t>
            </a:r>
            <a:r>
              <a:rPr lang="en-US"/>
              <a:t> to separate columns ‘Time’ and ‘Day’ from Class table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Multiple Iterations of restructuring and redesigning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DA58D-EF77-4AF7-9B2F-00812F56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917" y="2839890"/>
            <a:ext cx="3348433" cy="22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8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4F9A-CAD8-4CD8-A82E-D1144F17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89" y="305720"/>
            <a:ext cx="7225220" cy="735446"/>
          </a:xfrm>
        </p:spPr>
        <p:txBody>
          <a:bodyPr/>
          <a:lstStyle/>
          <a:p>
            <a:r>
              <a:rPr lang="en-US" err="1"/>
              <a:t>Load_RoomLocation</a:t>
            </a:r>
            <a:r>
              <a:rPr lang="en-US"/>
              <a:t> Procedure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1F11E-BEE2-4CD8-8759-8C0753A07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55" y="1319691"/>
            <a:ext cx="6489089" cy="5047763"/>
          </a:xfrm>
          <a:prstGeom prst="snip1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4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FA1F-ACBA-4F32-8855-5465C7A8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US" err="1"/>
              <a:t>Location.RoomLocation</a:t>
            </a:r>
            <a:r>
              <a:rPr lang="en-US"/>
              <a:t>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8E613-6982-497B-89B0-7D119FBE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81" y="1614791"/>
            <a:ext cx="6577438" cy="51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9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Project 3 </vt:lpstr>
      <vt:lpstr>Meetings</vt:lpstr>
      <vt:lpstr>To-Do Lists</vt:lpstr>
      <vt:lpstr>Gantt Chart</vt:lpstr>
      <vt:lpstr>ERD Diagram</vt:lpstr>
      <vt:lpstr>Naming Convention for Tables, Columns, Schemas and Procedures</vt:lpstr>
      <vt:lpstr>Some Issues We Encountered</vt:lpstr>
      <vt:lpstr>Load_RoomLocation Procedure</vt:lpstr>
      <vt:lpstr>Location.RoomLocation Table</vt:lpstr>
      <vt:lpstr>Load_BuildingLocation Procedure</vt:lpstr>
      <vt:lpstr>Location.BuildingLocation Table</vt:lpstr>
      <vt:lpstr>FullBuildingName Procedure</vt:lpstr>
      <vt:lpstr>LoadCollegeDatabase Procedure</vt:lpstr>
      <vt:lpstr>Load_Instructor Procedure</vt:lpstr>
      <vt:lpstr>Faculty.Instructor Table</vt:lpstr>
      <vt:lpstr>USP_TrackWorkFlow Procedure</vt:lpstr>
      <vt:lpstr>Process.WorkFlowSteps Table</vt:lpstr>
      <vt:lpstr>TruncateCollegeData Procedure</vt:lpstr>
      <vt:lpstr>AddForeignKeys Procedure</vt:lpstr>
      <vt:lpstr>Load_Class Procedure</vt:lpstr>
      <vt:lpstr>Registration.Class Table</vt:lpstr>
      <vt:lpstr>Load_Course Procedure</vt:lpstr>
      <vt:lpstr>Academics.Course Table</vt:lpstr>
      <vt:lpstr>Load_ClassCapacity Procedure</vt:lpstr>
      <vt:lpstr>Registration.ClassCapacity Table</vt:lpstr>
      <vt:lpstr>PowerPoint Presentation</vt:lpstr>
      <vt:lpstr>Registration.ModeOfInstruction Table</vt:lpstr>
      <vt:lpstr>DropForeignKeysProcedure</vt:lpstr>
      <vt:lpstr>Load_Department Procedure</vt:lpstr>
      <vt:lpstr>Academics.Department Table</vt:lpstr>
      <vt:lpstr>How many classes are being taught that semester, grouped by course and aggregating the total enrollment, total class limit and the percentage of enrollment?</vt:lpstr>
      <vt:lpstr>PowerPoint Presentation</vt:lpstr>
      <vt:lpstr>How many instructors are there in each department?</vt:lpstr>
      <vt:lpstr>How many classes are in each building?</vt:lpstr>
      <vt:lpstr>Most popular department based on enrollment?</vt:lpstr>
      <vt:lpstr>Show teachers that are teaching classes in multiple departments.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</dc:title>
  <dc:creator>Kevin Perez</dc:creator>
  <cp:revision>5</cp:revision>
  <dcterms:created xsi:type="dcterms:W3CDTF">2020-05-09T05:08:38Z</dcterms:created>
  <dcterms:modified xsi:type="dcterms:W3CDTF">2023-02-06T04:56:23Z</dcterms:modified>
</cp:coreProperties>
</file>