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ube_Title_Slide.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2984500" y="2159000"/>
            <a:ext cx="3175000" cy="2286000"/>
          </a:xfrm>
          <a:prstGeom prst="rect">
            <a:avLst/>
          </a:prstGeom>
          <a:noFill/>
        </p:spPr>
        <p:txBody>
          <a:bodyPr wrap="square">
            <a:spAutoFit/>
          </a:bodyPr>
          <a:lstStyle/>
          <a:p>
            <a:pPr algn="ctr">
              <a:defRPr sz="4800">
                <a:solidFill>
                  <a:srgbClr val="FFFFFF"/>
                </a:solidFill>
              </a:defRPr>
            </a:pPr>
            <a:r>
              <a:t>java</a:t>
            </a:r>
          </a:p>
        </p:txBody>
      </p:sp>
      <p:sp>
        <p:nvSpPr>
          <p:cNvPr id="5" name="TextBox 4"/>
          <p:cNvSpPr txBox="1"/>
          <p:nvPr/>
        </p:nvSpPr>
        <p:spPr>
          <a:xfrm>
            <a:off x="3048000" y="5270500"/>
            <a:ext cx="3048000" cy="381000"/>
          </a:xfrm>
          <a:prstGeom prst="rect">
            <a:avLst/>
          </a:prstGeom>
          <a:noFill/>
        </p:spPr>
        <p:txBody>
          <a:bodyPr wrap="square">
            <a:spAutoFit/>
          </a:bodyPr>
          <a:lstStyle/>
          <a:p>
            <a:pPr algn="ctr">
              <a:defRPr sz="2200">
                <a:solidFill>
                  <a:srgbClr val="000000"/>
                </a:solidFill>
              </a:defRPr>
            </a:pPr>
            <a:r>
              <a:t>Created by ppt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ube_Slide_1.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714500" y="2413000"/>
            <a:ext cx="5715000" cy="3048000"/>
          </a:xfrm>
          <a:prstGeom prst="rect">
            <a:avLst/>
          </a:prstGeom>
          <a:noFill/>
        </p:spPr>
        <p:txBody>
          <a:bodyPr wrap="square">
            <a:spAutoFit/>
          </a:bodyPr>
          <a:lstStyle/>
          <a:p>
            <a:pPr algn="ctr">
              <a:defRPr sz="1800">
                <a:solidFill>
                  <a:srgbClr val="FFFFFF"/>
                </a:solidFill>
              </a:defRPr>
            </a:pPr>
            <a:r>
              <a:t>Java syntax refers to the rules that define how Java programs should be written, including the use of keywords, identifiers, variables, operators, and other elements to create valid code.</a:t>
            </a:r>
          </a:p>
        </p:txBody>
      </p:sp>
      <p:sp>
        <p:nvSpPr>
          <p:cNvPr id="5" name="TextBox 4"/>
          <p:cNvSpPr txBox="1"/>
          <p:nvPr/>
        </p:nvSpPr>
        <p:spPr>
          <a:xfrm>
            <a:off x="1397000" y="508000"/>
            <a:ext cx="6350000" cy="889000"/>
          </a:xfrm>
          <a:prstGeom prst="rect">
            <a:avLst/>
          </a:prstGeom>
          <a:noFill/>
        </p:spPr>
        <p:txBody>
          <a:bodyPr wrap="square">
            <a:spAutoFit/>
          </a:bodyPr>
          <a:lstStyle/>
          <a:p>
            <a:pPr algn="ctr">
              <a:defRPr sz="4400">
                <a:solidFill>
                  <a:srgbClr val="000000"/>
                </a:solidFill>
              </a:defRPr>
            </a:pPr>
            <a:r>
              <a:t>Java Syntax</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ube_Slide_2.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714500" y="2413000"/>
            <a:ext cx="5715000" cy="3048000"/>
          </a:xfrm>
          <a:prstGeom prst="rect">
            <a:avLst/>
          </a:prstGeom>
          <a:noFill/>
        </p:spPr>
        <p:txBody>
          <a:bodyPr wrap="square">
            <a:spAutoFit/>
          </a:bodyPr>
          <a:lstStyle/>
          <a:p>
            <a:pPr algn="ctr">
              <a:defRPr sz="1800">
                <a:solidFill>
                  <a:srgbClr val="FFFFFF"/>
                </a:solidFill>
              </a:defRPr>
            </a:pPr>
            <a:r>
              <a:t>Java Inheritance is a mechanism in which a new class inherits properties and behavior from an existing class. It promotes code reusability and allows for the creation of a hierarchy of classes.</a:t>
            </a:r>
          </a:p>
        </p:txBody>
      </p:sp>
      <p:sp>
        <p:nvSpPr>
          <p:cNvPr id="5" name="TextBox 4"/>
          <p:cNvSpPr txBox="1"/>
          <p:nvPr/>
        </p:nvSpPr>
        <p:spPr>
          <a:xfrm>
            <a:off x="1397000" y="508000"/>
            <a:ext cx="6350000" cy="889000"/>
          </a:xfrm>
          <a:prstGeom prst="rect">
            <a:avLst/>
          </a:prstGeom>
          <a:noFill/>
        </p:spPr>
        <p:txBody>
          <a:bodyPr wrap="square">
            <a:spAutoFit/>
          </a:bodyPr>
          <a:lstStyle/>
          <a:p>
            <a:pPr algn="ctr">
              <a:defRPr sz="4400">
                <a:solidFill>
                  <a:srgbClr val="000000"/>
                </a:solidFill>
              </a:defRPr>
            </a:pPr>
            <a:r>
              <a:t>Java Inheritance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Cube_Slide_3.pn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1714500" y="2413000"/>
            <a:ext cx="5715000" cy="3048000"/>
          </a:xfrm>
          <a:prstGeom prst="rect">
            <a:avLst/>
          </a:prstGeom>
          <a:noFill/>
        </p:spPr>
        <p:txBody>
          <a:bodyPr wrap="square">
            <a:spAutoFit/>
          </a:bodyPr>
          <a:lstStyle/>
          <a:p>
            <a:pPr algn="ctr">
              <a:defRPr sz="1800">
                <a:solidFill>
                  <a:srgbClr val="FFFFFF"/>
                </a:solidFill>
              </a:defRPr>
            </a:pPr>
            <a:r>
              <a:t>Java Collections provide a framework of classes and interfaces to store and manipulate groups of objects. They offer dynamic arrays, linked lists, maps, stacks, queues, and other data structures to efficiently manage data in Java programs.</a:t>
            </a:r>
          </a:p>
        </p:txBody>
      </p:sp>
      <p:sp>
        <p:nvSpPr>
          <p:cNvPr id="5" name="TextBox 4"/>
          <p:cNvSpPr txBox="1"/>
          <p:nvPr/>
        </p:nvSpPr>
        <p:spPr>
          <a:xfrm>
            <a:off x="1397000" y="508000"/>
            <a:ext cx="6350000" cy="889000"/>
          </a:xfrm>
          <a:prstGeom prst="rect">
            <a:avLst/>
          </a:prstGeom>
          <a:noFill/>
        </p:spPr>
        <p:txBody>
          <a:bodyPr wrap="square">
            <a:spAutoFit/>
          </a:bodyPr>
          <a:lstStyle/>
          <a:p>
            <a:pPr algn="ctr">
              <a:defRPr sz="4400">
                <a:solidFill>
                  <a:srgbClr val="000000"/>
                </a:solidFill>
              </a:defRPr>
            </a:pPr>
            <a:r>
              <a:t>Java Collections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