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6" r:id="rId1"/>
  </p:sldMasterIdLst>
  <p:sldIdLst>
    <p:sldId id="256" r:id="rId2"/>
    <p:sldId id="263" r:id="rId3"/>
    <p:sldId id="264" r:id="rId4"/>
    <p:sldId id="278" r:id="rId5"/>
    <p:sldId id="281" r:id="rId6"/>
    <p:sldId id="265" r:id="rId7"/>
    <p:sldId id="267" r:id="rId8"/>
    <p:sldId id="268" r:id="rId9"/>
    <p:sldId id="269" r:id="rId10"/>
    <p:sldId id="270" r:id="rId11"/>
    <p:sldId id="271" r:id="rId12"/>
    <p:sldId id="272" r:id="rId13"/>
    <p:sldId id="273" r:id="rId14"/>
    <p:sldId id="274" r:id="rId15"/>
    <p:sldId id="275" r:id="rId16"/>
    <p:sldId id="276"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ushboo Singh" initials="KS" lastIdx="1" clrIdx="0">
    <p:extLst>
      <p:ext uri="{19B8F6BF-5375-455C-9EA6-DF929625EA0E}">
        <p15:presenceInfo xmlns:p15="http://schemas.microsoft.com/office/powerpoint/2012/main" userId="b8825d5b50af6c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7" d="100"/>
          <a:sy n="87" d="100"/>
        </p:scale>
        <p:origin x="47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F3D4-3861-4B71-5C12-6E399BA156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4615E4-6C6A-6DD3-8CFA-5060CD0B2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D19C6B-E374-B3DF-1D2B-0AC3100BD933}"/>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5" name="Footer Placeholder 4">
            <a:extLst>
              <a:ext uri="{FF2B5EF4-FFF2-40B4-BE49-F238E27FC236}">
                <a16:creationId xmlns:a16="http://schemas.microsoft.com/office/drawing/2014/main" id="{1C241EEB-6167-52C9-8B2F-797C0192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316DC-837E-8A83-8069-4B1422CA5AEC}"/>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2229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9EFF-07F2-359A-60A1-C7FBCEF7AF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7B6B5A-F4B5-A4C3-BB13-CE31E79AC6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5503EC-8251-8E4A-21BB-77CE4D09F362}"/>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5" name="Footer Placeholder 4">
            <a:extLst>
              <a:ext uri="{FF2B5EF4-FFF2-40B4-BE49-F238E27FC236}">
                <a16:creationId xmlns:a16="http://schemas.microsoft.com/office/drawing/2014/main" id="{2574D20F-C505-A2E0-38E5-2EF45E841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56552-4938-E463-0E14-B102B6566BC5}"/>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0872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8FD6F-23C1-D4AA-0704-A2A9FF3581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3604D9-8029-D96D-D5C4-BCAE3B12E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28BC22-08D6-FC56-A090-05D775CD7DCB}"/>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5" name="Footer Placeholder 4">
            <a:extLst>
              <a:ext uri="{FF2B5EF4-FFF2-40B4-BE49-F238E27FC236}">
                <a16:creationId xmlns:a16="http://schemas.microsoft.com/office/drawing/2014/main" id="{62438F6F-74BF-DDEB-0FCF-834B97495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BDE21-D5D3-C593-FFA5-E5C1BAE6CAE0}"/>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9030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0BBA-FFDB-45C9-1176-A17AA9B274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D15A4E-D4AC-161F-A48C-685C876AD6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ABB357-8DAB-B011-509D-CB77BF6324A1}"/>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5" name="Footer Placeholder 4">
            <a:extLst>
              <a:ext uri="{FF2B5EF4-FFF2-40B4-BE49-F238E27FC236}">
                <a16:creationId xmlns:a16="http://schemas.microsoft.com/office/drawing/2014/main" id="{CF590A37-5987-D12F-C262-4B90A4FDE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EF4D0-2A0D-1F36-A230-E8ED5DE8DDB1}"/>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482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42CF-825A-B360-737E-6D1D9FE6C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39299A-785B-32CC-C4BA-CA723DE73C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4DD90-09DE-DFB4-D950-60E4FFA2D6BA}"/>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5" name="Footer Placeholder 4">
            <a:extLst>
              <a:ext uri="{FF2B5EF4-FFF2-40B4-BE49-F238E27FC236}">
                <a16:creationId xmlns:a16="http://schemas.microsoft.com/office/drawing/2014/main" id="{78DF7A22-5BD5-8096-5BC2-3AF85AA07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2CD90-EF3E-54F6-A60B-5DBAD45965AC}"/>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154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B72D-55CE-D8C0-7B59-0C3942AE8A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81C419-EB26-73E1-439F-15290ACE9D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F50B41-C33F-6CCA-D24D-826BC1B4A1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9FD0E4-31BC-D437-0E95-AC5F08892975}"/>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6" name="Footer Placeholder 5">
            <a:extLst>
              <a:ext uri="{FF2B5EF4-FFF2-40B4-BE49-F238E27FC236}">
                <a16:creationId xmlns:a16="http://schemas.microsoft.com/office/drawing/2014/main" id="{B6756847-41A1-4808-6829-0EFC81359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6428D-64EC-76D2-BAE5-CE294AE23CBA}"/>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1829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F366-DAEC-C138-A5AF-4E959F466F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22F372-5072-7512-77EA-A495A97D8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C6CA6-605A-D806-F909-FE98D7D1B8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EF18F9-6B1D-8BF1-1A7F-200D6D923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54EB7B-C0E0-9B4F-5227-A885EFEFC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0935DB-721C-50D0-0496-3B92E562E5D7}"/>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8" name="Footer Placeholder 7">
            <a:extLst>
              <a:ext uri="{FF2B5EF4-FFF2-40B4-BE49-F238E27FC236}">
                <a16:creationId xmlns:a16="http://schemas.microsoft.com/office/drawing/2014/main" id="{4E6C9DE4-3CD9-4066-7C35-94739C71E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59000A-71AA-8A12-CD75-458712E9B3A2}"/>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3002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C846-D04C-71D4-7EB1-F3A3D28DCB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489CFE-CFAB-97E2-C800-30B026D220D0}"/>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4" name="Footer Placeholder 3">
            <a:extLst>
              <a:ext uri="{FF2B5EF4-FFF2-40B4-BE49-F238E27FC236}">
                <a16:creationId xmlns:a16="http://schemas.microsoft.com/office/drawing/2014/main" id="{47EF202A-763D-D8E3-CB26-386CC15705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AB5547-0989-30B0-E231-2C30F8DD3214}"/>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8168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97BF0F-4990-4245-F088-F60411D3662D}"/>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3" name="Footer Placeholder 2">
            <a:extLst>
              <a:ext uri="{FF2B5EF4-FFF2-40B4-BE49-F238E27FC236}">
                <a16:creationId xmlns:a16="http://schemas.microsoft.com/office/drawing/2014/main" id="{1F247271-2EB9-F068-5198-24E6F02E5C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2F0DA-4FC0-087D-37C2-BF305CDC9FE1}"/>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9357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8A5F-4B02-E4D1-E5B6-2E2B0ECA7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4E583A-EA21-67E9-0F92-A95D5D468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79FD25-94D0-61D4-A70B-5002052BB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8FF4B-3F55-C7A0-1259-526D32A48C69}"/>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6" name="Footer Placeholder 5">
            <a:extLst>
              <a:ext uri="{FF2B5EF4-FFF2-40B4-BE49-F238E27FC236}">
                <a16:creationId xmlns:a16="http://schemas.microsoft.com/office/drawing/2014/main" id="{4841935B-D617-E2C0-BBF4-A070FB286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B3BB3-C6B1-7A2C-849D-688D6EDF81A7}"/>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5251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50DB-B856-8F5A-F097-2FC2A144B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84588E-4A83-E387-8E4C-50CC521C64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93CB3A-BD2F-B8F2-5541-BCB12F9AA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80654-D1CA-D215-47D5-18D022F66BF3}"/>
              </a:ext>
            </a:extLst>
          </p:cNvPr>
          <p:cNvSpPr>
            <a:spLocks noGrp="1"/>
          </p:cNvSpPr>
          <p:nvPr>
            <p:ph type="dt" sz="half" idx="10"/>
          </p:nvPr>
        </p:nvSpPr>
        <p:spPr/>
        <p:txBody>
          <a:bodyPr/>
          <a:lstStyle/>
          <a:p>
            <a:fld id="{63A1C593-65D0-4073-BCC9-577B9352EA97}" type="datetimeFigureOut">
              <a:rPr lang="en-US" smtClean="0"/>
              <a:t>2/16/2023</a:t>
            </a:fld>
            <a:endParaRPr lang="en-US"/>
          </a:p>
        </p:txBody>
      </p:sp>
      <p:sp>
        <p:nvSpPr>
          <p:cNvPr id="6" name="Footer Placeholder 5">
            <a:extLst>
              <a:ext uri="{FF2B5EF4-FFF2-40B4-BE49-F238E27FC236}">
                <a16:creationId xmlns:a16="http://schemas.microsoft.com/office/drawing/2014/main" id="{49CBED4D-9EF4-1D54-255A-45B614881E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88ACF-9037-6C2F-B7E9-6FE27C048115}"/>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0885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6AFD1-617B-FE51-AE8F-41C7C854D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1DEFD5-1362-3FC6-BF15-0CFC010C3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E0C99D-4B20-40DE-D17C-D88A32726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2/16/2023</a:t>
            </a:fld>
            <a:endParaRPr lang="en-US"/>
          </a:p>
        </p:txBody>
      </p:sp>
      <p:sp>
        <p:nvSpPr>
          <p:cNvPr id="5" name="Footer Placeholder 4">
            <a:extLst>
              <a:ext uri="{FF2B5EF4-FFF2-40B4-BE49-F238E27FC236}">
                <a16:creationId xmlns:a16="http://schemas.microsoft.com/office/drawing/2014/main" id="{CD0B7048-6D4A-15BF-B504-8430AEE37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114F9B-9609-C2E7-FD1A-8F9871940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564568985"/>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BCAF87-0033-5611-7426-322513B4FADB}"/>
              </a:ext>
            </a:extLst>
          </p:cNvPr>
          <p:cNvSpPr txBox="1"/>
          <p:nvPr/>
        </p:nvSpPr>
        <p:spPr>
          <a:xfrm>
            <a:off x="694592" y="562707"/>
            <a:ext cx="11262946" cy="7017306"/>
          </a:xfrm>
          <a:prstGeom prst="rect">
            <a:avLst/>
          </a:prstGeom>
          <a:noFill/>
        </p:spPr>
        <p:txBody>
          <a:bodyPr wrap="square" rtlCol="0">
            <a:spAutoFit/>
          </a:bodyPr>
          <a:lstStyle/>
          <a:p>
            <a:r>
              <a:rPr lang="en-IN" dirty="0"/>
              <a:t>WebDriver driver=new </a:t>
            </a:r>
            <a:r>
              <a:rPr lang="en-IN" dirty="0" err="1"/>
              <a:t>ChromeDriver</a:t>
            </a:r>
            <a:r>
              <a:rPr lang="en-IN" dirty="0"/>
              <a:t>();</a:t>
            </a:r>
          </a:p>
          <a:p>
            <a:r>
              <a:rPr lang="en-IN" dirty="0"/>
              <a:t>		</a:t>
            </a:r>
          </a:p>
          <a:p>
            <a:r>
              <a:rPr lang="en-IN" dirty="0"/>
              <a:t>//Launch The </a:t>
            </a:r>
            <a:r>
              <a:rPr lang="en-IN" dirty="0" err="1"/>
              <a:t>Edureka</a:t>
            </a:r>
            <a:r>
              <a:rPr lang="en-IN" dirty="0"/>
              <a:t> Website</a:t>
            </a:r>
          </a:p>
          <a:p>
            <a:r>
              <a:rPr lang="en-IN" dirty="0"/>
              <a:t>		</a:t>
            </a:r>
          </a:p>
          <a:p>
            <a:r>
              <a:rPr lang="en-IN" dirty="0"/>
              <a:t>        </a:t>
            </a:r>
            <a:r>
              <a:rPr lang="en-IN" dirty="0" err="1"/>
              <a:t>driver.get</a:t>
            </a:r>
            <a:r>
              <a:rPr lang="en-IN" dirty="0"/>
              <a:t>("https://www.edureka.co/signin");</a:t>
            </a:r>
          </a:p>
          <a:p>
            <a:r>
              <a:rPr lang="en-IN" sz="1800" dirty="0" err="1">
                <a:effectLst/>
                <a:latin typeface="Consolas" panose="020B0609020204030204" pitchFamily="49" charset="0"/>
              </a:rPr>
              <a:t>driver.manage</a:t>
            </a:r>
            <a:r>
              <a:rPr lang="en-IN" sz="1800" dirty="0">
                <a:effectLst/>
                <a:latin typeface="Consolas" panose="020B0609020204030204" pitchFamily="49" charset="0"/>
              </a:rPr>
              <a:t>().window().maximize();</a:t>
            </a:r>
          </a:p>
          <a:p>
            <a:r>
              <a:rPr lang="en-IN" sz="1800" dirty="0" err="1">
                <a:effectLst/>
                <a:latin typeface="Consolas" panose="020B0609020204030204" pitchFamily="49" charset="0"/>
              </a:rPr>
              <a:t>driver.manage</a:t>
            </a:r>
            <a:r>
              <a:rPr lang="en-IN" sz="1800" dirty="0">
                <a:effectLst/>
                <a:latin typeface="Consolas" panose="020B0609020204030204" pitchFamily="49" charset="0"/>
              </a:rPr>
              <a:t>().</a:t>
            </a:r>
            <a:r>
              <a:rPr lang="en-IN" sz="1800" dirty="0" err="1">
                <a:effectLst/>
                <a:latin typeface="Consolas" panose="020B0609020204030204" pitchFamily="49" charset="0"/>
              </a:rPr>
              <a:t>deleteAllCookies</a:t>
            </a:r>
            <a:r>
              <a:rPr lang="en-IN" sz="1800" dirty="0">
                <a:effectLst/>
                <a:latin typeface="Consolas" panose="020B0609020204030204" pitchFamily="49" charset="0"/>
              </a:rPr>
              <a:t>();</a:t>
            </a:r>
          </a:p>
          <a:p>
            <a:r>
              <a:rPr lang="en-IN" sz="1800" dirty="0">
                <a:effectLst/>
                <a:latin typeface="Consolas" panose="020B0609020204030204" pitchFamily="49" charset="0"/>
              </a:rPr>
              <a:t>String str = </a:t>
            </a:r>
            <a:r>
              <a:rPr lang="en-IN" sz="1800" dirty="0" err="1">
                <a:effectLst/>
                <a:latin typeface="Consolas" panose="020B0609020204030204" pitchFamily="49" charset="0"/>
              </a:rPr>
              <a:t>driver.getTitle</a:t>
            </a:r>
            <a:r>
              <a:rPr lang="en-IN" sz="1800" dirty="0">
                <a:effectLst/>
                <a:latin typeface="Consolas" panose="020B0609020204030204" pitchFamily="49" charset="0"/>
              </a:rPr>
              <a:t>();</a:t>
            </a:r>
          </a:p>
          <a:p>
            <a:r>
              <a:rPr lang="en-IN" sz="1800" dirty="0" err="1">
                <a:effectLst/>
                <a:latin typeface="Consolas" panose="020B0609020204030204" pitchFamily="49" charset="0"/>
              </a:rPr>
              <a:t>System.</a:t>
            </a:r>
            <a:r>
              <a:rPr lang="en-IN" sz="1800" b="1" i="1" dirty="0" err="1">
                <a:effectLst/>
                <a:latin typeface="Consolas" panose="020B0609020204030204" pitchFamily="49" charset="0"/>
              </a:rPr>
              <a:t>out</a:t>
            </a:r>
            <a:r>
              <a:rPr lang="en-IN" sz="1800" dirty="0" err="1">
                <a:effectLst/>
                <a:latin typeface="Consolas" panose="020B0609020204030204" pitchFamily="49" charset="0"/>
              </a:rPr>
              <a:t>.println</a:t>
            </a:r>
            <a:r>
              <a:rPr lang="en-IN" sz="1800" dirty="0">
                <a:effectLst/>
                <a:latin typeface="Consolas" panose="020B0609020204030204" pitchFamily="49" charset="0"/>
              </a:rPr>
              <a:t>("The title of the page is:" +str);</a:t>
            </a:r>
          </a:p>
          <a:p>
            <a:r>
              <a:rPr lang="en-IN" sz="1800" dirty="0">
                <a:effectLst/>
                <a:latin typeface="Consolas" panose="020B0609020204030204" pitchFamily="49" charset="0"/>
              </a:rPr>
              <a:t>String str1=</a:t>
            </a:r>
            <a:r>
              <a:rPr lang="en-IN" sz="1800" dirty="0" err="1">
                <a:effectLst/>
                <a:latin typeface="Consolas" panose="020B0609020204030204" pitchFamily="49" charset="0"/>
              </a:rPr>
              <a:t>driver.getCurrentUrl</a:t>
            </a:r>
            <a:r>
              <a:rPr lang="en-IN" sz="1800" dirty="0">
                <a:effectLst/>
                <a:latin typeface="Consolas" panose="020B0609020204030204" pitchFamily="49" charset="0"/>
              </a:rPr>
              <a:t>();</a:t>
            </a:r>
          </a:p>
          <a:p>
            <a:r>
              <a:rPr lang="en-IN" sz="1800" dirty="0" err="1">
                <a:effectLst/>
                <a:latin typeface="Consolas" panose="020B0609020204030204" pitchFamily="49" charset="0"/>
              </a:rPr>
              <a:t>System.</a:t>
            </a:r>
            <a:r>
              <a:rPr lang="en-IN" sz="1800" b="1" i="1" dirty="0" err="1">
                <a:effectLst/>
                <a:latin typeface="Consolas" panose="020B0609020204030204" pitchFamily="49" charset="0"/>
              </a:rPr>
              <a:t>out</a:t>
            </a:r>
            <a:r>
              <a:rPr lang="en-IN" sz="1800" dirty="0" err="1">
                <a:effectLst/>
                <a:latin typeface="Consolas" panose="020B0609020204030204" pitchFamily="49" charset="0"/>
              </a:rPr>
              <a:t>.println</a:t>
            </a:r>
            <a:r>
              <a:rPr lang="en-IN" sz="1800" dirty="0">
                <a:effectLst/>
                <a:latin typeface="Consolas" panose="020B0609020204030204" pitchFamily="49" charset="0"/>
              </a:rPr>
              <a:t>("The Current </a:t>
            </a:r>
            <a:r>
              <a:rPr lang="en-IN" sz="1800" dirty="0" err="1">
                <a:effectLst/>
                <a:latin typeface="Consolas" panose="020B0609020204030204" pitchFamily="49" charset="0"/>
              </a:rPr>
              <a:t>url</a:t>
            </a:r>
            <a:r>
              <a:rPr lang="en-IN" sz="1800" dirty="0">
                <a:effectLst/>
                <a:latin typeface="Consolas" panose="020B0609020204030204" pitchFamily="49" charset="0"/>
              </a:rPr>
              <a:t> of the page is :"+str1);</a:t>
            </a:r>
          </a:p>
          <a:p>
            <a:r>
              <a:rPr lang="en-IN" sz="1800" dirty="0" err="1">
                <a:effectLst/>
                <a:latin typeface="Consolas" panose="020B0609020204030204" pitchFamily="49" charset="0"/>
              </a:rPr>
              <a:t>driver.navigate</a:t>
            </a:r>
            <a:r>
              <a:rPr lang="en-IN" sz="1800" dirty="0">
                <a:effectLst/>
                <a:latin typeface="Consolas" panose="020B0609020204030204" pitchFamily="49" charset="0"/>
              </a:rPr>
              <a:t>().forward();</a:t>
            </a:r>
          </a:p>
          <a:p>
            <a:endParaRPr lang="en-IN" sz="1800" dirty="0">
              <a:effectLst/>
              <a:latin typeface="Consolas" panose="020B0609020204030204" pitchFamily="49" charset="0"/>
            </a:endParaRPr>
          </a:p>
          <a:p>
            <a:r>
              <a:rPr lang="en-US" sz="1800" dirty="0">
                <a:effectLst/>
                <a:latin typeface="Consolas" panose="020B0609020204030204" pitchFamily="49" charset="0"/>
              </a:rPr>
              <a:t>// To enter text into </a:t>
            </a:r>
            <a:r>
              <a:rPr lang="en-US" sz="1800" u="sng" dirty="0">
                <a:effectLst/>
                <a:latin typeface="Consolas" panose="020B0609020204030204" pitchFamily="49" charset="0"/>
              </a:rPr>
              <a:t>textbox</a:t>
            </a:r>
            <a:endParaRPr lang="en-US" sz="1800" dirty="0">
              <a:effectLst/>
              <a:latin typeface="Consolas" panose="020B0609020204030204" pitchFamily="49" charset="0"/>
            </a:endParaRPr>
          </a:p>
          <a:p>
            <a:r>
              <a:rPr lang="en-US" sz="1800" dirty="0" err="1">
                <a:effectLst/>
                <a:latin typeface="Consolas" panose="020B0609020204030204" pitchFamily="49" charset="0"/>
              </a:rPr>
              <a:t>driver.findElement</a:t>
            </a:r>
            <a:r>
              <a:rPr lang="en-US" sz="1800" dirty="0">
                <a:effectLst/>
                <a:latin typeface="Consolas" panose="020B0609020204030204" pitchFamily="49" charset="0"/>
              </a:rPr>
              <a:t>(By.</a:t>
            </a:r>
            <a:r>
              <a:rPr lang="en-US" sz="1800" i="1" dirty="0">
                <a:effectLst/>
                <a:latin typeface="Consolas" panose="020B0609020204030204" pitchFamily="49" charset="0"/>
              </a:rPr>
              <a:t>id</a:t>
            </a:r>
            <a:r>
              <a:rPr lang="en-US" sz="1800" dirty="0">
                <a:effectLst/>
                <a:latin typeface="Consolas" panose="020B0609020204030204" pitchFamily="49" charset="0"/>
              </a:rPr>
              <a:t>("</a:t>
            </a:r>
            <a:r>
              <a:rPr lang="en-US" sz="1800" dirty="0" err="1">
                <a:effectLst/>
                <a:latin typeface="Consolas" panose="020B0609020204030204" pitchFamily="49" charset="0"/>
              </a:rPr>
              <a:t>si_popup_email</a:t>
            </a:r>
            <a:r>
              <a:rPr lang="en-US" sz="1800" dirty="0">
                <a:effectLst/>
                <a:latin typeface="Consolas" panose="020B0609020204030204" pitchFamily="49" charset="0"/>
              </a:rPr>
              <a:t>"));</a:t>
            </a:r>
          </a:p>
          <a:p>
            <a:r>
              <a:rPr lang="en-US" sz="1800" dirty="0" err="1">
                <a:effectLst/>
                <a:latin typeface="Consolas" panose="020B0609020204030204" pitchFamily="49" charset="0"/>
              </a:rPr>
              <a:t>WebElement</a:t>
            </a:r>
            <a:r>
              <a:rPr lang="en-US" sz="1800" dirty="0">
                <a:effectLst/>
                <a:latin typeface="Consolas" panose="020B0609020204030204" pitchFamily="49" charset="0"/>
              </a:rPr>
              <a:t> </a:t>
            </a:r>
            <a:r>
              <a:rPr lang="en-US" sz="1800" dirty="0" err="1">
                <a:effectLst/>
                <a:latin typeface="Consolas" panose="020B0609020204030204" pitchFamily="49" charset="0"/>
              </a:rPr>
              <a:t>ename</a:t>
            </a:r>
            <a:r>
              <a:rPr lang="en-US" sz="1800" dirty="0">
                <a:effectLst/>
                <a:latin typeface="Consolas" panose="020B0609020204030204" pitchFamily="49" charset="0"/>
              </a:rPr>
              <a:t>=</a:t>
            </a:r>
            <a:r>
              <a:rPr lang="en-US" sz="1800" dirty="0" err="1">
                <a:effectLst/>
                <a:latin typeface="Consolas" panose="020B0609020204030204" pitchFamily="49" charset="0"/>
              </a:rPr>
              <a:t>driver.findElement</a:t>
            </a:r>
            <a:r>
              <a:rPr lang="en-US" sz="1800" dirty="0">
                <a:effectLst/>
                <a:latin typeface="Consolas" panose="020B0609020204030204" pitchFamily="49" charset="0"/>
              </a:rPr>
              <a:t>(By.</a:t>
            </a:r>
            <a:r>
              <a:rPr lang="en-US" sz="1800" i="1" dirty="0">
                <a:effectLst/>
                <a:latin typeface="Consolas" panose="020B0609020204030204" pitchFamily="49" charset="0"/>
              </a:rPr>
              <a:t>id</a:t>
            </a:r>
            <a:r>
              <a:rPr lang="en-US" sz="1800" dirty="0">
                <a:effectLst/>
                <a:latin typeface="Consolas" panose="020B0609020204030204" pitchFamily="49" charset="0"/>
              </a:rPr>
              <a:t>("</a:t>
            </a:r>
            <a:r>
              <a:rPr lang="en-US" sz="1800" dirty="0" err="1">
                <a:effectLst/>
                <a:latin typeface="Consolas" panose="020B0609020204030204" pitchFamily="49" charset="0"/>
              </a:rPr>
              <a:t>si_popup_email</a:t>
            </a:r>
            <a:r>
              <a:rPr lang="en-US" sz="1800" dirty="0">
                <a:effectLst/>
                <a:latin typeface="Consolas" panose="020B0609020204030204" pitchFamily="49" charset="0"/>
              </a:rPr>
              <a:t>"));</a:t>
            </a:r>
          </a:p>
          <a:p>
            <a:r>
              <a:rPr lang="en-US" sz="1800" dirty="0" err="1">
                <a:effectLst/>
                <a:latin typeface="Consolas" panose="020B0609020204030204" pitchFamily="49" charset="0"/>
              </a:rPr>
              <a:t>ename.sendKeys</a:t>
            </a:r>
            <a:r>
              <a:rPr lang="en-US" sz="1800" dirty="0">
                <a:effectLst/>
                <a:latin typeface="Consolas" panose="020B0609020204030204" pitchFamily="49" charset="0"/>
              </a:rPr>
              <a:t>("khushiraj0726@gmail.com");</a:t>
            </a:r>
          </a:p>
          <a:p>
            <a:endParaRPr lang="en-US" sz="1800" dirty="0">
              <a:effectLst/>
              <a:latin typeface="Consolas" panose="020B0609020204030204" pitchFamily="49" charset="0"/>
            </a:endParaRPr>
          </a:p>
          <a:p>
            <a:r>
              <a:rPr lang="en-US" sz="1800" dirty="0">
                <a:effectLst/>
                <a:latin typeface="Consolas" panose="020B0609020204030204" pitchFamily="49" charset="0"/>
              </a:rPr>
              <a:t>//Window sleep or hold for few second</a:t>
            </a:r>
          </a:p>
          <a:p>
            <a:r>
              <a:rPr lang="en-US" sz="1800" dirty="0" err="1">
                <a:effectLst/>
                <a:latin typeface="Consolas" panose="020B0609020204030204" pitchFamily="49" charset="0"/>
              </a:rPr>
              <a:t>Thread.</a:t>
            </a:r>
            <a:r>
              <a:rPr lang="en-US" sz="1800" i="1" dirty="0" err="1">
                <a:effectLst/>
                <a:latin typeface="Consolas" panose="020B0609020204030204" pitchFamily="49" charset="0"/>
              </a:rPr>
              <a:t>sleep</a:t>
            </a:r>
            <a:r>
              <a:rPr lang="en-US" sz="1800" dirty="0">
                <a:effectLst/>
                <a:latin typeface="Consolas" panose="020B0609020204030204" pitchFamily="49" charset="0"/>
              </a:rPr>
              <a:t>(5000);</a:t>
            </a:r>
          </a:p>
          <a:p>
            <a:r>
              <a:rPr lang="en-US" sz="1800" dirty="0" err="1">
                <a:effectLst/>
                <a:latin typeface="Consolas" panose="020B0609020204030204" pitchFamily="49" charset="0"/>
              </a:rPr>
              <a:t>driver.findElement</a:t>
            </a:r>
            <a:r>
              <a:rPr lang="en-US" sz="1800" dirty="0">
                <a:effectLst/>
                <a:latin typeface="Consolas" panose="020B0609020204030204" pitchFamily="49" charset="0"/>
              </a:rPr>
              <a:t>(By.</a:t>
            </a:r>
            <a:r>
              <a:rPr lang="en-US" sz="1800" i="1" dirty="0">
                <a:effectLst/>
                <a:latin typeface="Consolas" panose="020B0609020204030204" pitchFamily="49" charset="0"/>
              </a:rPr>
              <a:t>id</a:t>
            </a:r>
            <a:r>
              <a:rPr lang="en-US" sz="1800" dirty="0">
                <a:effectLst/>
                <a:latin typeface="Consolas" panose="020B0609020204030204" pitchFamily="49" charset="0"/>
              </a:rPr>
              <a:t>("</a:t>
            </a:r>
            <a:r>
              <a:rPr lang="en-US" sz="1800" dirty="0" err="1">
                <a:effectLst/>
                <a:latin typeface="Consolas" panose="020B0609020204030204" pitchFamily="49" charset="0"/>
              </a:rPr>
              <a:t>si_popup_passwd</a:t>
            </a:r>
            <a:r>
              <a:rPr lang="en-US" sz="1800" dirty="0">
                <a:effectLst/>
                <a:latin typeface="Consolas" panose="020B0609020204030204" pitchFamily="49" charset="0"/>
              </a:rPr>
              <a:t>"));</a:t>
            </a:r>
          </a:p>
          <a:p>
            <a:r>
              <a:rPr lang="en-US" sz="1800" dirty="0" err="1">
                <a:effectLst/>
                <a:latin typeface="Consolas" panose="020B0609020204030204" pitchFamily="49" charset="0"/>
              </a:rPr>
              <a:t>WebElement</a:t>
            </a:r>
            <a:r>
              <a:rPr lang="en-US" sz="1800" dirty="0">
                <a:effectLst/>
                <a:latin typeface="Consolas" panose="020B0609020204030204" pitchFamily="49" charset="0"/>
              </a:rPr>
              <a:t> password=</a:t>
            </a:r>
            <a:r>
              <a:rPr lang="en-US" sz="1800" dirty="0" err="1">
                <a:effectLst/>
                <a:latin typeface="Consolas" panose="020B0609020204030204" pitchFamily="49" charset="0"/>
              </a:rPr>
              <a:t>driver.findElement</a:t>
            </a:r>
            <a:r>
              <a:rPr lang="en-US" sz="1800" dirty="0">
                <a:effectLst/>
                <a:latin typeface="Consolas" panose="020B0609020204030204" pitchFamily="49" charset="0"/>
              </a:rPr>
              <a:t>(By.</a:t>
            </a:r>
            <a:r>
              <a:rPr lang="en-US" sz="1800" i="1" dirty="0">
                <a:effectLst/>
                <a:latin typeface="Consolas" panose="020B0609020204030204" pitchFamily="49" charset="0"/>
              </a:rPr>
              <a:t>id</a:t>
            </a:r>
            <a:r>
              <a:rPr lang="en-US" sz="1800" dirty="0">
                <a:effectLst/>
                <a:latin typeface="Consolas" panose="020B0609020204030204" pitchFamily="49" charset="0"/>
              </a:rPr>
              <a:t>("</a:t>
            </a:r>
            <a:r>
              <a:rPr lang="en-US" sz="1800" dirty="0" err="1">
                <a:effectLst/>
                <a:latin typeface="Consolas" panose="020B0609020204030204" pitchFamily="49" charset="0"/>
              </a:rPr>
              <a:t>si_popup_passwd</a:t>
            </a:r>
            <a:r>
              <a:rPr lang="en-US" sz="1800" dirty="0">
                <a:effectLst/>
                <a:latin typeface="Consolas" panose="020B0609020204030204" pitchFamily="49" charset="0"/>
              </a:rPr>
              <a:t>"));</a:t>
            </a:r>
          </a:p>
          <a:p>
            <a:r>
              <a:rPr lang="en-US" sz="1800" dirty="0" err="1">
                <a:effectLst/>
                <a:latin typeface="Consolas" panose="020B0609020204030204" pitchFamily="49" charset="0"/>
              </a:rPr>
              <a:t>password.sendKeys</a:t>
            </a:r>
            <a:r>
              <a:rPr lang="en-US" sz="1800" dirty="0">
                <a:effectLst/>
                <a:latin typeface="Consolas" panose="020B0609020204030204" pitchFamily="49" charset="0"/>
              </a:rPr>
              <a:t>("Rashi@5933");</a:t>
            </a:r>
          </a:p>
          <a:p>
            <a:endParaRPr lang="en-IN" dirty="0"/>
          </a:p>
          <a:p>
            <a:endParaRPr lang="en-IN" dirty="0"/>
          </a:p>
        </p:txBody>
      </p:sp>
    </p:spTree>
    <p:extLst>
      <p:ext uri="{BB962C8B-B14F-4D97-AF65-F5344CB8AC3E}">
        <p14:creationId xmlns:p14="http://schemas.microsoft.com/office/powerpoint/2010/main" val="171419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88672-140A-758C-D6DB-05AEEDEF13F8}"/>
              </a:ext>
            </a:extLst>
          </p:cNvPr>
          <p:cNvSpPr txBox="1"/>
          <p:nvPr/>
        </p:nvSpPr>
        <p:spPr>
          <a:xfrm>
            <a:off x="474785" y="483577"/>
            <a:ext cx="13481576" cy="6740307"/>
          </a:xfrm>
          <a:prstGeom prst="rect">
            <a:avLst/>
          </a:prstGeom>
          <a:noFill/>
        </p:spPr>
        <p:txBody>
          <a:bodyPr wrap="none" rtlCol="0">
            <a:spAutoFit/>
          </a:bodyPr>
          <a:lstStyle/>
          <a:p>
            <a:r>
              <a:rPr lang="en-US" sz="1800" dirty="0">
                <a:effectLst/>
                <a:latin typeface="Consolas" panose="020B0609020204030204" pitchFamily="49" charset="0"/>
              </a:rPr>
              <a:t>// How to click element</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xpath</a:t>
            </a:r>
            <a:r>
              <a:rPr lang="en-IN" sz="1800" dirty="0">
                <a:effectLst/>
                <a:latin typeface="Consolas" panose="020B0609020204030204" pitchFamily="49" charset="0"/>
              </a:rPr>
              <a:t>("//*[@id=\"new_sign_up_optim\"]/div/div/div[2]/div[3]/form/button")).click();</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endParaRPr lang="en-IN" sz="1800" dirty="0">
              <a:effectLst/>
              <a:latin typeface="Consolas" panose="020B0609020204030204" pitchFamily="49" charset="0"/>
            </a:endParaRPr>
          </a:p>
          <a:p>
            <a:r>
              <a:rPr lang="en-IN" sz="1800" dirty="0">
                <a:effectLst/>
                <a:latin typeface="Consolas" panose="020B0609020204030204" pitchFamily="49" charset="0"/>
              </a:rPr>
              <a:t>//To </a:t>
            </a:r>
            <a:r>
              <a:rPr lang="en-IN" sz="1800" dirty="0" err="1">
                <a:effectLst/>
                <a:latin typeface="Consolas" panose="020B0609020204030204" pitchFamily="49" charset="0"/>
              </a:rPr>
              <a:t>searchBar</a:t>
            </a:r>
            <a:endParaRPr lang="en-IN" sz="1800" dirty="0">
              <a:effectLst/>
              <a:latin typeface="Consolas" panose="020B0609020204030204" pitchFamily="49" charset="0"/>
            </a:endParaRP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className</a:t>
            </a:r>
            <a:r>
              <a:rPr lang="en-IN" sz="1800" dirty="0">
                <a:effectLst/>
                <a:latin typeface="Consolas" panose="020B0609020204030204" pitchFamily="49" charset="0"/>
              </a:rPr>
              <a:t>("</a:t>
            </a:r>
            <a:r>
              <a:rPr lang="en-IN" sz="1800" dirty="0" err="1">
                <a:effectLst/>
                <a:latin typeface="Consolas" panose="020B0609020204030204" pitchFamily="49" charset="0"/>
              </a:rPr>
              <a:t>open_search_overlay</a:t>
            </a:r>
            <a:r>
              <a:rPr lang="en-IN" sz="1800" dirty="0">
                <a:effectLst/>
                <a:latin typeface="Consolas" panose="020B0609020204030204" pitchFamily="49" charset="0"/>
              </a:rPr>
              <a:t>")).click();</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(By.</a:t>
            </a:r>
            <a:r>
              <a:rPr lang="en-IN" sz="1800" i="1" dirty="0">
                <a:effectLst/>
                <a:latin typeface="Consolas" panose="020B0609020204030204" pitchFamily="49" charset="0"/>
              </a:rPr>
              <a:t>id</a:t>
            </a:r>
            <a:r>
              <a:rPr lang="en-IN" sz="1800" dirty="0">
                <a:effectLst/>
                <a:latin typeface="Consolas" panose="020B0609020204030204" pitchFamily="49" charset="0"/>
              </a:rPr>
              <a:t>("search-input")).</a:t>
            </a:r>
            <a:r>
              <a:rPr lang="en-IN" sz="1800" dirty="0" err="1">
                <a:effectLst/>
                <a:latin typeface="Consolas" panose="020B0609020204030204" pitchFamily="49" charset="0"/>
              </a:rPr>
              <a:t>sendKeys</a:t>
            </a:r>
            <a:r>
              <a:rPr lang="en-IN" sz="1800" dirty="0">
                <a:effectLst/>
                <a:latin typeface="Consolas" panose="020B0609020204030204" pitchFamily="49" charset="0"/>
              </a:rPr>
              <a:t>("Certification Courses &amp; Master Programs");</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xpath</a:t>
            </a:r>
            <a:r>
              <a:rPr lang="en-IN" sz="1800" dirty="0">
                <a:effectLst/>
                <a:latin typeface="Consolas" panose="020B0609020204030204" pitchFamily="49" charset="0"/>
              </a:rPr>
              <a:t>("/html/body/div[5]/section[1]/div/span[1]/div/div/div/</a:t>
            </a:r>
            <a:r>
              <a:rPr lang="en-IN" sz="1800" dirty="0" err="1">
                <a:effectLst/>
                <a:latin typeface="Consolas" panose="020B0609020204030204" pitchFamily="49" charset="0"/>
              </a:rPr>
              <a:t>ul</a:t>
            </a:r>
            <a:r>
              <a:rPr lang="en-IN" sz="1800" dirty="0">
                <a:effectLst/>
                <a:latin typeface="Consolas" panose="020B0609020204030204" pitchFamily="49" charset="0"/>
              </a:rPr>
              <a:t>/li[2]/a"));</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endParaRPr lang="en-IN" sz="1800" dirty="0">
              <a:effectLst/>
              <a:latin typeface="Consolas" panose="020B0609020204030204" pitchFamily="49" charset="0"/>
            </a:endParaRPr>
          </a:p>
          <a:p>
            <a:r>
              <a:rPr lang="en-IN" sz="1800" dirty="0">
                <a:effectLst/>
                <a:latin typeface="Consolas" panose="020B0609020204030204" pitchFamily="49" charset="0"/>
              </a:rPr>
              <a:t>//click </a:t>
            </a:r>
            <a:r>
              <a:rPr lang="en-IN" sz="1800" u="sng" dirty="0">
                <a:effectLst/>
                <a:latin typeface="Consolas" panose="020B0609020204030204" pitchFamily="49" charset="0"/>
              </a:rPr>
              <a:t>logo</a:t>
            </a:r>
            <a:r>
              <a:rPr lang="en-IN" sz="1800" dirty="0">
                <a:effectLst/>
                <a:latin typeface="Consolas" panose="020B0609020204030204" pitchFamily="49" charset="0"/>
              </a:rPr>
              <a:t> for Home page</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xpath</a:t>
            </a:r>
            <a:r>
              <a:rPr lang="en-IN" sz="1800" dirty="0">
                <a:effectLst/>
                <a:latin typeface="Consolas" panose="020B0609020204030204" pitchFamily="49" charset="0"/>
              </a:rPr>
              <a:t>("/html/body/header/nav/div[2]/a/</a:t>
            </a:r>
            <a:r>
              <a:rPr lang="en-IN" sz="1800" dirty="0" err="1">
                <a:effectLst/>
                <a:latin typeface="Consolas" panose="020B0609020204030204" pitchFamily="49" charset="0"/>
              </a:rPr>
              <a:t>img</a:t>
            </a:r>
            <a:r>
              <a:rPr lang="en-IN" sz="1800" dirty="0">
                <a:effectLst/>
                <a:latin typeface="Consolas" panose="020B0609020204030204" pitchFamily="49" charset="0"/>
              </a:rPr>
              <a:t>")).click();</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r>
              <a:rPr lang="en-IN" sz="1800" dirty="0">
                <a:effectLst/>
                <a:latin typeface="Consolas" panose="020B0609020204030204" pitchFamily="49" charset="0"/>
              </a:rPr>
              <a:t>//For Profile</a:t>
            </a:r>
          </a:p>
          <a:p>
            <a:endParaRPr lang="en-IN" sz="1800" dirty="0">
              <a:effectLst/>
              <a:latin typeface="Consolas" panose="020B0609020204030204" pitchFamily="49" charset="0"/>
            </a:endParaRP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className</a:t>
            </a:r>
            <a:r>
              <a:rPr lang="en-IN" sz="1800" dirty="0">
                <a:effectLst/>
                <a:latin typeface="Consolas" panose="020B0609020204030204" pitchFamily="49" charset="0"/>
              </a:rPr>
              <a:t>("img30")).click();</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r>
              <a:rPr lang="en-IN" sz="1800" dirty="0">
                <a:effectLst/>
                <a:latin typeface="Consolas" panose="020B0609020204030204" pitchFamily="49" charset="0"/>
              </a:rPr>
              <a:t>// Select for my profile</a:t>
            </a:r>
          </a:p>
          <a:p>
            <a:endParaRPr lang="en-IN" sz="1800" dirty="0">
              <a:effectLst/>
              <a:latin typeface="Consolas" panose="020B0609020204030204" pitchFamily="49" charset="0"/>
            </a:endParaRP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xpath</a:t>
            </a:r>
            <a:r>
              <a:rPr lang="en-IN" sz="1800" dirty="0">
                <a:effectLst/>
                <a:latin typeface="Consolas" panose="020B0609020204030204" pitchFamily="49" charset="0"/>
              </a:rPr>
              <a:t>("/html/body/header/nav/div[4]/</a:t>
            </a:r>
            <a:r>
              <a:rPr lang="en-IN" sz="1800" dirty="0" err="1">
                <a:effectLst/>
                <a:latin typeface="Consolas" panose="020B0609020204030204" pitchFamily="49" charset="0"/>
              </a:rPr>
              <a:t>ul</a:t>
            </a:r>
            <a:r>
              <a:rPr lang="en-IN" sz="1800" dirty="0">
                <a:effectLst/>
                <a:latin typeface="Consolas" panose="020B0609020204030204" pitchFamily="49" charset="0"/>
              </a:rPr>
              <a:t>/li[6]/</a:t>
            </a:r>
            <a:r>
              <a:rPr lang="en-IN" sz="1800" dirty="0" err="1">
                <a:effectLst/>
                <a:latin typeface="Consolas" panose="020B0609020204030204" pitchFamily="49" charset="0"/>
              </a:rPr>
              <a:t>ul</a:t>
            </a:r>
            <a:r>
              <a:rPr lang="en-IN" sz="1800" dirty="0">
                <a:effectLst/>
                <a:latin typeface="Consolas" panose="020B0609020204030204" pitchFamily="49" charset="0"/>
              </a:rPr>
              <a:t>/li[4]/a")).click();</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endParaRPr lang="en-IN" dirty="0"/>
          </a:p>
        </p:txBody>
      </p:sp>
    </p:spTree>
    <p:extLst>
      <p:ext uri="{BB962C8B-B14F-4D97-AF65-F5344CB8AC3E}">
        <p14:creationId xmlns:p14="http://schemas.microsoft.com/office/powerpoint/2010/main" val="2668276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9884E-85FC-8977-0C06-7E2D418C441A}"/>
              </a:ext>
            </a:extLst>
          </p:cNvPr>
          <p:cNvSpPr txBox="1"/>
          <p:nvPr/>
        </p:nvSpPr>
        <p:spPr>
          <a:xfrm>
            <a:off x="175846" y="211014"/>
            <a:ext cx="11614639" cy="6463308"/>
          </a:xfrm>
          <a:prstGeom prst="rect">
            <a:avLst/>
          </a:prstGeom>
          <a:noFill/>
        </p:spPr>
        <p:txBody>
          <a:bodyPr wrap="square" rtlCol="0">
            <a:spAutoFit/>
          </a:bodyPr>
          <a:lstStyle/>
          <a:p>
            <a:r>
              <a:rPr lang="en-IN" sz="1800" dirty="0">
                <a:effectLst/>
                <a:latin typeface="Consolas" panose="020B0609020204030204" pitchFamily="49" charset="0"/>
              </a:rPr>
              <a:t>//</a:t>
            </a:r>
            <a:r>
              <a:rPr lang="en-IN" sz="1800" dirty="0" err="1">
                <a:effectLst/>
                <a:latin typeface="Consolas" panose="020B0609020204030204" pitchFamily="49" charset="0"/>
              </a:rPr>
              <a:t>iFrame</a:t>
            </a:r>
            <a:endParaRPr lang="en-IN" sz="1800" dirty="0">
              <a:effectLst/>
              <a:latin typeface="Consolas" panose="020B0609020204030204" pitchFamily="49" charset="0"/>
            </a:endParaRPr>
          </a:p>
          <a:p>
            <a:r>
              <a:rPr lang="en-IN" sz="1800" dirty="0" err="1">
                <a:effectLst/>
                <a:latin typeface="Consolas" panose="020B0609020204030204" pitchFamily="49" charset="0"/>
              </a:rPr>
              <a:t>java.util.List</a:t>
            </a:r>
            <a:r>
              <a:rPr lang="en-IN" sz="1800" dirty="0">
                <a:effectLst/>
                <a:latin typeface="Consolas" panose="020B0609020204030204" pitchFamily="49" charset="0"/>
              </a:rPr>
              <a:t>&lt;</a:t>
            </a:r>
            <a:r>
              <a:rPr lang="en-IN" sz="1800" dirty="0" err="1">
                <a:effectLst/>
                <a:latin typeface="Consolas" panose="020B0609020204030204" pitchFamily="49" charset="0"/>
              </a:rPr>
              <a:t>WebElement</a:t>
            </a:r>
            <a:r>
              <a:rPr lang="en-IN" sz="1800" dirty="0">
                <a:effectLst/>
                <a:latin typeface="Consolas" panose="020B0609020204030204" pitchFamily="49" charset="0"/>
              </a:rPr>
              <a:t>&gt;</a:t>
            </a:r>
            <a:r>
              <a:rPr lang="en-IN" sz="1800" dirty="0" err="1">
                <a:effectLst/>
                <a:latin typeface="Consolas" panose="020B0609020204030204" pitchFamily="49" charset="0"/>
              </a:rPr>
              <a:t>iframes</a:t>
            </a:r>
            <a:r>
              <a:rPr lang="en-IN" sz="1800" dirty="0">
                <a:effectLst/>
                <a:latin typeface="Consolas" panose="020B0609020204030204" pitchFamily="49" charset="0"/>
              </a:rPr>
              <a:t> = </a:t>
            </a:r>
            <a:r>
              <a:rPr lang="en-IN" sz="1800" dirty="0" err="1">
                <a:effectLst/>
                <a:latin typeface="Consolas" panose="020B0609020204030204" pitchFamily="49" charset="0"/>
              </a:rPr>
              <a:t>driver.findElements</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tagName</a:t>
            </a:r>
            <a:r>
              <a:rPr lang="en-IN" sz="1800" dirty="0">
                <a:effectLst/>
                <a:latin typeface="Consolas" panose="020B0609020204030204" pitchFamily="49" charset="0"/>
              </a:rPr>
              <a:t>("</a:t>
            </a:r>
            <a:r>
              <a:rPr lang="en-IN" sz="1800" dirty="0" err="1">
                <a:effectLst/>
                <a:latin typeface="Consolas" panose="020B0609020204030204" pitchFamily="49" charset="0"/>
              </a:rPr>
              <a:t>iframe</a:t>
            </a:r>
            <a:r>
              <a:rPr lang="en-IN" sz="1800" dirty="0">
                <a:effectLst/>
                <a:latin typeface="Consolas" panose="020B0609020204030204" pitchFamily="49" charset="0"/>
              </a:rPr>
              <a:t>"));</a:t>
            </a:r>
          </a:p>
          <a:p>
            <a:r>
              <a:rPr lang="en-IN" sz="1800" dirty="0" err="1">
                <a:effectLst/>
                <a:latin typeface="Consolas" panose="020B0609020204030204" pitchFamily="49" charset="0"/>
              </a:rPr>
              <a:t>System.</a:t>
            </a:r>
            <a:r>
              <a:rPr lang="en-IN" sz="1800" b="1" i="1" dirty="0" err="1">
                <a:effectLst/>
                <a:latin typeface="Consolas" panose="020B0609020204030204" pitchFamily="49" charset="0"/>
              </a:rPr>
              <a:t>out</a:t>
            </a:r>
            <a:r>
              <a:rPr lang="en-IN" sz="1800" dirty="0" err="1">
                <a:effectLst/>
                <a:latin typeface="Consolas" panose="020B0609020204030204" pitchFamily="49" charset="0"/>
              </a:rPr>
              <a:t>.println</a:t>
            </a:r>
            <a:r>
              <a:rPr lang="en-IN" sz="1800" dirty="0">
                <a:effectLst/>
                <a:latin typeface="Consolas" panose="020B0609020204030204" pitchFamily="49" charset="0"/>
              </a:rPr>
              <a:t>("Number of </a:t>
            </a:r>
            <a:r>
              <a:rPr lang="en-IN" sz="1800" dirty="0" err="1">
                <a:effectLst/>
                <a:latin typeface="Consolas" panose="020B0609020204030204" pitchFamily="49" charset="0"/>
              </a:rPr>
              <a:t>i</a:t>
            </a:r>
            <a:r>
              <a:rPr lang="en-IN" sz="1800" dirty="0">
                <a:effectLst/>
                <a:latin typeface="Consolas" panose="020B0609020204030204" pitchFamily="49" charset="0"/>
              </a:rPr>
              <a:t> frames:"+</a:t>
            </a:r>
            <a:r>
              <a:rPr lang="en-IN" sz="1800" dirty="0" err="1">
                <a:effectLst/>
                <a:latin typeface="Consolas" panose="020B0609020204030204" pitchFamily="49" charset="0"/>
              </a:rPr>
              <a:t>iframes.size</a:t>
            </a:r>
            <a:r>
              <a:rPr lang="en-IN" sz="1800" dirty="0">
                <a:effectLst/>
                <a:latin typeface="Consolas" panose="020B0609020204030204" pitchFamily="49" charset="0"/>
              </a:rPr>
              <a:t>());</a:t>
            </a:r>
          </a:p>
          <a:p>
            <a:r>
              <a:rPr lang="en-IN" sz="1800" dirty="0">
                <a:effectLst/>
                <a:latin typeface="Consolas" panose="020B0609020204030204" pitchFamily="49" charset="0"/>
              </a:rPr>
              <a:t>String </a:t>
            </a:r>
            <a:r>
              <a:rPr lang="en-IN" sz="1800" dirty="0" err="1">
                <a:effectLst/>
                <a:latin typeface="Consolas" panose="020B0609020204030204" pitchFamily="49" charset="0"/>
              </a:rPr>
              <a:t>currentWindowHandle</a:t>
            </a:r>
            <a:r>
              <a:rPr lang="en-IN" sz="1800" dirty="0">
                <a:effectLst/>
                <a:latin typeface="Consolas" panose="020B0609020204030204" pitchFamily="49" charset="0"/>
              </a:rPr>
              <a:t> = </a:t>
            </a:r>
            <a:r>
              <a:rPr lang="en-IN" sz="1800" dirty="0" err="1">
                <a:effectLst/>
                <a:latin typeface="Consolas" panose="020B0609020204030204" pitchFamily="49" charset="0"/>
              </a:rPr>
              <a:t>driver.getWindowHandle</a:t>
            </a:r>
            <a:r>
              <a:rPr lang="en-IN" sz="1800" dirty="0">
                <a:effectLst/>
                <a:latin typeface="Consolas" panose="020B0609020204030204" pitchFamily="49" charset="0"/>
              </a:rPr>
              <a:t>();</a:t>
            </a:r>
          </a:p>
          <a:p>
            <a:r>
              <a:rPr lang="en-IN" sz="1800" dirty="0" err="1">
                <a:effectLst/>
                <a:latin typeface="Consolas" panose="020B0609020204030204" pitchFamily="49" charset="0"/>
              </a:rPr>
              <a:t>System.</a:t>
            </a:r>
            <a:r>
              <a:rPr lang="en-IN" sz="1800" b="1" i="1" dirty="0" err="1">
                <a:effectLst/>
                <a:latin typeface="Consolas" panose="020B0609020204030204" pitchFamily="49" charset="0"/>
              </a:rPr>
              <a:t>out</a:t>
            </a:r>
            <a:r>
              <a:rPr lang="en-IN" sz="1800" dirty="0" err="1">
                <a:effectLst/>
                <a:latin typeface="Consolas" panose="020B0609020204030204" pitchFamily="49" charset="0"/>
              </a:rPr>
              <a:t>.println</a:t>
            </a:r>
            <a:r>
              <a:rPr lang="en-IN" sz="1800" dirty="0">
                <a:effectLst/>
                <a:latin typeface="Consolas" panose="020B0609020204030204" pitchFamily="49" charset="0"/>
              </a:rPr>
              <a:t>("Current window handle:"+</a:t>
            </a:r>
            <a:r>
              <a:rPr lang="en-IN" sz="1800" dirty="0" err="1">
                <a:effectLst/>
                <a:latin typeface="Consolas" panose="020B0609020204030204" pitchFamily="49" charset="0"/>
              </a:rPr>
              <a:t>currentWindowHandle</a:t>
            </a:r>
            <a:r>
              <a:rPr lang="en-IN" sz="1800" dirty="0">
                <a:effectLst/>
                <a:latin typeface="Consolas" panose="020B0609020204030204" pitchFamily="49" charset="0"/>
              </a:rPr>
              <a:t>);</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(2000);</a:t>
            </a:r>
          </a:p>
          <a:p>
            <a:r>
              <a:rPr lang="en-IN" sz="1800" dirty="0">
                <a:effectLst/>
                <a:latin typeface="Consolas" panose="020B0609020204030204" pitchFamily="49" charset="0"/>
              </a:rPr>
              <a:t>//Counting Frames</a:t>
            </a:r>
          </a:p>
          <a:p>
            <a:r>
              <a:rPr lang="en-IN" sz="1800" dirty="0">
                <a:effectLst/>
                <a:latin typeface="Consolas" panose="020B0609020204030204" pitchFamily="49" charset="0"/>
              </a:rPr>
              <a:t>//</a:t>
            </a:r>
            <a:r>
              <a:rPr lang="en-IN" sz="1800" dirty="0" err="1">
                <a:effectLst/>
                <a:latin typeface="Consolas" panose="020B0609020204030204" pitchFamily="49" charset="0"/>
              </a:rPr>
              <a:t>driver.switchTo</a:t>
            </a:r>
            <a:r>
              <a:rPr lang="en-IN" sz="1800" dirty="0">
                <a:effectLst/>
                <a:latin typeface="Consolas" panose="020B0609020204030204" pitchFamily="49" charset="0"/>
              </a:rPr>
              <a:t>().frame(20);</a:t>
            </a:r>
          </a:p>
          <a:p>
            <a:r>
              <a:rPr lang="en-IN" sz="1800" dirty="0">
                <a:effectLst/>
                <a:latin typeface="Consolas" panose="020B0609020204030204" pitchFamily="49" charset="0"/>
              </a:rPr>
              <a:t>//</a:t>
            </a:r>
            <a:r>
              <a:rPr lang="en-IN" sz="1800" dirty="0" err="1">
                <a:effectLst/>
                <a:latin typeface="Consolas" panose="020B0609020204030204" pitchFamily="49" charset="0"/>
              </a:rPr>
              <a:t>driver.switchTo</a:t>
            </a:r>
            <a:r>
              <a:rPr lang="en-IN" sz="1800" dirty="0">
                <a:effectLst/>
                <a:latin typeface="Consolas" panose="020B0609020204030204" pitchFamily="49" charset="0"/>
              </a:rPr>
              <a:t>().frame(1);</a:t>
            </a:r>
          </a:p>
          <a:p>
            <a:r>
              <a:rPr lang="en-IN" sz="1800" dirty="0">
                <a:effectLst/>
                <a:latin typeface="Consolas" panose="020B0609020204030204" pitchFamily="49" charset="0"/>
              </a:rPr>
              <a:t>// </a:t>
            </a:r>
            <a:r>
              <a:rPr lang="en-IN" sz="1800" dirty="0" err="1">
                <a:effectLst/>
                <a:latin typeface="Consolas" panose="020B0609020204030204" pitchFamily="49" charset="0"/>
              </a:rPr>
              <a:t>driver.switchTo</a:t>
            </a:r>
            <a:r>
              <a:rPr lang="en-IN" sz="1800" dirty="0">
                <a:effectLst/>
                <a:latin typeface="Consolas" panose="020B0609020204030204" pitchFamily="49" charset="0"/>
              </a:rPr>
              <a:t>().frame("</a:t>
            </a:r>
            <a:r>
              <a:rPr lang="en-IN" sz="1800" u="sng" dirty="0" err="1">
                <a:effectLst/>
                <a:latin typeface="Consolas" panose="020B0609020204030204" pitchFamily="49" charset="0"/>
              </a:rPr>
              <a:t>iframe</a:t>
            </a:r>
            <a:r>
              <a:rPr lang="en-IN" sz="1800" dirty="0">
                <a:effectLst/>
                <a:latin typeface="Consolas" panose="020B0609020204030204" pitchFamily="49" charset="0"/>
              </a:rPr>
              <a:t>");</a:t>
            </a:r>
          </a:p>
          <a:p>
            <a:r>
              <a:rPr lang="en-IN" sz="1800" dirty="0">
                <a:effectLst/>
                <a:latin typeface="Consolas" panose="020B0609020204030204" pitchFamily="49" charset="0"/>
              </a:rPr>
              <a:t>//</a:t>
            </a:r>
            <a:r>
              <a:rPr lang="en-IN" sz="1800" dirty="0" err="1">
                <a:effectLst/>
                <a:latin typeface="Consolas" panose="020B0609020204030204" pitchFamily="49" charset="0"/>
              </a:rPr>
              <a:t>driver.switchTo</a:t>
            </a:r>
            <a:r>
              <a:rPr lang="en-IN" sz="1800" dirty="0">
                <a:effectLst/>
                <a:latin typeface="Consolas" panose="020B0609020204030204" pitchFamily="49" charset="0"/>
              </a:rPr>
              <a:t>();</a:t>
            </a:r>
          </a:p>
          <a:p>
            <a:endParaRPr lang="en-IN" sz="1800" dirty="0">
              <a:effectLst/>
              <a:latin typeface="Consolas" panose="020B0609020204030204" pitchFamily="49" charset="0"/>
            </a:endParaRPr>
          </a:p>
          <a:p>
            <a:r>
              <a:rPr lang="en-IN" sz="1800" dirty="0">
                <a:effectLst/>
                <a:latin typeface="Consolas" panose="020B0609020204030204" pitchFamily="49" charset="0"/>
              </a:rPr>
              <a:t>//for logout</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xpath</a:t>
            </a:r>
            <a:r>
              <a:rPr lang="en-IN" sz="1800" dirty="0">
                <a:effectLst/>
                <a:latin typeface="Consolas" panose="020B0609020204030204" pitchFamily="49" charset="0"/>
              </a:rPr>
              <a:t>("/html/body/app-root/app-profile-main/section/div/div/div[1]/span[1]/a")).click(</a:t>
            </a:r>
          </a:p>
          <a:p>
            <a:r>
              <a:rPr lang="en-IN" sz="1800" dirty="0">
                <a:effectLst/>
                <a:latin typeface="Consolas" panose="020B0609020204030204" pitchFamily="49" charset="0"/>
              </a:rPr>
              <a:t>);</a:t>
            </a:r>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r>
              <a:rPr lang="en-IN" sz="1800" dirty="0">
                <a:effectLst/>
                <a:latin typeface="Consolas" panose="020B0609020204030204" pitchFamily="49" charset="0"/>
              </a:rPr>
              <a:t>;</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className</a:t>
            </a:r>
            <a:r>
              <a:rPr lang="en-IN" sz="1800" dirty="0">
                <a:effectLst/>
                <a:latin typeface="Consolas" panose="020B0609020204030204" pitchFamily="49" charset="0"/>
              </a:rPr>
              <a:t>("img30")).click()</a:t>
            </a:r>
          </a:p>
          <a:p>
            <a:r>
              <a:rPr lang="en-IN" sz="1800" dirty="0">
                <a:effectLst/>
                <a:latin typeface="Consolas" panose="020B0609020204030204" pitchFamily="49" charset="0"/>
              </a:rPr>
              <a:t>;</a:t>
            </a:r>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r>
              <a:rPr lang="en-IN" sz="1800" dirty="0">
                <a:effectLst/>
                <a:latin typeface="Consolas" panose="020B0609020204030204" pitchFamily="49" charset="0"/>
              </a:rPr>
              <a:t>);</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xpath</a:t>
            </a:r>
            <a:r>
              <a:rPr lang="en-IN" sz="1800" dirty="0">
                <a:effectLst/>
                <a:latin typeface="Consolas" panose="020B0609020204030204" pitchFamily="49" charset="0"/>
              </a:rPr>
              <a:t>("/html/body/header/nav/div[4]/</a:t>
            </a:r>
            <a:r>
              <a:rPr lang="en-IN" sz="1800" dirty="0" err="1">
                <a:effectLst/>
                <a:latin typeface="Consolas" panose="020B0609020204030204" pitchFamily="49" charset="0"/>
              </a:rPr>
              <a:t>ul</a:t>
            </a:r>
            <a:r>
              <a:rPr lang="en-IN" sz="1800" dirty="0">
                <a:effectLst/>
                <a:latin typeface="Consolas" panose="020B0609020204030204" pitchFamily="49" charset="0"/>
              </a:rPr>
              <a:t>/li[6]/</a:t>
            </a:r>
            <a:r>
              <a:rPr lang="en-IN" sz="1800" dirty="0" err="1">
                <a:effectLst/>
                <a:latin typeface="Consolas" panose="020B0609020204030204" pitchFamily="49" charset="0"/>
              </a:rPr>
              <a:t>ul</a:t>
            </a:r>
            <a:r>
              <a:rPr lang="en-IN" sz="1800" dirty="0">
                <a:effectLst/>
                <a:latin typeface="Consolas" panose="020B0609020204030204" pitchFamily="49" charset="0"/>
              </a:rPr>
              <a:t>/li[12]/a")).click();</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(5000);</a:t>
            </a:r>
          </a:p>
          <a:p>
            <a:endParaRPr lang="en-IN" dirty="0"/>
          </a:p>
        </p:txBody>
      </p:sp>
    </p:spTree>
    <p:extLst>
      <p:ext uri="{BB962C8B-B14F-4D97-AF65-F5344CB8AC3E}">
        <p14:creationId xmlns:p14="http://schemas.microsoft.com/office/powerpoint/2010/main" val="415215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1FB-DE31-5076-31C7-AD966E90D921}"/>
              </a:ext>
            </a:extLst>
          </p:cNvPr>
          <p:cNvSpPr txBox="1"/>
          <p:nvPr/>
        </p:nvSpPr>
        <p:spPr>
          <a:xfrm>
            <a:off x="316522" y="404446"/>
            <a:ext cx="11342077" cy="3139321"/>
          </a:xfrm>
          <a:prstGeom prst="rect">
            <a:avLst/>
          </a:prstGeom>
          <a:noFill/>
        </p:spPr>
        <p:txBody>
          <a:bodyPr wrap="square" rtlCol="0">
            <a:spAutoFit/>
          </a:bodyPr>
          <a:lstStyle/>
          <a:p>
            <a:r>
              <a:rPr lang="en-IN" sz="1800" dirty="0" err="1">
                <a:effectLst/>
                <a:latin typeface="Consolas" panose="020B0609020204030204" pitchFamily="49" charset="0"/>
              </a:rPr>
              <a:t>driver.manage</a:t>
            </a:r>
            <a:r>
              <a:rPr lang="en-IN" sz="1800" dirty="0">
                <a:effectLst/>
                <a:latin typeface="Consolas" panose="020B0609020204030204" pitchFamily="49" charset="0"/>
              </a:rPr>
              <a:t>().timeouts().</a:t>
            </a:r>
            <a:r>
              <a:rPr lang="en-IN" sz="1800" dirty="0" err="1">
                <a:effectLst/>
                <a:latin typeface="Consolas" panose="020B0609020204030204" pitchFamily="49" charset="0"/>
              </a:rPr>
              <a:t>implicitlyWait</a:t>
            </a:r>
            <a:r>
              <a:rPr lang="en-IN" sz="1800" dirty="0">
                <a:effectLst/>
                <a:latin typeface="Consolas" panose="020B0609020204030204" pitchFamily="49" charset="0"/>
              </a:rPr>
              <a:t>(</a:t>
            </a:r>
            <a:r>
              <a:rPr lang="en-IN" sz="1800" dirty="0" err="1">
                <a:effectLst/>
                <a:latin typeface="Consolas" panose="020B0609020204030204" pitchFamily="49" charset="0"/>
              </a:rPr>
              <a:t>Duration.</a:t>
            </a:r>
            <a:r>
              <a:rPr lang="en-IN" sz="1800" i="1" dirty="0" err="1">
                <a:effectLst/>
                <a:latin typeface="Consolas" panose="020B0609020204030204" pitchFamily="49" charset="0"/>
              </a:rPr>
              <a:t>ofSeconds</a:t>
            </a:r>
            <a:r>
              <a:rPr lang="en-IN" sz="1800" dirty="0">
                <a:effectLst/>
                <a:latin typeface="Consolas" panose="020B0609020204030204" pitchFamily="49" charset="0"/>
              </a:rPr>
              <a:t>(10));</a:t>
            </a:r>
          </a:p>
          <a:p>
            <a:r>
              <a:rPr lang="en-IN" sz="1800" dirty="0" err="1">
                <a:effectLst/>
                <a:latin typeface="Consolas" panose="020B0609020204030204" pitchFamily="49" charset="0"/>
              </a:rPr>
              <a:t>driver.manage</a:t>
            </a:r>
            <a:r>
              <a:rPr lang="en-IN" sz="1800" dirty="0">
                <a:effectLst/>
                <a:latin typeface="Consolas" panose="020B0609020204030204" pitchFamily="49" charset="0"/>
              </a:rPr>
              <a:t>().timeouts().</a:t>
            </a:r>
            <a:r>
              <a:rPr lang="en-IN" sz="1800" dirty="0" err="1">
                <a:effectLst/>
                <a:latin typeface="Consolas" panose="020B0609020204030204" pitchFamily="49" charset="0"/>
              </a:rPr>
              <a:t>pageLoadTimeout</a:t>
            </a:r>
            <a:r>
              <a:rPr lang="en-IN" sz="1800" dirty="0">
                <a:effectLst/>
                <a:latin typeface="Consolas" panose="020B0609020204030204" pitchFamily="49" charset="0"/>
              </a:rPr>
              <a:t>(</a:t>
            </a:r>
            <a:r>
              <a:rPr lang="en-IN" sz="1800" dirty="0" err="1">
                <a:effectLst/>
                <a:latin typeface="Consolas" panose="020B0609020204030204" pitchFamily="49" charset="0"/>
              </a:rPr>
              <a:t>Duration.</a:t>
            </a:r>
            <a:r>
              <a:rPr lang="en-IN" sz="1800" i="1" dirty="0" err="1">
                <a:effectLst/>
                <a:latin typeface="Consolas" panose="020B0609020204030204" pitchFamily="49" charset="0"/>
              </a:rPr>
              <a:t>ofSeconds</a:t>
            </a:r>
            <a:r>
              <a:rPr lang="en-IN" sz="1800" dirty="0">
                <a:effectLst/>
                <a:latin typeface="Consolas" panose="020B0609020204030204" pitchFamily="49" charset="0"/>
              </a:rPr>
              <a:t>(10));</a:t>
            </a:r>
          </a:p>
          <a:p>
            <a:r>
              <a:rPr lang="en-IN" sz="1800" dirty="0" err="1">
                <a:effectLst/>
                <a:latin typeface="Consolas" panose="020B0609020204030204" pitchFamily="49" charset="0"/>
              </a:rPr>
              <a:t>driver.manage</a:t>
            </a:r>
            <a:r>
              <a:rPr lang="en-IN" sz="1800" dirty="0">
                <a:effectLst/>
                <a:latin typeface="Consolas" panose="020B0609020204030204" pitchFamily="49" charset="0"/>
              </a:rPr>
              <a:t>().timeouts().</a:t>
            </a:r>
            <a:r>
              <a:rPr lang="en-IN" sz="1800" dirty="0" err="1">
                <a:effectLst/>
                <a:latin typeface="Consolas" panose="020B0609020204030204" pitchFamily="49" charset="0"/>
              </a:rPr>
              <a:t>implicitlyWait</a:t>
            </a:r>
            <a:r>
              <a:rPr lang="en-IN" sz="1800" dirty="0">
                <a:effectLst/>
                <a:latin typeface="Consolas" panose="020B0609020204030204" pitchFamily="49" charset="0"/>
              </a:rPr>
              <a:t>(</a:t>
            </a:r>
            <a:r>
              <a:rPr lang="en-IN" sz="1800" dirty="0" err="1">
                <a:effectLst/>
                <a:latin typeface="Consolas" panose="020B0609020204030204" pitchFamily="49" charset="0"/>
              </a:rPr>
              <a:t>Duration.</a:t>
            </a:r>
            <a:r>
              <a:rPr lang="en-IN" sz="1800" i="1" dirty="0" err="1">
                <a:effectLst/>
                <a:latin typeface="Consolas" panose="020B0609020204030204" pitchFamily="49" charset="0"/>
              </a:rPr>
              <a:t>ofSeconds</a:t>
            </a:r>
            <a:r>
              <a:rPr lang="en-IN" sz="1800" dirty="0">
                <a:effectLst/>
                <a:latin typeface="Consolas" panose="020B0609020204030204" pitchFamily="49" charset="0"/>
              </a:rPr>
              <a:t>(10));</a:t>
            </a:r>
          </a:p>
          <a:p>
            <a:r>
              <a:rPr lang="en-IN" sz="1800" dirty="0" err="1">
                <a:effectLst/>
                <a:latin typeface="Consolas" panose="020B0609020204030204" pitchFamily="49" charset="0"/>
              </a:rPr>
              <a:t>driver.navigate</a:t>
            </a:r>
            <a:r>
              <a:rPr lang="en-IN" sz="1800" dirty="0">
                <a:effectLst/>
                <a:latin typeface="Consolas" panose="020B0609020204030204" pitchFamily="49" charset="0"/>
              </a:rPr>
              <a:t>().forward();</a:t>
            </a:r>
          </a:p>
          <a:p>
            <a:r>
              <a:rPr lang="en-IN" sz="1800" dirty="0" err="1">
                <a:effectLst/>
                <a:latin typeface="Consolas" panose="020B0609020204030204" pitchFamily="49" charset="0"/>
              </a:rPr>
              <a:t>driver.navigate</a:t>
            </a:r>
            <a:r>
              <a:rPr lang="en-IN" sz="1800" dirty="0">
                <a:effectLst/>
                <a:latin typeface="Consolas" panose="020B0609020204030204" pitchFamily="49" charset="0"/>
              </a:rPr>
              <a:t>().back();</a:t>
            </a:r>
          </a:p>
          <a:p>
            <a:r>
              <a:rPr lang="en-IN" sz="1800" dirty="0" err="1">
                <a:effectLst/>
                <a:latin typeface="Consolas" panose="020B0609020204030204" pitchFamily="49" charset="0"/>
              </a:rPr>
              <a:t>driver.navigate</a:t>
            </a:r>
            <a:r>
              <a:rPr lang="en-IN" sz="1800" dirty="0">
                <a:effectLst/>
                <a:latin typeface="Consolas" panose="020B0609020204030204" pitchFamily="49" charset="0"/>
              </a:rPr>
              <a:t>().refresh();</a:t>
            </a:r>
          </a:p>
          <a:p>
            <a:r>
              <a:rPr lang="en-IN" sz="1800" dirty="0" err="1">
                <a:effectLst/>
                <a:latin typeface="Consolas" panose="020B0609020204030204" pitchFamily="49" charset="0"/>
              </a:rPr>
              <a:t>driver.close</a:t>
            </a:r>
            <a:r>
              <a:rPr lang="en-IN" sz="1800" dirty="0">
                <a:effectLst/>
                <a:latin typeface="Consolas" panose="020B0609020204030204" pitchFamily="49" charset="0"/>
              </a:rPr>
              <a:t>();</a:t>
            </a:r>
          </a:p>
          <a:p>
            <a:r>
              <a:rPr lang="en-IN" sz="1800" dirty="0" err="1">
                <a:effectLst/>
                <a:latin typeface="Consolas" panose="020B0609020204030204" pitchFamily="49" charset="0"/>
              </a:rPr>
              <a:t>driver.quit</a:t>
            </a:r>
            <a:r>
              <a:rPr lang="en-IN" sz="1800" dirty="0">
                <a:effectLst/>
                <a:latin typeface="Consolas" panose="020B0609020204030204" pitchFamily="49" charset="0"/>
              </a:rPr>
              <a:t>();</a:t>
            </a:r>
          </a:p>
          <a:p>
            <a:r>
              <a:rPr lang="en-IN" sz="1800" dirty="0">
                <a:effectLst/>
                <a:latin typeface="Consolas" panose="020B0609020204030204" pitchFamily="49" charset="0"/>
              </a:rPr>
              <a:t>}</a:t>
            </a:r>
          </a:p>
          <a:p>
            <a:r>
              <a:rPr lang="en-IN" sz="1800" dirty="0">
                <a:solidFill>
                  <a:srgbClr val="F9FAF4"/>
                </a:solidFill>
                <a:effectLst/>
                <a:latin typeface="Consolas" panose="020B0609020204030204" pitchFamily="49" charset="0"/>
              </a:rPr>
              <a:t>}</a:t>
            </a:r>
            <a:endParaRPr lang="en-IN" sz="1800" dirty="0">
              <a:solidFill>
                <a:srgbClr val="AAAAAA"/>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39800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793CD3-B4A3-1404-F06A-1A67BBDA646A}"/>
              </a:ext>
            </a:extLst>
          </p:cNvPr>
          <p:cNvSpPr txBox="1"/>
          <p:nvPr/>
        </p:nvSpPr>
        <p:spPr>
          <a:xfrm>
            <a:off x="325315" y="351692"/>
            <a:ext cx="11368454" cy="6740307"/>
          </a:xfrm>
          <a:prstGeom prst="rect">
            <a:avLst/>
          </a:prstGeom>
          <a:noFill/>
        </p:spPr>
        <p:txBody>
          <a:bodyPr wrap="square" rtlCol="0">
            <a:spAutoFit/>
          </a:bodyPr>
          <a:lstStyle/>
          <a:p>
            <a:r>
              <a:rPr lang="en-US" dirty="0"/>
              <a:t> </a:t>
            </a:r>
            <a:r>
              <a:rPr lang="en-US" b="1" dirty="0">
                <a:latin typeface="Consolas" panose="020B0609020204030204" pitchFamily="49" charset="0"/>
              </a:rPr>
              <a:t>CUCUMBER</a:t>
            </a:r>
          </a:p>
          <a:p>
            <a:r>
              <a:rPr lang="en-US" b="1" dirty="0"/>
              <a:t>Feature file for login amazon</a:t>
            </a:r>
          </a:p>
          <a:p>
            <a:endParaRPr lang="en-US" dirty="0"/>
          </a:p>
          <a:p>
            <a:r>
              <a:rPr lang="en-US" dirty="0"/>
              <a:t>Feature: User tries to login to amazon.com with valid credentials</a:t>
            </a:r>
          </a:p>
          <a:p>
            <a:endParaRPr lang="en-US" dirty="0"/>
          </a:p>
          <a:p>
            <a:r>
              <a:rPr lang="en-US" dirty="0"/>
              <a:t>Scenario: Valid login</a:t>
            </a:r>
          </a:p>
          <a:p>
            <a:r>
              <a:rPr lang="en-US" dirty="0"/>
              <a:t>Given I am a user of amazon.com</a:t>
            </a:r>
          </a:p>
          <a:p>
            <a:r>
              <a:rPr lang="en-US" dirty="0"/>
              <a:t>When I log in using valid credentials</a:t>
            </a:r>
          </a:p>
          <a:p>
            <a:r>
              <a:rPr lang="en-US" dirty="0"/>
              <a:t>Then I should be logged in</a:t>
            </a:r>
          </a:p>
          <a:p>
            <a:endParaRPr lang="en-US" dirty="0"/>
          </a:p>
          <a:p>
            <a:r>
              <a:rPr lang="en-US" dirty="0"/>
              <a:t>Scenario: Invalid login</a:t>
            </a:r>
          </a:p>
          <a:p>
            <a:r>
              <a:rPr lang="en-US" dirty="0"/>
              <a:t>Given I am a user of amazon.com</a:t>
            </a:r>
          </a:p>
          <a:p>
            <a:r>
              <a:rPr lang="en-US" dirty="0"/>
              <a:t>When I log in using invalid credentials</a:t>
            </a:r>
          </a:p>
          <a:p>
            <a:r>
              <a:rPr lang="en-US" dirty="0"/>
              <a:t>Then I should not be logged in</a:t>
            </a:r>
          </a:p>
          <a:p>
            <a:endParaRPr lang="en-US" dirty="0"/>
          </a:p>
          <a:p>
            <a:endParaRPr lang="en-US" dirty="0"/>
          </a:p>
          <a:p>
            <a:r>
              <a:rPr lang="en-US" b="1" dirty="0"/>
              <a:t>Steps definition file for login amazon</a:t>
            </a:r>
          </a:p>
          <a:p>
            <a:endParaRPr lang="en-US" dirty="0"/>
          </a:p>
          <a:p>
            <a:r>
              <a:rPr lang="en-IN" sz="1800" dirty="0">
                <a:effectLst/>
                <a:latin typeface="Consolas" panose="020B0609020204030204" pitchFamily="49" charset="0"/>
              </a:rPr>
              <a:t>package </a:t>
            </a:r>
            <a:r>
              <a:rPr lang="en-IN" sz="1800" dirty="0" err="1">
                <a:effectLst/>
                <a:latin typeface="Consolas" panose="020B0609020204030204" pitchFamily="49" charset="0"/>
              </a:rPr>
              <a:t>StepDefinationFile</a:t>
            </a:r>
            <a:r>
              <a:rPr lang="en-IN" sz="1800" dirty="0">
                <a:effectLst/>
                <a:latin typeface="Consolas" panose="020B0609020204030204" pitchFamily="49" charset="0"/>
              </a:rPr>
              <a:t>;</a:t>
            </a:r>
          </a:p>
          <a:p>
            <a:r>
              <a:rPr lang="en-IN" sz="1800" dirty="0">
                <a:effectLst/>
                <a:latin typeface="Consolas" panose="020B0609020204030204" pitchFamily="49" charset="0"/>
              </a:rPr>
              <a:t>import </a:t>
            </a:r>
            <a:r>
              <a:rPr lang="en-IN" sz="1800" dirty="0" err="1">
                <a:effectLst/>
                <a:latin typeface="Consolas" panose="020B0609020204030204" pitchFamily="49" charset="0"/>
              </a:rPr>
              <a:t>org.openqa.selenium.By</a:t>
            </a:r>
            <a:r>
              <a:rPr lang="en-IN" sz="1800" dirty="0">
                <a:effectLst/>
                <a:latin typeface="Consolas" panose="020B0609020204030204" pitchFamily="49" charset="0"/>
              </a:rPr>
              <a:t>;</a:t>
            </a:r>
          </a:p>
          <a:p>
            <a:r>
              <a:rPr lang="en-IN" sz="1800" dirty="0">
                <a:effectLst/>
                <a:latin typeface="Consolas" panose="020B0609020204030204" pitchFamily="49" charset="0"/>
              </a:rPr>
              <a:t>import </a:t>
            </a:r>
            <a:r>
              <a:rPr lang="en-IN" sz="1800" dirty="0" err="1">
                <a:effectLst/>
                <a:latin typeface="Consolas" panose="020B0609020204030204" pitchFamily="49" charset="0"/>
              </a:rPr>
              <a:t>org.openqa.selenium.WebDriver</a:t>
            </a:r>
            <a:r>
              <a:rPr lang="en-IN" sz="1800" dirty="0">
                <a:effectLst/>
                <a:latin typeface="Consolas" panose="020B0609020204030204" pitchFamily="49" charset="0"/>
              </a:rPr>
              <a:t>;</a:t>
            </a:r>
          </a:p>
          <a:p>
            <a:r>
              <a:rPr lang="en-IN" sz="1800" dirty="0">
                <a:effectLst/>
                <a:latin typeface="Consolas" panose="020B0609020204030204" pitchFamily="49" charset="0"/>
              </a:rPr>
              <a:t>import </a:t>
            </a:r>
            <a:r>
              <a:rPr lang="en-IN" sz="1800" dirty="0" err="1">
                <a:effectLst/>
                <a:latin typeface="Consolas" panose="020B0609020204030204" pitchFamily="49" charset="0"/>
              </a:rPr>
              <a:t>org.openqa.selenium.chrome.ChromeDriver</a:t>
            </a:r>
            <a:r>
              <a:rPr lang="en-IN" sz="1800" dirty="0">
                <a:effectLst/>
                <a:latin typeface="Consolas" panose="020B0609020204030204" pitchFamily="49" charset="0"/>
              </a:rPr>
              <a:t>;</a:t>
            </a:r>
          </a:p>
          <a:p>
            <a:r>
              <a:rPr lang="en-IN" sz="1800" dirty="0">
                <a:effectLst/>
                <a:latin typeface="Consolas" panose="020B0609020204030204" pitchFamily="49" charset="0"/>
              </a:rPr>
              <a:t>import </a:t>
            </a:r>
            <a:r>
              <a:rPr lang="en-IN" sz="1800" dirty="0" err="1">
                <a:effectLst/>
                <a:latin typeface="Consolas" panose="020B0609020204030204" pitchFamily="49" charset="0"/>
              </a:rPr>
              <a:t>io.cucumber.java.en.Given</a:t>
            </a:r>
            <a:r>
              <a:rPr lang="en-IN" sz="1800"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176579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85A23D-3E09-906A-4A13-5136ED4423CC}"/>
              </a:ext>
            </a:extLst>
          </p:cNvPr>
          <p:cNvSpPr txBox="1"/>
          <p:nvPr/>
        </p:nvSpPr>
        <p:spPr>
          <a:xfrm>
            <a:off x="483577" y="465992"/>
            <a:ext cx="11306908" cy="6463308"/>
          </a:xfrm>
          <a:prstGeom prst="rect">
            <a:avLst/>
          </a:prstGeom>
          <a:noFill/>
        </p:spPr>
        <p:txBody>
          <a:bodyPr wrap="square" rtlCol="0">
            <a:spAutoFit/>
          </a:bodyPr>
          <a:lstStyle/>
          <a:p>
            <a:r>
              <a:rPr lang="en-IN" sz="1800" dirty="0">
                <a:effectLst/>
                <a:latin typeface="Consolas" panose="020B0609020204030204" pitchFamily="49" charset="0"/>
              </a:rPr>
              <a:t>import </a:t>
            </a:r>
            <a:r>
              <a:rPr lang="en-IN" sz="1800" dirty="0" err="1">
                <a:effectLst/>
                <a:latin typeface="Consolas" panose="020B0609020204030204" pitchFamily="49" charset="0"/>
              </a:rPr>
              <a:t>io.cucumber.java.en.Then</a:t>
            </a:r>
            <a:r>
              <a:rPr lang="en-IN" sz="1800" dirty="0">
                <a:effectLst/>
                <a:latin typeface="Consolas" panose="020B0609020204030204" pitchFamily="49" charset="0"/>
              </a:rPr>
              <a:t>;</a:t>
            </a:r>
          </a:p>
          <a:p>
            <a:r>
              <a:rPr lang="en-IN" sz="1800" dirty="0">
                <a:effectLst/>
                <a:latin typeface="Consolas" panose="020B0609020204030204" pitchFamily="49" charset="0"/>
              </a:rPr>
              <a:t>import </a:t>
            </a:r>
            <a:r>
              <a:rPr lang="en-IN" sz="1800" dirty="0" err="1">
                <a:effectLst/>
                <a:latin typeface="Consolas" panose="020B0609020204030204" pitchFamily="49" charset="0"/>
              </a:rPr>
              <a:t>io.cucumber.java.en.When</a:t>
            </a:r>
            <a:r>
              <a:rPr lang="en-IN" sz="1800" dirty="0">
                <a:effectLst/>
                <a:latin typeface="Consolas" panose="020B0609020204030204" pitchFamily="49" charset="0"/>
              </a:rPr>
              <a:t>;</a:t>
            </a:r>
          </a:p>
          <a:p>
            <a:r>
              <a:rPr lang="en-IN" sz="1800" dirty="0">
                <a:effectLst/>
                <a:latin typeface="Consolas" panose="020B0609020204030204" pitchFamily="49" charset="0"/>
              </a:rPr>
              <a:t>public class </a:t>
            </a:r>
            <a:r>
              <a:rPr lang="en-IN" sz="1800" dirty="0" err="1">
                <a:effectLst/>
                <a:latin typeface="Consolas" panose="020B0609020204030204" pitchFamily="49" charset="0"/>
              </a:rPr>
              <a:t>LoginSteps</a:t>
            </a:r>
            <a:r>
              <a:rPr lang="en-IN" sz="1800" dirty="0">
                <a:effectLst/>
                <a:latin typeface="Consolas" panose="020B0609020204030204" pitchFamily="49" charset="0"/>
              </a:rPr>
              <a:t> {</a:t>
            </a:r>
          </a:p>
          <a:p>
            <a:r>
              <a:rPr lang="en-IN" sz="1800" dirty="0">
                <a:effectLst/>
                <a:latin typeface="Consolas" panose="020B0609020204030204" pitchFamily="49" charset="0"/>
              </a:rPr>
              <a:t>WebDriver driver;</a:t>
            </a:r>
          </a:p>
          <a:p>
            <a:r>
              <a:rPr lang="en-IN" sz="1800" i="1" dirty="0">
                <a:effectLst/>
                <a:latin typeface="Consolas" panose="020B0609020204030204" pitchFamily="49" charset="0"/>
              </a:rPr>
              <a:t>@Given</a:t>
            </a:r>
            <a:r>
              <a:rPr lang="en-IN" sz="1800" dirty="0">
                <a:effectLst/>
                <a:latin typeface="Consolas" panose="020B0609020204030204" pitchFamily="49" charset="0"/>
              </a:rPr>
              <a:t>("I am a user of amazon.com")</a:t>
            </a:r>
          </a:p>
          <a:p>
            <a:r>
              <a:rPr lang="en-IN" sz="1800" dirty="0">
                <a:effectLst/>
                <a:latin typeface="Consolas" panose="020B0609020204030204" pitchFamily="49" charset="0"/>
              </a:rPr>
              <a:t>public void </a:t>
            </a:r>
            <a:r>
              <a:rPr lang="en-IN" sz="1800" dirty="0" err="1">
                <a:effectLst/>
                <a:latin typeface="Consolas" panose="020B0609020204030204" pitchFamily="49" charset="0"/>
              </a:rPr>
              <a:t>i_am_a_user_of_amazon_com</a:t>
            </a:r>
            <a:r>
              <a:rPr lang="en-IN" sz="1800" dirty="0">
                <a:effectLst/>
                <a:latin typeface="Consolas" panose="020B0609020204030204" pitchFamily="49" charset="0"/>
              </a:rPr>
              <a:t>() throws </a:t>
            </a:r>
            <a:r>
              <a:rPr lang="en-IN" sz="1800" dirty="0" err="1">
                <a:effectLst/>
                <a:latin typeface="Consolas" panose="020B0609020204030204" pitchFamily="49" charset="0"/>
              </a:rPr>
              <a:t>InterruptedException</a:t>
            </a:r>
            <a:r>
              <a:rPr lang="en-IN" sz="1800" dirty="0">
                <a:effectLst/>
                <a:latin typeface="Consolas" panose="020B0609020204030204" pitchFamily="49" charset="0"/>
              </a:rPr>
              <a:t> {</a:t>
            </a:r>
          </a:p>
          <a:p>
            <a:r>
              <a:rPr lang="en-IN" sz="1800" dirty="0" err="1">
                <a:effectLst/>
                <a:latin typeface="Consolas" panose="020B0609020204030204" pitchFamily="49" charset="0"/>
              </a:rPr>
              <a:t>System.</a:t>
            </a:r>
            <a:r>
              <a:rPr lang="en-IN" sz="1800" i="1" dirty="0" err="1">
                <a:effectLst/>
                <a:latin typeface="Consolas" panose="020B0609020204030204" pitchFamily="49" charset="0"/>
              </a:rPr>
              <a:t>setProperty</a:t>
            </a:r>
            <a:r>
              <a:rPr lang="en-IN" sz="1800" dirty="0">
                <a:effectLst/>
                <a:latin typeface="Consolas" panose="020B0609020204030204" pitchFamily="49" charset="0"/>
              </a:rPr>
              <a:t>("</a:t>
            </a:r>
            <a:r>
              <a:rPr lang="en-IN" sz="1800" dirty="0" err="1">
                <a:effectLst/>
                <a:latin typeface="Consolas" panose="020B0609020204030204" pitchFamily="49" charset="0"/>
              </a:rPr>
              <a:t>webdriver.chrome.driver","C</a:t>
            </a:r>
            <a:r>
              <a:rPr lang="en-IN" sz="1800" dirty="0">
                <a:effectLst/>
                <a:latin typeface="Consolas" panose="020B0609020204030204" pitchFamily="49" charset="0"/>
              </a:rPr>
              <a:t>:\\Program Files\\chromedriver.exe");</a:t>
            </a:r>
          </a:p>
          <a:p>
            <a:r>
              <a:rPr lang="en-IN" sz="1800" dirty="0">
                <a:effectLst/>
                <a:latin typeface="Consolas" panose="020B0609020204030204" pitchFamily="49" charset="0"/>
              </a:rPr>
              <a:t>WebDriver driver=new </a:t>
            </a:r>
            <a:r>
              <a:rPr lang="en-IN" sz="1800" dirty="0" err="1">
                <a:effectLst/>
                <a:latin typeface="Consolas" panose="020B0609020204030204" pitchFamily="49" charset="0"/>
              </a:rPr>
              <a:t>ChromeDriver</a:t>
            </a:r>
            <a:r>
              <a:rPr lang="en-IN" sz="1800" dirty="0">
                <a:effectLst/>
                <a:latin typeface="Consolas" panose="020B0609020204030204" pitchFamily="49" charset="0"/>
              </a:rPr>
              <a:t>();</a:t>
            </a:r>
          </a:p>
          <a:p>
            <a:r>
              <a:rPr lang="en-IN" sz="1800" dirty="0" err="1">
                <a:effectLst/>
                <a:latin typeface="Consolas" panose="020B0609020204030204" pitchFamily="49" charset="0"/>
              </a:rPr>
              <a:t>driver.get</a:t>
            </a:r>
            <a:r>
              <a:rPr lang="en-IN" sz="1800" dirty="0">
                <a:effectLst/>
                <a:latin typeface="Consolas" panose="020B0609020204030204" pitchFamily="49" charset="0"/>
              </a:rPr>
              <a:t>("https://www.amazon.com");</a:t>
            </a:r>
          </a:p>
          <a:p>
            <a:r>
              <a:rPr lang="en-IN" sz="1800" dirty="0" err="1">
                <a:effectLst/>
                <a:latin typeface="Consolas" panose="020B0609020204030204" pitchFamily="49" charset="0"/>
              </a:rPr>
              <a:t>Thread.</a:t>
            </a:r>
            <a:r>
              <a:rPr lang="en-IN" sz="1800" i="1" dirty="0" err="1">
                <a:effectLst/>
                <a:latin typeface="Consolas" panose="020B0609020204030204" pitchFamily="49" charset="0"/>
              </a:rPr>
              <a:t>sleep</a:t>
            </a:r>
            <a:r>
              <a:rPr lang="en-IN" sz="1800" dirty="0">
                <a:effectLst/>
                <a:latin typeface="Consolas" panose="020B0609020204030204" pitchFamily="49" charset="0"/>
              </a:rPr>
              <a:t>(2000);</a:t>
            </a:r>
          </a:p>
          <a:p>
            <a:r>
              <a:rPr lang="en-IN" sz="1800" dirty="0">
                <a:effectLst/>
                <a:latin typeface="Consolas" panose="020B0609020204030204" pitchFamily="49" charset="0"/>
              </a:rPr>
              <a:t>}</a:t>
            </a:r>
          </a:p>
          <a:p>
            <a:r>
              <a:rPr lang="en-IN" sz="1800" i="1" dirty="0">
                <a:effectLst/>
                <a:latin typeface="Consolas" panose="020B0609020204030204" pitchFamily="49" charset="0"/>
              </a:rPr>
              <a:t>@When</a:t>
            </a:r>
            <a:r>
              <a:rPr lang="en-IN" sz="1800" dirty="0">
                <a:effectLst/>
                <a:latin typeface="Consolas" panose="020B0609020204030204" pitchFamily="49" charset="0"/>
              </a:rPr>
              <a:t>("I log in using valid credentials")</a:t>
            </a:r>
          </a:p>
          <a:p>
            <a:r>
              <a:rPr lang="en-IN" sz="1800" dirty="0">
                <a:effectLst/>
                <a:latin typeface="Consolas" panose="020B0609020204030204" pitchFamily="49" charset="0"/>
              </a:rPr>
              <a:t>public void </a:t>
            </a:r>
            <a:r>
              <a:rPr lang="en-IN" sz="1800" dirty="0" err="1">
                <a:effectLst/>
                <a:latin typeface="Consolas" panose="020B0609020204030204" pitchFamily="49" charset="0"/>
              </a:rPr>
              <a:t>i_log_in_using_valid_credentials</a:t>
            </a:r>
            <a:r>
              <a:rPr lang="en-IN" sz="1800" dirty="0">
                <a:effectLst/>
                <a:latin typeface="Consolas" panose="020B0609020204030204" pitchFamily="49" charset="0"/>
              </a:rPr>
              <a:t>() {</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(By.</a:t>
            </a:r>
            <a:r>
              <a:rPr lang="en-IN" sz="1800" i="1" dirty="0">
                <a:effectLst/>
                <a:latin typeface="Consolas" panose="020B0609020204030204" pitchFamily="49" charset="0"/>
              </a:rPr>
              <a:t>id</a:t>
            </a:r>
            <a:r>
              <a:rPr lang="en-IN" sz="1800" dirty="0">
                <a:effectLst/>
                <a:latin typeface="Consolas" panose="020B0609020204030204" pitchFamily="49" charset="0"/>
              </a:rPr>
              <a:t>("nav-link-</a:t>
            </a:r>
            <a:r>
              <a:rPr lang="en-IN" sz="1800" dirty="0" err="1">
                <a:effectLst/>
                <a:latin typeface="Consolas" panose="020B0609020204030204" pitchFamily="49" charset="0"/>
              </a:rPr>
              <a:t>accountList</a:t>
            </a:r>
            <a:r>
              <a:rPr lang="en-IN" sz="1800" dirty="0">
                <a:effectLst/>
                <a:latin typeface="Consolas" panose="020B0609020204030204" pitchFamily="49" charset="0"/>
              </a:rPr>
              <a:t>")).click();</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(By.</a:t>
            </a:r>
            <a:r>
              <a:rPr lang="en-IN" sz="1800" i="1" dirty="0">
                <a:effectLst/>
                <a:latin typeface="Consolas" panose="020B0609020204030204" pitchFamily="49" charset="0"/>
              </a:rPr>
              <a:t>id</a:t>
            </a:r>
            <a:r>
              <a:rPr lang="en-IN" sz="1800" dirty="0">
                <a:effectLst/>
                <a:latin typeface="Consolas" panose="020B0609020204030204" pitchFamily="49" charset="0"/>
              </a:rPr>
              <a:t>("</a:t>
            </a:r>
            <a:r>
              <a:rPr lang="en-IN" sz="1800" dirty="0" err="1">
                <a:effectLst/>
                <a:latin typeface="Consolas" panose="020B0609020204030204" pitchFamily="49" charset="0"/>
              </a:rPr>
              <a:t>ap_email</a:t>
            </a:r>
            <a:r>
              <a:rPr lang="en-IN" sz="1800" dirty="0">
                <a:effectLst/>
                <a:latin typeface="Consolas" panose="020B0609020204030204" pitchFamily="49" charset="0"/>
              </a:rPr>
              <a:t>")).</a:t>
            </a:r>
            <a:r>
              <a:rPr lang="en-IN" sz="1800" dirty="0" err="1">
                <a:effectLst/>
                <a:latin typeface="Consolas" panose="020B0609020204030204" pitchFamily="49" charset="0"/>
              </a:rPr>
              <a:t>sendKeys</a:t>
            </a:r>
            <a:r>
              <a:rPr lang="en-IN" sz="1800" dirty="0">
                <a:effectLst/>
                <a:latin typeface="Consolas" panose="020B0609020204030204" pitchFamily="49" charset="0"/>
              </a:rPr>
              <a:t>("rajkhushboo2608@gmail.com");</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a:t>
            </a:r>
            <a:r>
              <a:rPr lang="en-IN" sz="1800" dirty="0" err="1">
                <a:effectLst/>
                <a:latin typeface="Consolas" panose="020B0609020204030204" pitchFamily="49" charset="0"/>
              </a:rPr>
              <a:t>By.</a:t>
            </a:r>
            <a:r>
              <a:rPr lang="en-IN" sz="1800" i="1" dirty="0" err="1">
                <a:effectLst/>
                <a:latin typeface="Consolas" panose="020B0609020204030204" pitchFamily="49" charset="0"/>
              </a:rPr>
              <a:t>className</a:t>
            </a:r>
            <a:r>
              <a:rPr lang="en-IN" sz="1800" dirty="0">
                <a:effectLst/>
                <a:latin typeface="Consolas" panose="020B0609020204030204" pitchFamily="49" charset="0"/>
              </a:rPr>
              <a:t>("a-button-input")).click();</a:t>
            </a:r>
          </a:p>
          <a:p>
            <a:r>
              <a:rPr lang="en-IN" sz="1800" dirty="0" err="1">
                <a:effectLst/>
                <a:latin typeface="Consolas" panose="020B0609020204030204" pitchFamily="49" charset="0"/>
              </a:rPr>
              <a:t>driver.findElement</a:t>
            </a:r>
            <a:r>
              <a:rPr lang="en-IN" sz="1800" dirty="0">
                <a:effectLst/>
                <a:latin typeface="Consolas" panose="020B0609020204030204" pitchFamily="49" charset="0"/>
              </a:rPr>
              <a:t>(By.</a:t>
            </a:r>
            <a:r>
              <a:rPr lang="en-IN" sz="1800" i="1" dirty="0">
                <a:effectLst/>
                <a:latin typeface="Consolas" panose="020B0609020204030204" pitchFamily="49" charset="0"/>
              </a:rPr>
              <a:t>id</a:t>
            </a:r>
            <a:r>
              <a:rPr lang="en-IN" sz="1800" dirty="0">
                <a:effectLst/>
                <a:latin typeface="Consolas" panose="020B0609020204030204" pitchFamily="49" charset="0"/>
              </a:rPr>
              <a:t>("</a:t>
            </a:r>
            <a:r>
              <a:rPr lang="en-IN" sz="1800" dirty="0" err="1">
                <a:effectLst/>
                <a:latin typeface="Consolas" panose="020B0609020204030204" pitchFamily="49" charset="0"/>
              </a:rPr>
              <a:t>ap_password</a:t>
            </a:r>
            <a:r>
              <a:rPr lang="en-IN" sz="1800" dirty="0">
                <a:effectLst/>
                <a:latin typeface="Consolas" panose="020B0609020204030204" pitchFamily="49" charset="0"/>
              </a:rPr>
              <a:t>")).</a:t>
            </a:r>
            <a:r>
              <a:rPr lang="en-IN" sz="1800" dirty="0" err="1">
                <a:effectLst/>
                <a:latin typeface="Consolas" panose="020B0609020204030204" pitchFamily="49" charset="0"/>
              </a:rPr>
              <a:t>sendKeys</a:t>
            </a:r>
            <a:r>
              <a:rPr lang="en-IN" sz="1800" dirty="0">
                <a:effectLst/>
                <a:latin typeface="Consolas" panose="020B0609020204030204" pitchFamily="49" charset="0"/>
              </a:rPr>
              <a:t>("Rashi@5933" );</a:t>
            </a:r>
          </a:p>
          <a:p>
            <a:r>
              <a:rPr lang="en-IN" sz="1800" dirty="0">
                <a:effectLst/>
                <a:latin typeface="Consolas" panose="020B0609020204030204" pitchFamily="49" charset="0"/>
              </a:rPr>
              <a:t>}</a:t>
            </a:r>
            <a:r>
              <a:rPr lang="en-US" sz="1800" i="1" dirty="0">
                <a:effectLst/>
                <a:latin typeface="Consolas" panose="020B0609020204030204" pitchFamily="49" charset="0"/>
              </a:rPr>
              <a:t> @Then</a:t>
            </a:r>
            <a:r>
              <a:rPr lang="en-US" sz="1800" dirty="0">
                <a:effectLst/>
                <a:latin typeface="Consolas" panose="020B0609020204030204" pitchFamily="49" charset="0"/>
              </a:rPr>
              <a:t>("I should be logged in")</a:t>
            </a:r>
          </a:p>
          <a:p>
            <a:r>
              <a:rPr lang="en-US" sz="1800" dirty="0">
                <a:effectLst/>
                <a:latin typeface="Consolas" panose="020B0609020204030204" pitchFamily="49" charset="0"/>
              </a:rPr>
              <a:t>public void </a:t>
            </a:r>
            <a:r>
              <a:rPr lang="en-US" sz="1800" dirty="0" err="1">
                <a:effectLst/>
                <a:latin typeface="Consolas" panose="020B0609020204030204" pitchFamily="49" charset="0"/>
              </a:rPr>
              <a:t>i_should_be_logged_in</a:t>
            </a:r>
            <a:r>
              <a:rPr lang="en-US" sz="1800" dirty="0">
                <a:effectLst/>
                <a:latin typeface="Consolas" panose="020B0609020204030204" pitchFamily="49" charset="0"/>
              </a:rPr>
              <a:t>() {</a:t>
            </a:r>
          </a:p>
          <a:p>
            <a:r>
              <a:rPr lang="en-US" sz="1800" dirty="0" err="1">
                <a:effectLst/>
                <a:latin typeface="Consolas" panose="020B0609020204030204" pitchFamily="49" charset="0"/>
              </a:rPr>
              <a:t>driver.findElement</a:t>
            </a:r>
            <a:r>
              <a:rPr lang="en-US" sz="1800" dirty="0">
                <a:effectLst/>
                <a:latin typeface="Consolas" panose="020B0609020204030204" pitchFamily="49" charset="0"/>
              </a:rPr>
              <a:t>(By.</a:t>
            </a:r>
            <a:r>
              <a:rPr lang="en-US" sz="1800" i="1" dirty="0">
                <a:effectLst/>
                <a:latin typeface="Consolas" panose="020B0609020204030204" pitchFamily="49" charset="0"/>
              </a:rPr>
              <a:t>id</a:t>
            </a:r>
            <a:r>
              <a:rPr lang="en-US" sz="1800" dirty="0">
                <a:effectLst/>
                <a:latin typeface="Consolas" panose="020B0609020204030204" pitchFamily="49" charset="0"/>
              </a:rPr>
              <a:t>("</a:t>
            </a:r>
            <a:r>
              <a:rPr lang="en-US" sz="1800" dirty="0" err="1">
                <a:effectLst/>
                <a:latin typeface="Consolas" panose="020B0609020204030204" pitchFamily="49" charset="0"/>
              </a:rPr>
              <a:t>signInSubmit</a:t>
            </a:r>
            <a:r>
              <a:rPr lang="en-US" sz="1800" dirty="0">
                <a:effectLst/>
                <a:latin typeface="Consolas" panose="020B0609020204030204" pitchFamily="49" charset="0"/>
              </a:rPr>
              <a:t>")).click();</a:t>
            </a:r>
          </a:p>
          <a:p>
            <a:r>
              <a:rPr lang="en-US" sz="1800" dirty="0">
                <a:effectLst/>
                <a:latin typeface="Consolas" panose="020B0609020204030204" pitchFamily="49" charset="0"/>
              </a:rPr>
              <a:t>}</a:t>
            </a:r>
          </a:p>
          <a:p>
            <a:endParaRPr lang="en-IN" sz="1800" dirty="0">
              <a:solidFill>
                <a:srgbClr val="AAAAAA"/>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831837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C2422-4CCF-49D2-3100-9B27FB91FAEA}"/>
              </a:ext>
            </a:extLst>
          </p:cNvPr>
          <p:cNvSpPr txBox="1"/>
          <p:nvPr/>
        </p:nvSpPr>
        <p:spPr>
          <a:xfrm>
            <a:off x="272562" y="219808"/>
            <a:ext cx="10011319" cy="3693319"/>
          </a:xfrm>
          <a:prstGeom prst="rect">
            <a:avLst/>
          </a:prstGeom>
          <a:noFill/>
        </p:spPr>
        <p:txBody>
          <a:bodyPr wrap="square" rtlCol="0">
            <a:spAutoFit/>
          </a:bodyPr>
          <a:lstStyle/>
          <a:p>
            <a:r>
              <a:rPr lang="en-US" sz="1800" i="1" dirty="0">
                <a:effectLst/>
                <a:latin typeface="Consolas" panose="020B0609020204030204" pitchFamily="49" charset="0"/>
              </a:rPr>
              <a:t>@When</a:t>
            </a:r>
            <a:r>
              <a:rPr lang="en-US" sz="1800" dirty="0">
                <a:effectLst/>
                <a:latin typeface="Consolas" panose="020B0609020204030204" pitchFamily="49" charset="0"/>
              </a:rPr>
              <a:t>("I log in using invalid credentials")</a:t>
            </a:r>
          </a:p>
          <a:p>
            <a:r>
              <a:rPr lang="en-US" sz="1800" dirty="0">
                <a:effectLst/>
                <a:latin typeface="Consolas" panose="020B0609020204030204" pitchFamily="49" charset="0"/>
              </a:rPr>
              <a:t>public void </a:t>
            </a:r>
            <a:r>
              <a:rPr lang="en-US" sz="1800" dirty="0" err="1">
                <a:effectLst/>
                <a:latin typeface="Consolas" panose="020B0609020204030204" pitchFamily="49" charset="0"/>
              </a:rPr>
              <a:t>i_log_in_using_invalid_credentials</a:t>
            </a:r>
            <a:r>
              <a:rPr lang="en-US" sz="1800" dirty="0">
                <a:effectLst/>
                <a:latin typeface="Consolas" panose="020B0609020204030204" pitchFamily="49" charset="0"/>
              </a:rPr>
              <a:t>() {</a:t>
            </a:r>
          </a:p>
          <a:p>
            <a:r>
              <a:rPr lang="en-US" sz="1800" dirty="0" err="1">
                <a:effectLst/>
                <a:latin typeface="Consolas" panose="020B0609020204030204" pitchFamily="49" charset="0"/>
              </a:rPr>
              <a:t>driver.findElement</a:t>
            </a:r>
            <a:r>
              <a:rPr lang="en-US" sz="1800" dirty="0">
                <a:effectLst/>
                <a:latin typeface="Consolas" panose="020B0609020204030204" pitchFamily="49" charset="0"/>
              </a:rPr>
              <a:t>(By.</a:t>
            </a:r>
            <a:r>
              <a:rPr lang="en-US" sz="1800" i="1" dirty="0">
                <a:effectLst/>
                <a:latin typeface="Consolas" panose="020B0609020204030204" pitchFamily="49" charset="0"/>
              </a:rPr>
              <a:t>id</a:t>
            </a:r>
            <a:r>
              <a:rPr lang="en-US" sz="1800" dirty="0">
                <a:effectLst/>
                <a:latin typeface="Consolas" panose="020B0609020204030204" pitchFamily="49" charset="0"/>
              </a:rPr>
              <a:t>("nav-link-</a:t>
            </a:r>
            <a:r>
              <a:rPr lang="en-US" sz="1800" dirty="0" err="1">
                <a:effectLst/>
                <a:latin typeface="Consolas" panose="020B0609020204030204" pitchFamily="49" charset="0"/>
              </a:rPr>
              <a:t>accountList</a:t>
            </a:r>
            <a:r>
              <a:rPr lang="en-US" sz="1800" dirty="0">
                <a:effectLst/>
                <a:latin typeface="Consolas" panose="020B0609020204030204" pitchFamily="49" charset="0"/>
              </a:rPr>
              <a:t>")).click();</a:t>
            </a:r>
          </a:p>
          <a:p>
            <a:r>
              <a:rPr lang="en-US" sz="1800" dirty="0" err="1">
                <a:effectLst/>
                <a:latin typeface="Consolas" panose="020B0609020204030204" pitchFamily="49" charset="0"/>
              </a:rPr>
              <a:t>driver.findElement</a:t>
            </a:r>
            <a:r>
              <a:rPr lang="en-US" sz="1800" dirty="0">
                <a:effectLst/>
                <a:latin typeface="Consolas" panose="020B0609020204030204" pitchFamily="49" charset="0"/>
              </a:rPr>
              <a:t>(By.</a:t>
            </a:r>
            <a:r>
              <a:rPr lang="en-US" sz="1800" i="1" dirty="0">
                <a:effectLst/>
                <a:latin typeface="Consolas" panose="020B0609020204030204" pitchFamily="49" charset="0"/>
              </a:rPr>
              <a:t>id</a:t>
            </a:r>
            <a:r>
              <a:rPr lang="en-US" sz="1800" dirty="0">
                <a:effectLst/>
                <a:latin typeface="Consolas" panose="020B0609020204030204" pitchFamily="49" charset="0"/>
              </a:rPr>
              <a:t>("</a:t>
            </a:r>
            <a:r>
              <a:rPr lang="en-US" sz="1800" dirty="0" err="1">
                <a:effectLst/>
                <a:latin typeface="Consolas" panose="020B0609020204030204" pitchFamily="49" charset="0"/>
              </a:rPr>
              <a:t>ap_email</a:t>
            </a:r>
            <a:r>
              <a:rPr lang="en-US" sz="1800" dirty="0">
                <a:effectLst/>
                <a:latin typeface="Consolas" panose="020B0609020204030204" pitchFamily="49" charset="0"/>
              </a:rPr>
              <a:t>")).</a:t>
            </a:r>
            <a:r>
              <a:rPr lang="en-US" sz="1800" dirty="0" err="1">
                <a:effectLst/>
                <a:latin typeface="Consolas" panose="020B0609020204030204" pitchFamily="49" charset="0"/>
              </a:rPr>
              <a:t>sendKeys</a:t>
            </a:r>
            <a:r>
              <a:rPr lang="en-US" sz="1800" dirty="0">
                <a:effectLst/>
                <a:latin typeface="Consolas" panose="020B0609020204030204" pitchFamily="49" charset="0"/>
              </a:rPr>
              <a:t>("rajkhushboo2608@gmail.com");</a:t>
            </a:r>
          </a:p>
          <a:p>
            <a:r>
              <a:rPr lang="en-US" sz="1800" dirty="0" err="1">
                <a:effectLst/>
                <a:latin typeface="Consolas" panose="020B0609020204030204" pitchFamily="49" charset="0"/>
              </a:rPr>
              <a:t>driver.findElement</a:t>
            </a:r>
            <a:r>
              <a:rPr lang="en-US" sz="1800" dirty="0">
                <a:effectLst/>
                <a:latin typeface="Consolas" panose="020B0609020204030204" pitchFamily="49" charset="0"/>
              </a:rPr>
              <a:t>(</a:t>
            </a:r>
            <a:r>
              <a:rPr lang="en-US" sz="1800" dirty="0" err="1">
                <a:effectLst/>
                <a:latin typeface="Consolas" panose="020B0609020204030204" pitchFamily="49" charset="0"/>
              </a:rPr>
              <a:t>By.</a:t>
            </a:r>
            <a:r>
              <a:rPr lang="en-US" sz="1800" i="1" dirty="0" err="1">
                <a:effectLst/>
                <a:latin typeface="Consolas" panose="020B0609020204030204" pitchFamily="49" charset="0"/>
              </a:rPr>
              <a:t>className</a:t>
            </a:r>
            <a:r>
              <a:rPr lang="en-US" sz="1800" dirty="0">
                <a:effectLst/>
                <a:latin typeface="Consolas" panose="020B0609020204030204" pitchFamily="49" charset="0"/>
              </a:rPr>
              <a:t>("a-button-input")).click();</a:t>
            </a:r>
          </a:p>
          <a:p>
            <a:r>
              <a:rPr lang="en-US" sz="1800" dirty="0" err="1">
                <a:effectLst/>
                <a:latin typeface="Consolas" panose="020B0609020204030204" pitchFamily="49" charset="0"/>
              </a:rPr>
              <a:t>driver.findElement</a:t>
            </a:r>
            <a:r>
              <a:rPr lang="en-US" sz="1800" dirty="0">
                <a:effectLst/>
                <a:latin typeface="Consolas" panose="020B0609020204030204" pitchFamily="49" charset="0"/>
              </a:rPr>
              <a:t>(By.</a:t>
            </a:r>
            <a:r>
              <a:rPr lang="en-US" sz="1800" i="1" dirty="0">
                <a:effectLst/>
                <a:latin typeface="Consolas" panose="020B0609020204030204" pitchFamily="49" charset="0"/>
              </a:rPr>
              <a:t>id</a:t>
            </a:r>
            <a:r>
              <a:rPr lang="en-US" sz="1800" dirty="0">
                <a:effectLst/>
                <a:latin typeface="Consolas" panose="020B0609020204030204" pitchFamily="49" charset="0"/>
              </a:rPr>
              <a:t>("</a:t>
            </a:r>
            <a:r>
              <a:rPr lang="en-US" sz="1800" dirty="0" err="1">
                <a:effectLst/>
                <a:latin typeface="Consolas" panose="020B0609020204030204" pitchFamily="49" charset="0"/>
              </a:rPr>
              <a:t>ap_password</a:t>
            </a:r>
            <a:r>
              <a:rPr lang="en-US" sz="1800" dirty="0">
                <a:effectLst/>
                <a:latin typeface="Consolas" panose="020B0609020204030204" pitchFamily="49" charset="0"/>
              </a:rPr>
              <a:t>")).</a:t>
            </a:r>
            <a:r>
              <a:rPr lang="en-US" sz="1800" dirty="0" err="1">
                <a:effectLst/>
                <a:latin typeface="Consolas" panose="020B0609020204030204" pitchFamily="49" charset="0"/>
              </a:rPr>
              <a:t>sendKeys</a:t>
            </a:r>
            <a:r>
              <a:rPr lang="en-US" sz="1800" dirty="0">
                <a:effectLst/>
                <a:latin typeface="Consolas" panose="020B0609020204030204" pitchFamily="49" charset="0"/>
              </a:rPr>
              <a:t>("Amazon710");</a:t>
            </a:r>
          </a:p>
          <a:p>
            <a:r>
              <a:rPr lang="en-US" sz="1800" dirty="0">
                <a:effectLst/>
                <a:latin typeface="Consolas" panose="020B0609020204030204" pitchFamily="49" charset="0"/>
              </a:rPr>
              <a:t>}</a:t>
            </a:r>
          </a:p>
          <a:p>
            <a:r>
              <a:rPr lang="en-US" sz="1800" i="1" dirty="0">
                <a:effectLst/>
                <a:latin typeface="Consolas" panose="020B0609020204030204" pitchFamily="49" charset="0"/>
              </a:rPr>
              <a:t>@Then</a:t>
            </a:r>
            <a:r>
              <a:rPr lang="en-US" sz="1800" dirty="0">
                <a:effectLst/>
                <a:latin typeface="Consolas" panose="020B0609020204030204" pitchFamily="49" charset="0"/>
              </a:rPr>
              <a:t>("I should not be logged in")</a:t>
            </a:r>
          </a:p>
          <a:p>
            <a:r>
              <a:rPr lang="en-US" sz="1800" dirty="0">
                <a:effectLst/>
                <a:latin typeface="Consolas" panose="020B0609020204030204" pitchFamily="49" charset="0"/>
              </a:rPr>
              <a:t>public void </a:t>
            </a:r>
            <a:r>
              <a:rPr lang="en-US" sz="1800" dirty="0" err="1">
                <a:effectLst/>
                <a:latin typeface="Consolas" panose="020B0609020204030204" pitchFamily="49" charset="0"/>
              </a:rPr>
              <a:t>i_should_not_be_logged_in</a:t>
            </a:r>
            <a:r>
              <a:rPr lang="en-US" sz="1800" dirty="0">
                <a:effectLst/>
                <a:latin typeface="Consolas" panose="020B0609020204030204" pitchFamily="49" charset="0"/>
              </a:rPr>
              <a:t>() {</a:t>
            </a:r>
          </a:p>
          <a:p>
            <a:r>
              <a:rPr lang="en-US" sz="1800" dirty="0" err="1">
                <a:effectLst/>
                <a:latin typeface="Consolas" panose="020B0609020204030204" pitchFamily="49" charset="0"/>
              </a:rPr>
              <a:t>driver.findElement</a:t>
            </a:r>
            <a:r>
              <a:rPr lang="en-US" sz="1800" dirty="0">
                <a:effectLst/>
                <a:latin typeface="Consolas" panose="020B0609020204030204" pitchFamily="49" charset="0"/>
              </a:rPr>
              <a:t>(By.</a:t>
            </a:r>
            <a:r>
              <a:rPr lang="en-US" sz="1800" i="1" dirty="0">
                <a:effectLst/>
                <a:latin typeface="Consolas" panose="020B0609020204030204" pitchFamily="49" charset="0"/>
              </a:rPr>
              <a:t>id</a:t>
            </a:r>
            <a:r>
              <a:rPr lang="en-US" sz="1800" dirty="0">
                <a:effectLst/>
                <a:latin typeface="Consolas" panose="020B0609020204030204" pitchFamily="49" charset="0"/>
              </a:rPr>
              <a:t>("</a:t>
            </a:r>
            <a:r>
              <a:rPr lang="en-US" sz="1800" dirty="0" err="1">
                <a:effectLst/>
                <a:latin typeface="Consolas" panose="020B0609020204030204" pitchFamily="49" charset="0"/>
              </a:rPr>
              <a:t>signInSubmit</a:t>
            </a:r>
            <a:r>
              <a:rPr lang="en-US" sz="1800" dirty="0">
                <a:effectLst/>
                <a:latin typeface="Consolas" panose="020B0609020204030204" pitchFamily="49" charset="0"/>
              </a:rPr>
              <a:t>")).click();</a:t>
            </a:r>
          </a:p>
          <a:p>
            <a:r>
              <a:rPr lang="en-US" sz="1800" dirty="0">
                <a:effectLst/>
                <a:latin typeface="Consolas" panose="020B0609020204030204" pitchFamily="49" charset="0"/>
              </a:rPr>
              <a:t>}</a:t>
            </a:r>
          </a:p>
          <a:p>
            <a:r>
              <a:rPr lang="en-US" sz="1800" dirty="0">
                <a:solidFill>
                  <a:srgbClr val="F9FAF4"/>
                </a:solidFill>
                <a:effectLst/>
                <a:latin typeface="Consolas" panose="020B0609020204030204" pitchFamily="49" charset="0"/>
              </a:rPr>
              <a:t>}</a:t>
            </a:r>
            <a:endParaRPr lang="en-US" sz="1800" dirty="0">
              <a:solidFill>
                <a:srgbClr val="AAAAAA"/>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407454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76E35-704D-72C3-F875-B1B0412C9331}"/>
              </a:ext>
            </a:extLst>
          </p:cNvPr>
          <p:cNvSpPr txBox="1"/>
          <p:nvPr/>
        </p:nvSpPr>
        <p:spPr>
          <a:xfrm>
            <a:off x="4835769" y="369277"/>
            <a:ext cx="1995854" cy="400110"/>
          </a:xfrm>
          <a:prstGeom prst="rect">
            <a:avLst/>
          </a:prstGeom>
          <a:noFill/>
        </p:spPr>
        <p:txBody>
          <a:bodyPr wrap="square" rtlCol="0">
            <a:spAutoFit/>
          </a:bodyPr>
          <a:lstStyle/>
          <a:p>
            <a:pPr algn="r"/>
            <a:r>
              <a:rPr lang="en-US" sz="2000" b="1" dirty="0">
                <a:latin typeface="Times New Roman" panose="02020603050405020304" pitchFamily="18" charset="0"/>
                <a:cs typeface="Times New Roman" panose="02020603050405020304" pitchFamily="18" charset="0"/>
              </a:rPr>
              <a:t>CONCLUSION</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111C5C6-8AEB-37C4-76AD-2C5B5A7862B5}"/>
              </a:ext>
            </a:extLst>
          </p:cNvPr>
          <p:cNvSpPr txBox="1"/>
          <p:nvPr/>
        </p:nvSpPr>
        <p:spPr>
          <a:xfrm>
            <a:off x="589085" y="1626576"/>
            <a:ext cx="10814537" cy="1477328"/>
          </a:xfrm>
          <a:prstGeom prst="rect">
            <a:avLst/>
          </a:prstGeom>
          <a:noFill/>
        </p:spPr>
        <p:txBody>
          <a:bodyPr wrap="square" rtlCol="0">
            <a:spAutoFit/>
          </a:bodyPr>
          <a:lstStyle/>
          <a:p>
            <a:r>
              <a:rPr lang="en-US" dirty="0"/>
              <a:t>The project entitled </a:t>
            </a:r>
            <a:r>
              <a:rPr lang="en-US" b="1" dirty="0"/>
              <a:t>EDUREKA</a:t>
            </a:r>
            <a:r>
              <a:rPr lang="en-US" dirty="0"/>
              <a:t> Website was completed successfully. The system has been developed with much care and free of errors and at the same time it is efficient and less time consuming.</a:t>
            </a:r>
          </a:p>
          <a:p>
            <a:r>
              <a:rPr lang="en-US" dirty="0"/>
              <a:t>We learned how to test different features of a project.</a:t>
            </a:r>
          </a:p>
          <a:p>
            <a:r>
              <a:rPr lang="en-US" dirty="0"/>
              <a:t>There is a scope for further development in our project to a great extend. A number of features can be added to this system in future like providing.</a:t>
            </a:r>
            <a:endParaRPr lang="en-IN" dirty="0"/>
          </a:p>
        </p:txBody>
      </p:sp>
    </p:spTree>
    <p:extLst>
      <p:ext uri="{BB962C8B-B14F-4D97-AF65-F5344CB8AC3E}">
        <p14:creationId xmlns:p14="http://schemas.microsoft.com/office/powerpoint/2010/main" val="74385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1569-CCC7-CC94-2F68-C9536F31D9C4}"/>
              </a:ext>
            </a:extLst>
          </p:cNvPr>
          <p:cNvSpPr>
            <a:spLocks noGrp="1"/>
          </p:cNvSpPr>
          <p:nvPr>
            <p:ph type="title"/>
          </p:nvPr>
        </p:nvSpPr>
        <p:spPr>
          <a:xfrm>
            <a:off x="1099225" y="155643"/>
            <a:ext cx="10077855" cy="710119"/>
          </a:xfrm>
        </p:spPr>
        <p:txBody>
          <a:bodyPr>
            <a:normAutofit/>
          </a:bodyPr>
          <a:lstStyle/>
          <a:p>
            <a:pPr algn="ctr"/>
            <a:r>
              <a:rPr lang="en-US" b="1" dirty="0">
                <a:latin typeface="+mn-lt"/>
              </a:rPr>
              <a:t>INTRODUCTION</a:t>
            </a:r>
            <a:endParaRPr lang="en-IN" b="1" dirty="0">
              <a:latin typeface="+mn-lt"/>
            </a:endParaRPr>
          </a:p>
        </p:txBody>
      </p:sp>
      <p:sp>
        <p:nvSpPr>
          <p:cNvPr id="3" name="Content Placeholder 2">
            <a:extLst>
              <a:ext uri="{FF2B5EF4-FFF2-40B4-BE49-F238E27FC236}">
                <a16:creationId xmlns:a16="http://schemas.microsoft.com/office/drawing/2014/main" id="{01E3B593-E893-072A-AB52-1995081308EF}"/>
              </a:ext>
            </a:extLst>
          </p:cNvPr>
          <p:cNvSpPr>
            <a:spLocks noGrp="1"/>
          </p:cNvSpPr>
          <p:nvPr>
            <p:ph idx="1"/>
          </p:nvPr>
        </p:nvSpPr>
        <p:spPr>
          <a:xfrm>
            <a:off x="875489" y="865762"/>
            <a:ext cx="10379413" cy="5535038"/>
          </a:xfrm>
        </p:spPr>
        <p:txBody>
          <a:bodyPr>
            <a:normAutofit/>
          </a:bodyPr>
          <a:lstStyle/>
          <a:p>
            <a:pPr marL="0" indent="0">
              <a:buNone/>
            </a:pPr>
            <a:r>
              <a:rPr lang="en-US" sz="2000" b="1" i="0" dirty="0" err="1">
                <a:solidFill>
                  <a:srgbClr val="202122"/>
                </a:solidFill>
                <a:effectLst/>
                <a:latin typeface="Times New Roman" panose="02020603050405020304" pitchFamily="18" charset="0"/>
                <a:cs typeface="Times New Roman" panose="02020603050405020304" pitchFamily="18" charset="0"/>
              </a:rPr>
              <a:t>Edureka</a:t>
            </a:r>
            <a:r>
              <a:rPr lang="en-US" b="0" i="0" dirty="0">
                <a:solidFill>
                  <a:srgbClr val="202122"/>
                </a:solidFill>
                <a:effectLst/>
                <a:latin typeface="Times New Roman" panose="02020603050405020304" pitchFamily="18" charset="0"/>
                <a:cs typeface="Times New Roman" panose="02020603050405020304" pitchFamily="18" charset="0"/>
              </a:rPr>
              <a:t> is an online education and e-learning platform, privately owned and operated by Brain4ce Education Pvt. Ltd. </a:t>
            </a:r>
          </a:p>
          <a:p>
            <a:pPr marL="0" indent="0">
              <a:buNone/>
            </a:pPr>
            <a:r>
              <a:rPr lang="en-US" b="0" i="0" dirty="0">
                <a:solidFill>
                  <a:srgbClr val="1A1A1A"/>
                </a:solidFill>
                <a:effectLst/>
                <a:latin typeface="EuclidCircularB"/>
              </a:rPr>
              <a:t> </a:t>
            </a:r>
            <a:r>
              <a:rPr lang="en-US" sz="2000" b="0" i="0" dirty="0">
                <a:solidFill>
                  <a:srgbClr val="1A1A1A"/>
                </a:solidFill>
                <a:effectLst/>
                <a:latin typeface="Times New Roman" panose="02020603050405020304" pitchFamily="18" charset="0"/>
                <a:cs typeface="Times New Roman" panose="02020603050405020304" pitchFamily="18" charset="0"/>
              </a:rPr>
              <a:t>It creates an informal and productive atmosphere, making education and training easier. Children can absorb subject knowledge while playing games. As a result, schoolchildren of all ages become more responsive and learn efficiently</a:t>
            </a:r>
            <a:r>
              <a:rPr lang="en-US" b="0" i="0" dirty="0">
                <a:solidFill>
                  <a:srgbClr val="1A1A1A"/>
                </a:solidFill>
                <a:effectLst/>
                <a:latin typeface="EuclidCircularB"/>
              </a:rPr>
              <a:t>.</a:t>
            </a:r>
          </a:p>
          <a:p>
            <a:pPr marL="0" indent="0">
              <a:buNone/>
            </a:pPr>
            <a:r>
              <a:rPr lang="en-US" sz="2000" b="0" i="0" dirty="0">
                <a:solidFill>
                  <a:srgbClr val="1A1A1A"/>
                </a:solidFill>
                <a:effectLst/>
                <a:latin typeface="Times New Roman" panose="02020603050405020304" pitchFamily="18" charset="0"/>
                <a:cs typeface="Times New Roman" panose="02020603050405020304" pitchFamily="18" charset="0"/>
              </a:rPr>
              <a:t>eLearning platforms are always flexible</a:t>
            </a:r>
            <a:r>
              <a:rPr lang="en-US" sz="2000" dirty="0">
                <a:solidFill>
                  <a:srgbClr val="1A1A1A"/>
                </a:solidFill>
                <a:latin typeface="EuclidCircularB"/>
                <a:cs typeface="Times New Roman" panose="02020603050405020304" pitchFamily="18" charset="0"/>
              </a:rPr>
              <a:t>.</a:t>
            </a:r>
            <a:r>
              <a:rPr lang="en-US" b="0" i="0" dirty="0">
                <a:solidFill>
                  <a:srgbClr val="1A1A1A"/>
                </a:solidFill>
                <a:effectLst/>
                <a:latin typeface="EuclidCircularB"/>
              </a:rPr>
              <a:t> </a:t>
            </a:r>
            <a:r>
              <a:rPr lang="en-US" sz="2000" b="0" i="0" dirty="0">
                <a:solidFill>
                  <a:srgbClr val="1A1A1A"/>
                </a:solidFill>
                <a:effectLst/>
                <a:latin typeface="Times New Roman" panose="02020603050405020304" pitchFamily="18" charset="0"/>
                <a:cs typeface="Times New Roman" panose="02020603050405020304" pitchFamily="18" charset="0"/>
              </a:rPr>
              <a:t>Online learning develops more trust in teacher-student relationships. Students regard the teacher as the sole assessor of their knowledge and abilities in a traditional classroom</a:t>
            </a:r>
            <a:r>
              <a:rPr lang="en-US" b="0" i="0" dirty="0">
                <a:solidFill>
                  <a:srgbClr val="1A1A1A"/>
                </a:solidFill>
                <a:effectLst/>
                <a:latin typeface="EuclidCircularB"/>
              </a:rPr>
              <a:t>.</a:t>
            </a:r>
          </a:p>
          <a:p>
            <a:pPr marL="0" indent="0">
              <a:buNone/>
            </a:pPr>
            <a:r>
              <a:rPr lang="en-US" b="1" dirty="0">
                <a:solidFill>
                  <a:srgbClr val="1A1A1A"/>
                </a:solidFill>
                <a:latin typeface="EuclidCircularB"/>
                <a:cs typeface="Times New Roman" panose="02020603050405020304" pitchFamily="18" charset="0"/>
              </a:rPr>
              <a:t>AIM</a:t>
            </a:r>
          </a:p>
          <a:p>
            <a:pPr>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Mangal" panose="02040503050203030202" pitchFamily="18" charset="0"/>
              </a:rPr>
              <a:t>T</a:t>
            </a:r>
            <a:r>
              <a:rPr lang="en-US" sz="2000" dirty="0">
                <a:effectLst/>
                <a:latin typeface="Times New Roman" panose="02020603050405020304" pitchFamily="18" charset="0"/>
                <a:ea typeface="Calibri" panose="020F0502020204030204" pitchFamily="34" charset="0"/>
                <a:cs typeface="Mangal" panose="02040503050203030202" pitchFamily="18" charset="0"/>
              </a:rPr>
              <a:t>o do overall testing like functional testing</a:t>
            </a:r>
            <a:r>
              <a:rPr lang="en-US" sz="2000" dirty="0">
                <a:latin typeface="Times New Roman" panose="02020603050405020304" pitchFamily="18" charset="0"/>
                <a:ea typeface="Calibri" panose="020F0502020204030204" pitchFamily="34" charset="0"/>
                <a:cs typeface="Mangal" panose="02040503050203030202" pitchFamily="18" charset="0"/>
              </a:rPr>
              <a:t> </a:t>
            </a:r>
            <a:r>
              <a:rPr lang="en-US" sz="2000" dirty="0">
                <a:effectLst/>
                <a:latin typeface="Times New Roman" panose="02020603050405020304" pitchFamily="18" charset="0"/>
                <a:ea typeface="Calibri" panose="020F0502020204030204" pitchFamily="34" charset="0"/>
                <a:cs typeface="Mangal" panose="02040503050203030202" pitchFamily="18" charset="0"/>
              </a:rPr>
              <a:t>on website to check quality of application. </a:t>
            </a:r>
          </a:p>
          <a:p>
            <a:pPr>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Mangal" panose="02040503050203030202" pitchFamily="18" charset="0"/>
              </a:rPr>
              <a:t>T</a:t>
            </a:r>
            <a:r>
              <a:rPr lang="en-US" sz="2000" dirty="0">
                <a:effectLst/>
                <a:latin typeface="Times New Roman" panose="02020603050405020304" pitchFamily="18" charset="0"/>
                <a:ea typeface="Calibri" panose="020F0502020204030204" pitchFamily="34" charset="0"/>
                <a:cs typeface="Mangal" panose="02040503050203030202" pitchFamily="18" charset="0"/>
              </a:rPr>
              <a:t>o improve quality of website and saves time for manually doing this testing.</a:t>
            </a: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Mangal" panose="02040503050203030202" pitchFamily="18" charset="0"/>
              </a:rPr>
              <a:t>To check functionalities available on website</a:t>
            </a:r>
            <a:r>
              <a:rPr lang="en-US" sz="2800" dirty="0">
                <a:effectLst/>
                <a:latin typeface="Times New Roman" panose="02020603050405020304" pitchFamily="18" charset="0"/>
                <a:ea typeface="Calibri" panose="020F0502020204030204" pitchFamily="34" charset="0"/>
                <a:cs typeface="Mangal" panose="02040503050203030202" pitchFamily="18" charset="0"/>
              </a:rPr>
              <a:t>.</a:t>
            </a:r>
          </a:p>
          <a:p>
            <a:pPr>
              <a:buFont typeface="Wingdings" panose="05000000000000000000" pitchFamily="2" charset="2"/>
              <a:buChar char="Ø"/>
            </a:pPr>
            <a:endParaRPr lang="en-US" sz="2800" dirty="0">
              <a:latin typeface="Times New Roman" panose="02020603050405020304" pitchFamily="18" charset="0"/>
              <a:cs typeface="Mangal" panose="02040503050203030202" pitchFamily="18" charset="0"/>
            </a:endParaRPr>
          </a:p>
          <a:p>
            <a:pPr>
              <a:buFont typeface="Wingdings" panose="05000000000000000000" pitchFamily="2" charset="2"/>
              <a:buChar char="Ø"/>
            </a:pPr>
            <a:endParaRPr lang="en-US" b="1" dirty="0">
              <a:solidFill>
                <a:srgbClr val="1A1A1A"/>
              </a:solidFill>
              <a:latin typeface="EuclidCircularB"/>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93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E1008-CE6B-2F35-0121-D4863BBB9B1E}"/>
              </a:ext>
            </a:extLst>
          </p:cNvPr>
          <p:cNvSpPr txBox="1"/>
          <p:nvPr/>
        </p:nvSpPr>
        <p:spPr>
          <a:xfrm>
            <a:off x="359923" y="262646"/>
            <a:ext cx="10826886" cy="3916457"/>
          </a:xfrm>
          <a:prstGeom prst="rect">
            <a:avLst/>
          </a:prstGeom>
          <a:noFill/>
        </p:spPr>
        <p:txBody>
          <a:bodyPr wrap="square" rtlCol="0">
            <a:spAutoFit/>
          </a:bodyPr>
          <a:lstStyle/>
          <a:p>
            <a:r>
              <a:rPr lang="en-US" dirty="0"/>
              <a:t>   </a:t>
            </a:r>
            <a:r>
              <a:rPr lang="en-US" b="1" dirty="0">
                <a:latin typeface="Arial" panose="020B0604020202020204" pitchFamily="34" charset="0"/>
                <a:cs typeface="Arial" panose="020B0604020202020204" pitchFamily="34" charset="0"/>
              </a:rPr>
              <a:t>SOFTWARE  REQUIRMENTS:</a:t>
            </a:r>
          </a:p>
          <a:p>
            <a:pPr lvl="0" algn="just">
              <a:spcBef>
                <a:spcPts val="5"/>
              </a:spcBef>
              <a:buSzPts val="1400"/>
              <a:buFont typeface="Wingdings" panose="05000000000000000000" pitchFamily="2" charset="2"/>
              <a:buChar char="Ø"/>
              <a:tabLst>
                <a:tab pos="890270" algn="l"/>
                <a:tab pos="89090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Operating System: Windows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10</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lvl="0" algn="just">
              <a:spcBef>
                <a:spcPts val="90"/>
              </a:spcBef>
              <a:buSzPts val="1400"/>
              <a:buFont typeface="Wingdings" panose="05000000000000000000" pitchFamily="2" charset="2"/>
              <a:buChar char="Ø"/>
              <a:tabLst>
                <a:tab pos="890270" algn="l"/>
                <a:tab pos="89090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Browser: Latest version of</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Chrome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lvl="0" algn="just">
              <a:spcBef>
                <a:spcPts val="105"/>
              </a:spcBef>
              <a:buSzPts val="1400"/>
              <a:buFont typeface="Wingdings" panose="05000000000000000000" pitchFamily="2" charset="2"/>
              <a:buChar char="Ø"/>
              <a:tabLst>
                <a:tab pos="890270" algn="l"/>
                <a:tab pos="89090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IDE: Eclipse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IDE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lvl="0" algn="just">
              <a:spcBef>
                <a:spcPts val="95"/>
              </a:spcBef>
              <a:buSzPts val="1400"/>
              <a:buFont typeface="Wingdings" panose="05000000000000000000" pitchFamily="2" charset="2"/>
              <a:buChar char="Ø"/>
              <a:tabLst>
                <a:tab pos="890270" algn="l"/>
                <a:tab pos="89090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Automation Tool: Selenium WebDriver</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endParaRPr lang="en-IN" sz="2400" dirty="0"/>
          </a:p>
          <a:p>
            <a:r>
              <a:rPr lang="en-IN" sz="2000" b="1" dirty="0">
                <a:latin typeface="Arial" panose="020B0604020202020204" pitchFamily="34" charset="0"/>
                <a:cs typeface="Arial" panose="020B0604020202020204" pitchFamily="34" charset="0"/>
              </a:rPr>
              <a:t>TOOLS &amp; COMPONENTS:</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ADB5497-A3D1-6FC9-2209-5C7846DC0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00" y="2529192"/>
            <a:ext cx="1944634" cy="1831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1A2F3790-8EE1-3493-522A-32A325A3A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5978" y="2215587"/>
            <a:ext cx="1963516" cy="19635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CF0A9F07-F1C0-75DD-C919-335270DBA3A3}"/>
              </a:ext>
            </a:extLst>
          </p:cNvPr>
          <p:cNvPicPr>
            <a:picLocks noChangeAspect="1"/>
          </p:cNvPicPr>
          <p:nvPr/>
        </p:nvPicPr>
        <p:blipFill>
          <a:blip r:embed="rId4"/>
          <a:stretch>
            <a:fillRect/>
          </a:stretch>
        </p:blipFill>
        <p:spPr>
          <a:xfrm>
            <a:off x="4548071" y="2529192"/>
            <a:ext cx="2244013" cy="1831114"/>
          </a:xfrm>
          <a:prstGeom prst="rect">
            <a:avLst/>
          </a:prstGeom>
        </p:spPr>
      </p:pic>
      <p:sp>
        <p:nvSpPr>
          <p:cNvPr id="8" name="TextBox 7">
            <a:extLst>
              <a:ext uri="{FF2B5EF4-FFF2-40B4-BE49-F238E27FC236}">
                <a16:creationId xmlns:a16="http://schemas.microsoft.com/office/drawing/2014/main" id="{2CB3E7B0-9116-BE8C-FA6C-0FF0E622F9F6}"/>
              </a:ext>
            </a:extLst>
          </p:cNvPr>
          <p:cNvSpPr txBox="1"/>
          <p:nvPr/>
        </p:nvSpPr>
        <p:spPr>
          <a:xfrm>
            <a:off x="359924" y="4474722"/>
            <a:ext cx="3151762" cy="2031325"/>
          </a:xfrm>
          <a:prstGeom prst="rect">
            <a:avLst/>
          </a:prstGeom>
          <a:noFill/>
        </p:spPr>
        <p:txBody>
          <a:bodyPr wrap="square">
            <a:spAutoFit/>
          </a:bodyPr>
          <a:lstStyle/>
          <a:p>
            <a:r>
              <a:rPr lang="en-US" b="0" i="0" dirty="0">
                <a:effectLst/>
                <a:latin typeface="arial" panose="020B0604020202020204" pitchFamily="34" charset="0"/>
              </a:rPr>
              <a:t>Selenium is</a:t>
            </a:r>
            <a:r>
              <a:rPr lang="en-US" i="0" dirty="0">
                <a:effectLst/>
                <a:latin typeface="arial" panose="020B0604020202020204" pitchFamily="34" charset="0"/>
              </a:rPr>
              <a:t> </a:t>
            </a:r>
            <a:r>
              <a:rPr lang="en-US" b="1" i="0" dirty="0">
                <a:effectLst/>
                <a:latin typeface="arial" panose="020B0604020202020204" pitchFamily="34" charset="0"/>
              </a:rPr>
              <a:t>an open-source tool that automates web browsers</a:t>
            </a:r>
            <a:r>
              <a:rPr lang="en-US" b="0" i="0" dirty="0">
                <a:effectLst/>
                <a:latin typeface="arial" panose="020B0604020202020204" pitchFamily="34" charset="0"/>
              </a:rPr>
              <a:t>. It provides a single interface that lets you write test scripts in programming languages like</a:t>
            </a:r>
          </a:p>
          <a:p>
            <a:r>
              <a:rPr lang="en-US" dirty="0">
                <a:latin typeface="arial" panose="020B0604020202020204" pitchFamily="34" charset="0"/>
              </a:rPr>
              <a:t>Ruby, Java, Perl and so on.</a:t>
            </a:r>
            <a:endParaRPr lang="en-IN" dirty="0"/>
          </a:p>
        </p:txBody>
      </p:sp>
      <p:sp>
        <p:nvSpPr>
          <p:cNvPr id="10" name="TextBox 9">
            <a:extLst>
              <a:ext uri="{FF2B5EF4-FFF2-40B4-BE49-F238E27FC236}">
                <a16:creationId xmlns:a16="http://schemas.microsoft.com/office/drawing/2014/main" id="{11F418B5-8B6D-259B-80EE-DB6A8BC4EB60}"/>
              </a:ext>
            </a:extLst>
          </p:cNvPr>
          <p:cNvSpPr txBox="1"/>
          <p:nvPr/>
        </p:nvSpPr>
        <p:spPr>
          <a:xfrm>
            <a:off x="4241259" y="4640094"/>
            <a:ext cx="3822971" cy="1754326"/>
          </a:xfrm>
          <a:prstGeom prst="rect">
            <a:avLst/>
          </a:prstGeom>
          <a:noFill/>
        </p:spPr>
        <p:txBody>
          <a:bodyPr wrap="square">
            <a:spAutoFit/>
          </a:bodyPr>
          <a:lstStyle/>
          <a:p>
            <a:r>
              <a:rPr lang="en-US" b="0" i="0" dirty="0">
                <a:solidFill>
                  <a:srgbClr val="BDC1C6"/>
                </a:solidFill>
                <a:effectLst/>
                <a:latin typeface="arial" panose="020B0604020202020204" pitchFamily="34" charset="0"/>
              </a:rPr>
              <a:t>                                                 </a:t>
            </a:r>
            <a:r>
              <a:rPr lang="en-US" b="0" i="0" dirty="0">
                <a:effectLst/>
                <a:latin typeface="arial" panose="020B0604020202020204" pitchFamily="34" charset="0"/>
              </a:rPr>
              <a:t>Eclipse is a free, Java-based development platform known for its plugins that </a:t>
            </a:r>
            <a:r>
              <a:rPr lang="en-US" b="1" i="0" dirty="0">
                <a:effectLst/>
                <a:latin typeface="arial" panose="020B0604020202020204" pitchFamily="34" charset="0"/>
              </a:rPr>
              <a:t>allow developers to develop and test code written in other programming languages.</a:t>
            </a:r>
            <a:endParaRPr lang="en-IN" dirty="0"/>
          </a:p>
        </p:txBody>
      </p:sp>
      <p:sp>
        <p:nvSpPr>
          <p:cNvPr id="12" name="TextBox 11">
            <a:extLst>
              <a:ext uri="{FF2B5EF4-FFF2-40B4-BE49-F238E27FC236}">
                <a16:creationId xmlns:a16="http://schemas.microsoft.com/office/drawing/2014/main" id="{0F146E5B-5B55-3AA6-0E75-1928657F3AB6}"/>
              </a:ext>
            </a:extLst>
          </p:cNvPr>
          <p:cNvSpPr txBox="1"/>
          <p:nvPr/>
        </p:nvSpPr>
        <p:spPr>
          <a:xfrm>
            <a:off x="8715983" y="5009744"/>
            <a:ext cx="3297677" cy="1477328"/>
          </a:xfrm>
          <a:prstGeom prst="rect">
            <a:avLst/>
          </a:prstGeom>
          <a:noFill/>
        </p:spPr>
        <p:txBody>
          <a:bodyPr wrap="square">
            <a:spAutoFit/>
          </a:bodyPr>
          <a:lstStyle/>
          <a:p>
            <a:r>
              <a:rPr lang="en-US" i="0" dirty="0">
                <a:effectLst/>
                <a:latin typeface="arial" panose="020B0604020202020204" pitchFamily="34" charset="0"/>
              </a:rPr>
              <a:t>The JDK is </a:t>
            </a:r>
            <a:r>
              <a:rPr lang="en-US" b="1" i="0" dirty="0">
                <a:effectLst/>
                <a:latin typeface="arial" panose="020B0604020202020204" pitchFamily="34" charset="0"/>
              </a:rPr>
              <a:t>a development environment for building applications, applets, and components using the Java programming language</a:t>
            </a:r>
            <a:r>
              <a:rPr lang="en-US" b="0" i="0" dirty="0">
                <a:effectLst/>
                <a:latin typeface="arial" panose="020B0604020202020204" pitchFamily="34" charset="0"/>
              </a:rPr>
              <a:t>. </a:t>
            </a:r>
            <a:endParaRPr lang="en-IN" dirty="0"/>
          </a:p>
        </p:txBody>
      </p:sp>
    </p:spTree>
    <p:extLst>
      <p:ext uri="{BB962C8B-B14F-4D97-AF65-F5344CB8AC3E}">
        <p14:creationId xmlns:p14="http://schemas.microsoft.com/office/powerpoint/2010/main" val="205660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E724F-DAFE-995B-0581-00AD2038EF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00" y="828622"/>
            <a:ext cx="3594053" cy="2473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3CA21B39-2582-B72D-FA95-6D0C51E90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7921" y="4040746"/>
            <a:ext cx="4311359" cy="2395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2A4F2DD5-F9F8-101F-4296-6655C22B895F}"/>
              </a:ext>
            </a:extLst>
          </p:cNvPr>
          <p:cNvSpPr txBox="1"/>
          <p:nvPr/>
        </p:nvSpPr>
        <p:spPr>
          <a:xfrm>
            <a:off x="4581728" y="97277"/>
            <a:ext cx="2723744"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TECHNOLOGY</a:t>
            </a:r>
            <a:endParaRPr lang="en-IN" sz="2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D4C0F7F-73C8-B0CD-7F18-A9A3343D9E9F}"/>
              </a:ext>
            </a:extLst>
          </p:cNvPr>
          <p:cNvSpPr txBox="1"/>
          <p:nvPr/>
        </p:nvSpPr>
        <p:spPr>
          <a:xfrm>
            <a:off x="4581727" y="1274323"/>
            <a:ext cx="6750996" cy="1200329"/>
          </a:xfrm>
          <a:prstGeom prst="rect">
            <a:avLst/>
          </a:prstGeom>
          <a:noFill/>
        </p:spPr>
        <p:txBody>
          <a:bodyPr wrap="square">
            <a:spAutoFit/>
          </a:bodyPr>
          <a:lstStyle/>
          <a:p>
            <a:pPr marL="285750" indent="-285750" algn="l">
              <a:buFont typeface="Wingdings" panose="05000000000000000000" pitchFamily="2" charset="2"/>
              <a:buChar char="§"/>
            </a:pPr>
            <a:r>
              <a:rPr lang="en-US" dirty="0"/>
              <a:t>The term web element refers to a HTML element.</a:t>
            </a:r>
          </a:p>
          <a:p>
            <a:pPr marL="285750" indent="-285750" algn="l">
              <a:buFont typeface="Arial" panose="020B0604020202020204" pitchFamily="34" charset="0"/>
              <a:buChar char="•"/>
            </a:pPr>
            <a:r>
              <a:rPr lang="en-US" dirty="0"/>
              <a:t>The HTML documents are composed of HTML elements.</a:t>
            </a:r>
          </a:p>
          <a:p>
            <a:pPr marL="285750" indent="-285750" algn="l">
              <a:buFont typeface="Wingdings" panose="05000000000000000000" pitchFamily="2" charset="2"/>
              <a:buChar char="§"/>
            </a:pPr>
            <a:r>
              <a:rPr lang="en-US" dirty="0"/>
              <a:t>It consists a start tag, an end tag and the content in between. </a:t>
            </a:r>
          </a:p>
          <a:p>
            <a:pPr algn="l"/>
            <a:endParaRPr lang="en-IN" dirty="0"/>
          </a:p>
        </p:txBody>
      </p:sp>
      <p:sp>
        <p:nvSpPr>
          <p:cNvPr id="9" name="TextBox 8">
            <a:extLst>
              <a:ext uri="{FF2B5EF4-FFF2-40B4-BE49-F238E27FC236}">
                <a16:creationId xmlns:a16="http://schemas.microsoft.com/office/drawing/2014/main" id="{E81A1D7E-DEA8-922B-A21D-50286C3FD0EA}"/>
              </a:ext>
            </a:extLst>
          </p:cNvPr>
          <p:cNvSpPr txBox="1"/>
          <p:nvPr/>
        </p:nvSpPr>
        <p:spPr>
          <a:xfrm>
            <a:off x="282720" y="4474723"/>
            <a:ext cx="6915749" cy="175432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 Selenium WebDriver is </a:t>
            </a:r>
            <a:r>
              <a:rPr lang="en-US" b="1" i="0" dirty="0">
                <a:solidFill>
                  <a:srgbClr val="202124"/>
                </a:solidFill>
                <a:effectLst/>
                <a:latin typeface="arial" panose="020B0604020202020204" pitchFamily="34" charset="0"/>
              </a:rPr>
              <a:t>a web framework that permits you to execute cross-browser tests</a:t>
            </a:r>
            <a:r>
              <a:rPr lang="en-US" b="0" i="0" dirty="0">
                <a:solidFill>
                  <a:srgbClr val="202124"/>
                </a:solidFill>
                <a:effectLst/>
                <a:latin typeface="arial" panose="020B0604020202020204" pitchFamily="34" charset="0"/>
              </a:rPr>
              <a:t>.</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 This tool is used for automating web-based application testing to verify that it performs expectedly. </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Selenium WebDriver allows you to choose a programming language to create test scripts.</a:t>
            </a:r>
            <a:endParaRPr lang="en-IN" dirty="0"/>
          </a:p>
        </p:txBody>
      </p:sp>
    </p:spTree>
    <p:extLst>
      <p:ext uri="{BB962C8B-B14F-4D97-AF65-F5344CB8AC3E}">
        <p14:creationId xmlns:p14="http://schemas.microsoft.com/office/powerpoint/2010/main" val="6373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C8C255-951D-4D03-F997-DC909BC92AF9}"/>
              </a:ext>
            </a:extLst>
          </p:cNvPr>
          <p:cNvPicPr>
            <a:picLocks noChangeAspect="1"/>
          </p:cNvPicPr>
          <p:nvPr/>
        </p:nvPicPr>
        <p:blipFill>
          <a:blip r:embed="rId2"/>
          <a:stretch>
            <a:fillRect/>
          </a:stretch>
        </p:blipFill>
        <p:spPr>
          <a:xfrm>
            <a:off x="1" y="0"/>
            <a:ext cx="12191998" cy="6857999"/>
          </a:xfrm>
          <a:prstGeom prst="rect">
            <a:avLst/>
          </a:prstGeom>
        </p:spPr>
      </p:pic>
    </p:spTree>
    <p:extLst>
      <p:ext uri="{BB962C8B-B14F-4D97-AF65-F5344CB8AC3E}">
        <p14:creationId xmlns:p14="http://schemas.microsoft.com/office/powerpoint/2010/main" val="208295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62C9EE-6BFC-FBD8-391A-D99927C5A877}"/>
              </a:ext>
            </a:extLst>
          </p:cNvPr>
          <p:cNvSpPr txBox="1"/>
          <p:nvPr/>
        </p:nvSpPr>
        <p:spPr>
          <a:xfrm>
            <a:off x="515566" y="155643"/>
            <a:ext cx="11245174" cy="6463308"/>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effectLst/>
                <a:latin typeface="Times New Roman" panose="02020603050405020304" pitchFamily="18" charset="0"/>
                <a:cs typeface="Times New Roman" panose="02020603050405020304" pitchFamily="18" charset="0"/>
              </a:rPr>
              <a:t>SYSTEM TESTING</a:t>
            </a:r>
          </a:p>
          <a:p>
            <a:pPr marL="285750" indent="-285750">
              <a:buFont typeface="Wingdings" panose="05000000000000000000" pitchFamily="2" charset="2"/>
              <a:buChar char="§"/>
            </a:pPr>
            <a:endParaRPr lang="en-US" sz="1800" dirty="0">
              <a:effectLst/>
              <a:latin typeface="Consolas" panose="020B0609020204030204" pitchFamily="49" charset="0"/>
            </a:endParaRPr>
          </a:p>
          <a:p>
            <a:pPr marL="285750" indent="-285750">
              <a:buFont typeface="Wingdings" panose="05000000000000000000" pitchFamily="2" charset="2"/>
              <a:buChar char="§"/>
            </a:pPr>
            <a:r>
              <a:rPr lang="en-US" sz="1800" b="1" dirty="0">
                <a:effectLst/>
                <a:latin typeface="Consolas" panose="020B0609020204030204" pitchFamily="49" charset="0"/>
              </a:rPr>
              <a:t>Software Testing:</a:t>
            </a:r>
          </a:p>
          <a:p>
            <a:pPr marL="285750" indent="-285750">
              <a:buFont typeface="Wingdings" panose="05000000000000000000" pitchFamily="2" charset="2"/>
              <a:buChar char="§"/>
            </a:pPr>
            <a:r>
              <a:rPr lang="en-US" sz="1800" dirty="0">
                <a:effectLst/>
                <a:latin typeface="Consolas" panose="020B0609020204030204" pitchFamily="49" charset="0"/>
              </a:rPr>
              <a:t>Software is a set of instructions or programs that tell a computer what to do. It can be</a:t>
            </a:r>
          </a:p>
          <a:p>
            <a:pPr marL="285750" indent="-285750">
              <a:buFont typeface="Wingdings" panose="05000000000000000000" pitchFamily="2" charset="2"/>
              <a:buChar char="§"/>
            </a:pPr>
            <a:r>
              <a:rPr lang="en-US" sz="1800" dirty="0">
                <a:effectLst/>
                <a:latin typeface="Consolas" panose="020B0609020204030204" pitchFamily="49" charset="0"/>
              </a:rPr>
              <a:t>divided into two main categories i.e., system software and application software.</a:t>
            </a:r>
          </a:p>
          <a:p>
            <a:pPr marL="285750" indent="-285750">
              <a:buFont typeface="Wingdings" panose="05000000000000000000" pitchFamily="2" charset="2"/>
              <a:buChar char="§"/>
            </a:pPr>
            <a:r>
              <a:rPr lang="en-US" sz="1800" dirty="0">
                <a:effectLst/>
                <a:latin typeface="Consolas" panose="020B0609020204030204" pitchFamily="49" charset="0"/>
              </a:rPr>
              <a:t>System software includes the operating system and all the utilities that help keep the</a:t>
            </a:r>
          </a:p>
          <a:p>
            <a:pPr marL="285750" indent="-285750">
              <a:buFont typeface="Wingdings" panose="05000000000000000000" pitchFamily="2" charset="2"/>
              <a:buChar char="§"/>
            </a:pPr>
            <a:r>
              <a:rPr lang="en-US" sz="1800" dirty="0">
                <a:effectLst/>
                <a:latin typeface="Consolas" panose="020B0609020204030204" pitchFamily="49" charset="0"/>
              </a:rPr>
              <a:t>computer running. Application software includes programs that do specific tasks, such</a:t>
            </a:r>
          </a:p>
          <a:p>
            <a:pPr marL="285750" indent="-285750">
              <a:buFont typeface="Wingdings" panose="05000000000000000000" pitchFamily="2" charset="2"/>
              <a:buChar char="§"/>
            </a:pPr>
            <a:r>
              <a:rPr lang="en-US" sz="1800" dirty="0">
                <a:effectLst/>
                <a:latin typeface="Consolas" panose="020B0609020204030204" pitchFamily="49" charset="0"/>
              </a:rPr>
              <a:t>as word processing or playing games.</a:t>
            </a:r>
          </a:p>
          <a:p>
            <a:pPr marL="285750" indent="-285750">
              <a:buFont typeface="Wingdings" panose="05000000000000000000" pitchFamily="2" charset="2"/>
              <a:buChar char="§"/>
            </a:pPr>
            <a:r>
              <a:rPr lang="en-US" sz="1800" dirty="0">
                <a:effectLst/>
                <a:latin typeface="Consolas" panose="020B0609020204030204" pitchFamily="49" charset="0"/>
              </a:rPr>
              <a:t>Other types of software, including: middleware, driver software, programming</a:t>
            </a:r>
          </a:p>
          <a:p>
            <a:pPr marL="285750" indent="-285750">
              <a:buFont typeface="Wingdings" panose="05000000000000000000" pitchFamily="2" charset="2"/>
              <a:buChar char="§"/>
            </a:pPr>
            <a:r>
              <a:rPr lang="en-US" sz="1800" dirty="0">
                <a:effectLst/>
                <a:latin typeface="Consolas" panose="020B0609020204030204" pitchFamily="49" charset="0"/>
              </a:rPr>
              <a:t>software.</a:t>
            </a:r>
          </a:p>
          <a:p>
            <a:pPr marL="285750" indent="-285750">
              <a:buFont typeface="Wingdings" panose="05000000000000000000" pitchFamily="2" charset="2"/>
              <a:buChar char="§"/>
            </a:pPr>
            <a:r>
              <a:rPr lang="en-US" sz="1800" dirty="0">
                <a:effectLst/>
                <a:latin typeface="Consolas" panose="020B0609020204030204" pitchFamily="49" charset="0"/>
              </a:rPr>
              <a:t>Software testing can be divided into two steps:</a:t>
            </a:r>
          </a:p>
          <a:p>
            <a:pPr marL="285750" indent="-285750">
              <a:buFont typeface="Wingdings" panose="05000000000000000000" pitchFamily="2" charset="2"/>
              <a:buChar char="§"/>
            </a:pPr>
            <a:r>
              <a:rPr lang="en-US" sz="1800" b="1" dirty="0">
                <a:effectLst/>
                <a:latin typeface="Consolas" panose="020B0609020204030204" pitchFamily="49" charset="0"/>
              </a:rPr>
              <a:t>1) Verification: </a:t>
            </a:r>
            <a:r>
              <a:rPr lang="en-US" sz="1800" dirty="0">
                <a:effectLst/>
                <a:latin typeface="Consolas" panose="020B0609020204030204" pitchFamily="49" charset="0"/>
              </a:rPr>
              <a:t>it refers to the set of tasks that ensure that the software correctly</a:t>
            </a:r>
          </a:p>
          <a:p>
            <a:pPr marL="285750" indent="-285750">
              <a:buFont typeface="Wingdings" panose="05000000000000000000" pitchFamily="2" charset="2"/>
              <a:buChar char="§"/>
            </a:pPr>
            <a:r>
              <a:rPr lang="en-US" sz="1800" dirty="0">
                <a:effectLst/>
                <a:latin typeface="Consolas" panose="020B0609020204030204" pitchFamily="49" charset="0"/>
              </a:rPr>
              <a:t>implements a specific function.</a:t>
            </a:r>
          </a:p>
          <a:p>
            <a:pPr marL="285750" indent="-285750">
              <a:buFont typeface="Wingdings" panose="05000000000000000000" pitchFamily="2" charset="2"/>
              <a:buChar char="§"/>
            </a:pPr>
            <a:r>
              <a:rPr lang="en-US" sz="1800" b="1" dirty="0">
                <a:effectLst/>
                <a:latin typeface="Consolas" panose="020B0609020204030204" pitchFamily="49" charset="0"/>
              </a:rPr>
              <a:t>2) Validation: </a:t>
            </a:r>
            <a:r>
              <a:rPr lang="en-US" sz="1800" dirty="0">
                <a:effectLst/>
                <a:latin typeface="Consolas" panose="020B0609020204030204" pitchFamily="49" charset="0"/>
              </a:rPr>
              <a:t>it refers to a different set of tasks that ensure that the software that has been built is traceable to customer requirements.</a:t>
            </a:r>
          </a:p>
          <a:p>
            <a:pPr marL="285750" indent="-285750">
              <a:buFont typeface="Wingdings" panose="05000000000000000000" pitchFamily="2" charset="2"/>
              <a:buChar char="§"/>
            </a:pPr>
            <a:r>
              <a:rPr lang="en-US" sz="1800" b="1" dirty="0">
                <a:effectLst/>
                <a:latin typeface="Consolas" panose="020B0609020204030204" pitchFamily="49" charset="0"/>
              </a:rPr>
              <a:t>Black box</a:t>
            </a:r>
          </a:p>
          <a:p>
            <a:pPr marL="285750" indent="-285750">
              <a:buFont typeface="Wingdings" panose="05000000000000000000" pitchFamily="2" charset="2"/>
              <a:buChar char="§"/>
            </a:pPr>
            <a:r>
              <a:rPr lang="en-US" sz="1800" dirty="0">
                <a:effectLst/>
                <a:latin typeface="Consolas" panose="020B0609020204030204" pitchFamily="49" charset="0"/>
              </a:rPr>
              <a:t>Black box testing is a type of software testing in which the functionality of the software is not known. The testing is done without the internal knowledge of the products.</a:t>
            </a:r>
          </a:p>
        </p:txBody>
      </p:sp>
      <p:sp>
        <p:nvSpPr>
          <p:cNvPr id="6" name="Title 1">
            <a:extLst>
              <a:ext uri="{FF2B5EF4-FFF2-40B4-BE49-F238E27FC236}">
                <a16:creationId xmlns:a16="http://schemas.microsoft.com/office/drawing/2014/main" id="{3460C180-440D-A35A-B2F8-7F7C63BC7A22}"/>
              </a:ext>
            </a:extLst>
          </p:cNvPr>
          <p:cNvSpPr txBox="1"/>
          <p:nvPr/>
        </p:nvSpPr>
        <p:spPr>
          <a:xfrm>
            <a:off x="612842" y="1605065"/>
            <a:ext cx="8258783" cy="651752"/>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sym typeface="+mn-ea"/>
              </a:rPr>
              <a:t>  </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546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E4271-C561-01A5-2150-ED4AA63E7C72}"/>
              </a:ext>
            </a:extLst>
          </p:cNvPr>
          <p:cNvSpPr txBox="1"/>
          <p:nvPr/>
        </p:nvSpPr>
        <p:spPr>
          <a:xfrm>
            <a:off x="184638" y="193431"/>
            <a:ext cx="12176446" cy="5940088"/>
          </a:xfrm>
          <a:prstGeom prst="rect">
            <a:avLst/>
          </a:prstGeom>
          <a:noFill/>
        </p:spPr>
        <p:txBody>
          <a:bodyPr wrap="square" rtlCol="0">
            <a:spAutoFit/>
          </a:bodyPr>
          <a:lstStyle/>
          <a:p>
            <a:r>
              <a:rPr lang="en-US" sz="1800" b="1" dirty="0">
                <a:effectLst/>
                <a:latin typeface="Consolas" panose="020B0609020204030204" pitchFamily="49" charset="0"/>
              </a:rPr>
              <a:t>White box Testing</a:t>
            </a:r>
          </a:p>
          <a:p>
            <a:pPr marL="285750" indent="-285750">
              <a:buFont typeface="Wingdings" panose="05000000000000000000" pitchFamily="2" charset="2"/>
              <a:buChar char="§"/>
            </a:pPr>
            <a:r>
              <a:rPr lang="en-US" sz="1800" dirty="0">
                <a:effectLst/>
                <a:latin typeface="Consolas" panose="020B0609020204030204" pitchFamily="49" charset="0"/>
              </a:rPr>
              <a:t>White box testing techniques analyze the internal structures the used data structures,</a:t>
            </a:r>
          </a:p>
          <a:p>
            <a:r>
              <a:rPr lang="en-US" sz="1800" dirty="0">
                <a:effectLst/>
                <a:latin typeface="Consolas" panose="020B0609020204030204" pitchFamily="49" charset="0"/>
              </a:rPr>
              <a:t>   internal design, code structure and the working of the software rather than just the</a:t>
            </a:r>
          </a:p>
          <a:p>
            <a:r>
              <a:rPr lang="en-US" sz="1800" dirty="0">
                <a:effectLst/>
                <a:latin typeface="Consolas" panose="020B0609020204030204" pitchFamily="49" charset="0"/>
              </a:rPr>
              <a:t>   functionality as in black box testing. It is also called glass box testing or clear box</a:t>
            </a:r>
          </a:p>
          <a:p>
            <a:r>
              <a:rPr lang="en-US" sz="1800" dirty="0">
                <a:effectLst/>
                <a:latin typeface="Consolas" panose="020B0609020204030204" pitchFamily="49" charset="0"/>
              </a:rPr>
              <a:t>   testing or structural testing.</a:t>
            </a:r>
          </a:p>
          <a:p>
            <a:r>
              <a:rPr lang="en-US" sz="1800" b="1" dirty="0">
                <a:effectLst/>
                <a:latin typeface="Consolas" panose="020B0609020204030204" pitchFamily="49" charset="0"/>
              </a:rPr>
              <a:t>Gray Box Testing</a:t>
            </a:r>
          </a:p>
          <a:p>
            <a:pPr marL="285750" indent="-285750">
              <a:buFont typeface="Wingdings" panose="05000000000000000000" pitchFamily="2" charset="2"/>
              <a:buChar char="§"/>
            </a:pPr>
            <a:r>
              <a:rPr lang="en-US" sz="1800" dirty="0">
                <a:effectLst/>
                <a:latin typeface="Consolas" panose="020B0609020204030204" pitchFamily="49" charset="0"/>
              </a:rPr>
              <a:t>Gray Box Testing is a software testing technique which is a combination of Black Box</a:t>
            </a:r>
          </a:p>
          <a:p>
            <a:r>
              <a:rPr lang="en-US" sz="1800" dirty="0">
                <a:effectLst/>
                <a:latin typeface="Consolas" panose="020B0609020204030204" pitchFamily="49" charset="0"/>
              </a:rPr>
              <a:t>  Testing technique and White Box Testing technique. In Black Box Testing technique,</a:t>
            </a:r>
          </a:p>
          <a:p>
            <a:r>
              <a:rPr lang="en-US" sz="1800" dirty="0">
                <a:effectLst/>
                <a:latin typeface="Consolas" panose="020B0609020204030204" pitchFamily="49" charset="0"/>
              </a:rPr>
              <a:t>  tester is unknown to the internal structure of the item being tested and in White Box</a:t>
            </a:r>
          </a:p>
          <a:p>
            <a:r>
              <a:rPr lang="en-US" sz="1800" dirty="0">
                <a:effectLst/>
                <a:latin typeface="Consolas" panose="020B0609020204030204" pitchFamily="49" charset="0"/>
              </a:rPr>
              <a:t>  Testing the internal structure is </a:t>
            </a:r>
            <a:r>
              <a:rPr lang="en-US" sz="1800" dirty="0" err="1">
                <a:effectLst/>
                <a:latin typeface="Consolas" panose="020B0609020204030204" pitchFamily="49" charset="0"/>
              </a:rPr>
              <a:t>knownto</a:t>
            </a:r>
            <a:r>
              <a:rPr lang="en-US" sz="1800" dirty="0">
                <a:effectLst/>
                <a:latin typeface="Consolas" panose="020B0609020204030204" pitchFamily="49" charset="0"/>
              </a:rPr>
              <a:t> tester. The internal structure is partially</a:t>
            </a:r>
          </a:p>
          <a:p>
            <a:r>
              <a:rPr lang="en-US" sz="1800" dirty="0">
                <a:effectLst/>
                <a:latin typeface="Consolas" panose="020B0609020204030204" pitchFamily="49" charset="0"/>
              </a:rPr>
              <a:t>   known in Gray Box Testing. This includes access to internal data structures and algorithm    for purpose of designing the test cases.</a:t>
            </a:r>
          </a:p>
          <a:p>
            <a:pPr marL="285750" indent="-285750">
              <a:buFont typeface="Wingdings" panose="05000000000000000000" pitchFamily="2" charset="2"/>
              <a:buChar char="§"/>
            </a:pPr>
            <a:endParaRPr lang="en-IN" sz="2000" dirty="0"/>
          </a:p>
          <a:p>
            <a:r>
              <a:rPr lang="en-US" dirty="0"/>
              <a:t> </a:t>
            </a:r>
            <a:r>
              <a:rPr lang="en-US" b="1" dirty="0">
                <a:latin typeface="Consolas" panose="020B0609020204030204" pitchFamily="49" charset="0"/>
              </a:rPr>
              <a:t>Types of Testing</a:t>
            </a:r>
          </a:p>
          <a:p>
            <a:r>
              <a:rPr lang="en-US" b="1" dirty="0">
                <a:latin typeface="Consolas" panose="020B0609020204030204" pitchFamily="49" charset="0"/>
              </a:rPr>
              <a:t>1 Functional testing: </a:t>
            </a:r>
            <a:r>
              <a:rPr lang="en-US" dirty="0"/>
              <a:t>Functional testing is a kind of black-box testing that is performed to confirm that the functionality    of an application or system is behaving as expected. It is done to verify all the functionality of an application.</a:t>
            </a:r>
          </a:p>
          <a:p>
            <a:r>
              <a:rPr lang="en-US" b="1" dirty="0">
                <a:latin typeface="Consolas" panose="020B0609020204030204" pitchFamily="49" charset="0"/>
              </a:rPr>
              <a:t>2 Unit testing: </a:t>
            </a:r>
            <a:r>
              <a:rPr lang="en-US" dirty="0"/>
              <a:t>the application is ready and given to the Test engineer, he/she will start checking every component of the module or module of the application independently or one by one, and this process is known as Unit testing.</a:t>
            </a:r>
          </a:p>
          <a:p>
            <a:r>
              <a:rPr lang="en-US" b="1" dirty="0">
                <a:latin typeface="Consolas" panose="020B0609020204030204" pitchFamily="49" charset="0"/>
              </a:rPr>
              <a:t>3 Sanity testing: </a:t>
            </a:r>
            <a:r>
              <a:rPr lang="en-US" dirty="0"/>
              <a:t>Testing that is done to ensure that all the major and vita functionalities of the application/system are working correctly. This is generally done after a smoke test.</a:t>
            </a:r>
          </a:p>
          <a:p>
            <a:endParaRPr lang="en-IN" dirty="0"/>
          </a:p>
        </p:txBody>
      </p:sp>
    </p:spTree>
    <p:extLst>
      <p:ext uri="{BB962C8B-B14F-4D97-AF65-F5344CB8AC3E}">
        <p14:creationId xmlns:p14="http://schemas.microsoft.com/office/powerpoint/2010/main" val="242899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C8F1A-F899-7F70-9DCF-C58C7476624A}"/>
              </a:ext>
            </a:extLst>
          </p:cNvPr>
          <p:cNvSpPr txBox="1"/>
          <p:nvPr/>
        </p:nvSpPr>
        <p:spPr>
          <a:xfrm>
            <a:off x="334108" y="158261"/>
            <a:ext cx="11772900" cy="6740307"/>
          </a:xfrm>
          <a:prstGeom prst="rect">
            <a:avLst/>
          </a:prstGeom>
          <a:noFill/>
        </p:spPr>
        <p:txBody>
          <a:bodyPr wrap="square" rtlCol="0">
            <a:spAutoFit/>
          </a:bodyPr>
          <a:lstStyle/>
          <a:p>
            <a:r>
              <a:rPr lang="en-US" b="1" dirty="0">
                <a:latin typeface="Consolas" panose="020B0609020204030204" pitchFamily="49" charset="0"/>
              </a:rPr>
              <a:t>4 Smoke testing: </a:t>
            </a:r>
            <a:r>
              <a:rPr lang="en-US" dirty="0"/>
              <a:t>Testing that is done after each build is released to test to ensure build stability. It is also called as build       verification testing.</a:t>
            </a:r>
          </a:p>
          <a:p>
            <a:r>
              <a:rPr lang="en-US" b="1" dirty="0">
                <a:latin typeface="Consolas" panose="020B0609020204030204" pitchFamily="49" charset="0"/>
              </a:rPr>
              <a:t>5 Regression testing: </a:t>
            </a:r>
            <a:r>
              <a:rPr lang="en-US" dirty="0"/>
              <a:t>Testing performed to ensure that adding new </a:t>
            </a:r>
            <a:r>
              <a:rPr lang="en-US" dirty="0" err="1"/>
              <a:t>code,enhancements</a:t>
            </a:r>
            <a:r>
              <a:rPr lang="en-US" dirty="0"/>
              <a:t>, fixing of bugs is not breaking the         existing functionality or causing any instability and still works according to the specifications.</a:t>
            </a:r>
          </a:p>
          <a:p>
            <a:r>
              <a:rPr lang="en-US" dirty="0"/>
              <a:t>  Regression tests need not be as extensive as the actual functional tests but should ensure just the amount of coverage to    certify that the functionality is stable.</a:t>
            </a:r>
          </a:p>
          <a:p>
            <a:r>
              <a:rPr lang="en-US" b="1" dirty="0">
                <a:latin typeface="Consolas" panose="020B0609020204030204" pitchFamily="49" charset="0"/>
              </a:rPr>
              <a:t>6 Integration testing: </a:t>
            </a:r>
            <a:r>
              <a:rPr lang="en-US" dirty="0"/>
              <a:t>When the system relies on multiple functional modules that might individually work perfectly, but have to work coherently when clubbed together to achieve an end to end scenario, validation of such scenarios is called</a:t>
            </a:r>
          </a:p>
          <a:p>
            <a:r>
              <a:rPr lang="en-US" dirty="0"/>
              <a:t>Integration testing.</a:t>
            </a:r>
          </a:p>
          <a:p>
            <a:r>
              <a:rPr lang="en-US" b="1" dirty="0">
                <a:latin typeface="Consolas" panose="020B0609020204030204" pitchFamily="49" charset="0"/>
              </a:rPr>
              <a:t>7 Beta/Usability Beta/Usability testing: </a:t>
            </a:r>
            <a:r>
              <a:rPr lang="en-US" dirty="0"/>
              <a:t>Product is exposed to the actual customer in a production like an environment and they test the product. The user’s comfort is derived from this and the feedback is taken. This is similar to that of User Acceptance testing.</a:t>
            </a:r>
          </a:p>
          <a:p>
            <a:r>
              <a:rPr lang="en-US" b="1" dirty="0">
                <a:latin typeface="Consolas" panose="020B0609020204030204" pitchFamily="49" charset="0"/>
              </a:rPr>
              <a:t>8 Non-functional testing: </a:t>
            </a:r>
            <a:r>
              <a:rPr lang="en-US" dirty="0"/>
              <a:t>Non-functional Testing is a type of Software Testing that is performed to verify the non-functional requirements of the application. It verifies whether the behavior of the system is as per the requirement or not.</a:t>
            </a:r>
          </a:p>
          <a:p>
            <a:r>
              <a:rPr lang="en-US" b="1" dirty="0">
                <a:latin typeface="Consolas" panose="020B0609020204030204" pitchFamily="49" charset="0"/>
              </a:rPr>
              <a:t>9 Performance testing: </a:t>
            </a:r>
            <a:r>
              <a:rPr lang="en-US" dirty="0"/>
              <a:t>A type of testing to ensure that a software program or system meets specific performance goals, such as response time or throughput.</a:t>
            </a:r>
          </a:p>
          <a:p>
            <a:r>
              <a:rPr lang="en-US" b="1" dirty="0">
                <a:latin typeface="Consolas" panose="020B0609020204030204" pitchFamily="49" charset="0"/>
              </a:rPr>
              <a:t>10 Load testing: </a:t>
            </a:r>
            <a:r>
              <a:rPr lang="en-US" dirty="0"/>
              <a:t>A type of testing to ensure that a software program or system can handle a large number of users or transactions.</a:t>
            </a:r>
          </a:p>
          <a:p>
            <a:r>
              <a:rPr lang="en-US" b="1" dirty="0">
                <a:latin typeface="Consolas" panose="020B0609020204030204" pitchFamily="49" charset="0"/>
              </a:rPr>
              <a:t>11 Security testing: </a:t>
            </a:r>
            <a:r>
              <a:rPr lang="en-US" dirty="0"/>
              <a:t>A type of testing to ensure that a software program or system is secure from unauthorized access or attack.</a:t>
            </a:r>
          </a:p>
          <a:p>
            <a:r>
              <a:rPr lang="en-US" b="1" dirty="0">
                <a:latin typeface="Consolas" panose="020B0609020204030204" pitchFamily="49" charset="0"/>
              </a:rPr>
              <a:t>12 Scalability testing: </a:t>
            </a:r>
            <a:r>
              <a:rPr lang="en-US" dirty="0"/>
              <a:t>A type of testing to ensure that a software program or system can be scaled up or down to meet changing needs.</a:t>
            </a:r>
          </a:p>
          <a:p>
            <a:r>
              <a:rPr lang="en-US" b="1" dirty="0"/>
              <a:t>13 Stress testing: </a:t>
            </a:r>
            <a:r>
              <a:rPr lang="en-US" dirty="0"/>
              <a:t>A type of testing to ensure that a software program or system can handle an unusually high load.</a:t>
            </a:r>
          </a:p>
          <a:p>
            <a:endParaRPr lang="en-IN" dirty="0"/>
          </a:p>
        </p:txBody>
      </p:sp>
    </p:spTree>
    <p:extLst>
      <p:ext uri="{BB962C8B-B14F-4D97-AF65-F5344CB8AC3E}">
        <p14:creationId xmlns:p14="http://schemas.microsoft.com/office/powerpoint/2010/main" val="161392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5D9EB5-2BFF-E689-D6F8-2BC1DCC1A494}"/>
              </a:ext>
            </a:extLst>
          </p:cNvPr>
          <p:cNvSpPr txBox="1"/>
          <p:nvPr/>
        </p:nvSpPr>
        <p:spPr>
          <a:xfrm>
            <a:off x="351692" y="378069"/>
            <a:ext cx="11500339" cy="923330"/>
          </a:xfrm>
          <a:prstGeom prst="rect">
            <a:avLst/>
          </a:prstGeom>
          <a:noFill/>
        </p:spPr>
        <p:txBody>
          <a:bodyPr wrap="square" rtlCol="0">
            <a:spAutoFit/>
          </a:bodyPr>
          <a:lstStyle/>
          <a:p>
            <a:r>
              <a:rPr lang="en-US" b="1" dirty="0">
                <a:latin typeface="Consolas" panose="020B0609020204030204" pitchFamily="49" charset="0"/>
              </a:rPr>
              <a:t>14 Usability testing: </a:t>
            </a:r>
            <a:r>
              <a:rPr lang="en-US" dirty="0"/>
              <a:t>A type of testing to ensure that a software program or system is easy to use.</a:t>
            </a:r>
          </a:p>
          <a:p>
            <a:r>
              <a:rPr lang="en-US" b="1" dirty="0">
                <a:latin typeface="Consolas" panose="020B0609020204030204" pitchFamily="49" charset="0"/>
              </a:rPr>
              <a:t>15 Volume testing: </a:t>
            </a:r>
            <a:r>
              <a:rPr lang="en-US" dirty="0"/>
              <a:t>A type of testing to ensure that a software program or system can handle a large volume of data.</a:t>
            </a:r>
            <a:endParaRPr lang="en-IN" dirty="0"/>
          </a:p>
        </p:txBody>
      </p:sp>
      <p:sp>
        <p:nvSpPr>
          <p:cNvPr id="3" name="TextBox 2">
            <a:extLst>
              <a:ext uri="{FF2B5EF4-FFF2-40B4-BE49-F238E27FC236}">
                <a16:creationId xmlns:a16="http://schemas.microsoft.com/office/drawing/2014/main" id="{4DD332CB-5678-2B5A-5F99-E92AB93F6158}"/>
              </a:ext>
            </a:extLst>
          </p:cNvPr>
          <p:cNvSpPr txBox="1"/>
          <p:nvPr/>
        </p:nvSpPr>
        <p:spPr>
          <a:xfrm>
            <a:off x="3613638" y="1591408"/>
            <a:ext cx="586447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Automation Testing Using Selenium</a:t>
            </a:r>
          </a:p>
        </p:txBody>
      </p:sp>
      <p:sp>
        <p:nvSpPr>
          <p:cNvPr id="4" name="TextBox 3">
            <a:extLst>
              <a:ext uri="{FF2B5EF4-FFF2-40B4-BE49-F238E27FC236}">
                <a16:creationId xmlns:a16="http://schemas.microsoft.com/office/drawing/2014/main" id="{DECFA112-2941-E26F-F8E8-D1FBD770C78B}"/>
              </a:ext>
            </a:extLst>
          </p:cNvPr>
          <p:cNvSpPr txBox="1"/>
          <p:nvPr/>
        </p:nvSpPr>
        <p:spPr>
          <a:xfrm>
            <a:off x="465992" y="2101363"/>
            <a:ext cx="10561388" cy="5078313"/>
          </a:xfrm>
          <a:prstGeom prst="rect">
            <a:avLst/>
          </a:prstGeom>
          <a:noFill/>
        </p:spPr>
        <p:txBody>
          <a:bodyPr wrap="square" rtlCol="0">
            <a:spAutoFit/>
          </a:bodyPr>
          <a:lstStyle/>
          <a:p>
            <a:r>
              <a:rPr lang="en-IN" dirty="0"/>
              <a:t>package </a:t>
            </a:r>
            <a:r>
              <a:rPr lang="en-IN" dirty="0" err="1"/>
              <a:t>Edureka</a:t>
            </a:r>
            <a:r>
              <a:rPr lang="en-IN" dirty="0"/>
              <a:t>;</a:t>
            </a:r>
          </a:p>
          <a:p>
            <a:r>
              <a:rPr lang="en-IN" dirty="0"/>
              <a:t>import </a:t>
            </a:r>
            <a:r>
              <a:rPr lang="en-IN" dirty="0" err="1"/>
              <a:t>java.time.Duration</a:t>
            </a:r>
            <a:r>
              <a:rPr lang="en-IN" dirty="0"/>
              <a:t>;</a:t>
            </a:r>
          </a:p>
          <a:p>
            <a:endParaRPr lang="en-IN" dirty="0"/>
          </a:p>
          <a:p>
            <a:r>
              <a:rPr lang="en-IN" dirty="0"/>
              <a:t>import </a:t>
            </a:r>
            <a:r>
              <a:rPr lang="en-IN" dirty="0" err="1"/>
              <a:t>org.openqa.selenium.By</a:t>
            </a:r>
            <a:r>
              <a:rPr lang="en-IN" dirty="0"/>
              <a:t>;</a:t>
            </a:r>
          </a:p>
          <a:p>
            <a:r>
              <a:rPr lang="en-IN" dirty="0"/>
              <a:t>import </a:t>
            </a:r>
            <a:r>
              <a:rPr lang="en-IN" dirty="0" err="1"/>
              <a:t>org.openqa.selenium.WebDriver</a:t>
            </a:r>
            <a:r>
              <a:rPr lang="en-IN" dirty="0"/>
              <a:t>;</a:t>
            </a:r>
          </a:p>
          <a:p>
            <a:r>
              <a:rPr lang="en-IN" dirty="0"/>
              <a:t>import </a:t>
            </a:r>
            <a:r>
              <a:rPr lang="en-IN" dirty="0" err="1"/>
              <a:t>org.openqa.selenium.WebElement</a:t>
            </a:r>
            <a:r>
              <a:rPr lang="en-IN" dirty="0"/>
              <a:t>;</a:t>
            </a:r>
          </a:p>
          <a:p>
            <a:r>
              <a:rPr lang="en-IN" dirty="0"/>
              <a:t>import </a:t>
            </a:r>
            <a:r>
              <a:rPr lang="en-IN" dirty="0" err="1"/>
              <a:t>org.openqa.selenium.chrome.ChromeDriver</a:t>
            </a:r>
            <a:r>
              <a:rPr lang="en-IN" dirty="0"/>
              <a:t>;</a:t>
            </a:r>
          </a:p>
          <a:p>
            <a:r>
              <a:rPr lang="en-IN" dirty="0"/>
              <a:t>import </a:t>
            </a:r>
            <a:r>
              <a:rPr lang="en-IN" dirty="0" err="1"/>
              <a:t>org.openqa.selenium.interactions.Actions</a:t>
            </a:r>
            <a:r>
              <a:rPr lang="en-IN" dirty="0"/>
              <a:t>;</a:t>
            </a:r>
          </a:p>
          <a:p>
            <a:endParaRPr lang="en-IN" dirty="0"/>
          </a:p>
          <a:p>
            <a:endParaRPr lang="en-IN" dirty="0"/>
          </a:p>
          <a:p>
            <a:endParaRPr lang="en-IN" dirty="0"/>
          </a:p>
          <a:p>
            <a:r>
              <a:rPr lang="en-IN" dirty="0"/>
              <a:t>public class </a:t>
            </a:r>
            <a:r>
              <a:rPr lang="en-IN" dirty="0" err="1"/>
              <a:t>EdurekaSeleniumProj</a:t>
            </a:r>
            <a:r>
              <a:rPr lang="en-IN" dirty="0"/>
              <a:t> {</a:t>
            </a:r>
          </a:p>
          <a:p>
            <a:endParaRPr lang="en-IN" dirty="0"/>
          </a:p>
          <a:p>
            <a:r>
              <a:rPr lang="en-IN" dirty="0"/>
              <a:t>	public static void main(String[] </a:t>
            </a:r>
            <a:r>
              <a:rPr lang="en-IN" dirty="0" err="1"/>
              <a:t>args</a:t>
            </a:r>
            <a:r>
              <a:rPr lang="en-IN" dirty="0"/>
              <a:t>) throws </a:t>
            </a:r>
            <a:r>
              <a:rPr lang="en-IN" dirty="0" err="1"/>
              <a:t>InterruptedException</a:t>
            </a:r>
            <a:r>
              <a:rPr lang="en-IN" dirty="0"/>
              <a:t> {</a:t>
            </a:r>
          </a:p>
          <a:p>
            <a:r>
              <a:rPr lang="en-IN" dirty="0"/>
              <a:t>		</a:t>
            </a:r>
          </a:p>
          <a:p>
            <a:r>
              <a:rPr lang="en-IN" dirty="0"/>
              <a:t>		// TODO Auto-generated method stub</a:t>
            </a:r>
          </a:p>
          <a:p>
            <a:r>
              <a:rPr lang="en-IN" dirty="0"/>
              <a:t>		</a:t>
            </a:r>
            <a:r>
              <a:rPr lang="en-IN" dirty="0" err="1"/>
              <a:t>System.setProperty</a:t>
            </a:r>
            <a:r>
              <a:rPr lang="en-IN" dirty="0"/>
              <a:t>("</a:t>
            </a:r>
            <a:r>
              <a:rPr lang="en-IN" dirty="0" err="1"/>
              <a:t>webdriver.chrome.driver","C</a:t>
            </a:r>
            <a:r>
              <a:rPr lang="en-IN" dirty="0"/>
              <a:t>:\\Program Files\\chromedriver.exe");</a:t>
            </a:r>
          </a:p>
          <a:p>
            <a:r>
              <a:rPr lang="en-IN" dirty="0"/>
              <a:t>		</a:t>
            </a:r>
          </a:p>
        </p:txBody>
      </p:sp>
    </p:spTree>
    <p:extLst>
      <p:ext uri="{BB962C8B-B14F-4D97-AF65-F5344CB8AC3E}">
        <p14:creationId xmlns:p14="http://schemas.microsoft.com/office/powerpoint/2010/main" val="1643663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TotalTime>
  <Words>2553</Words>
  <Application>Microsoft Office PowerPoint</Application>
  <PresentationFormat>Widescreen</PresentationFormat>
  <Paragraphs>234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vt:lpstr>
      <vt:lpstr>Calibri</vt:lpstr>
      <vt:lpstr>Calibri Light</vt:lpstr>
      <vt:lpstr>Consolas</vt:lpstr>
      <vt:lpstr>EuclidCircularB</vt:lpstr>
      <vt:lpstr>Times New Roman</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Khushboo</dc:creator>
  <cp:lastModifiedBy>Khushboo Singh</cp:lastModifiedBy>
  <cp:revision>3</cp:revision>
  <dcterms:created xsi:type="dcterms:W3CDTF">2023-02-14T19:10:05Z</dcterms:created>
  <dcterms:modified xsi:type="dcterms:W3CDTF">2023-02-16T18:24:04Z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8B9D1382628148E38222BD55644E2830</vt:lpwstr>
  </property>
  <property fmtid="{D5CDD505-2E9C-101B-9397-08002B2CF9AE}" pid="3" name="KSOProductBuildVer">
    <vt:lpwstr>1033-11.2.0.11440</vt:lpwstr>
  </property>
</Properties>
</file>