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9" r:id="rId9"/>
    <p:sldId id="271" r:id="rId10"/>
    <p:sldId id="270" r:id="rId11"/>
    <p:sldId id="272" r:id="rId12"/>
    <p:sldId id="264" r:id="rId13"/>
    <p:sldId id="273" r:id="rId14"/>
    <p:sldId id="265" r:id="rId15"/>
    <p:sldId id="266"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519C"/>
    <a:srgbClr val="70AD47"/>
    <a:srgbClr val="132450"/>
    <a:srgbClr val="2551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Sheet1!$A$2:$A$5</c:f>
              <c:strCache>
                <c:ptCount val="4"/>
                <c:pt idx="0">
                  <c:v>Logistic Regression</c:v>
                </c:pt>
                <c:pt idx="1">
                  <c:v>Decision Tree</c:v>
                </c:pt>
                <c:pt idx="2">
                  <c:v>Random Forest</c:v>
                </c:pt>
                <c:pt idx="3">
                  <c:v>SVM</c:v>
                </c:pt>
              </c:strCache>
            </c:strRef>
          </c:cat>
          <c:val>
            <c:numRef>
              <c:f>Sheet1!$B$2:$B$5</c:f>
              <c:numCache>
                <c:formatCode>General</c:formatCode>
                <c:ptCount val="4"/>
                <c:pt idx="0">
                  <c:v>0.99</c:v>
                </c:pt>
                <c:pt idx="1">
                  <c:v>0.99</c:v>
                </c:pt>
                <c:pt idx="2">
                  <c:v>0.99</c:v>
                </c:pt>
                <c:pt idx="3">
                  <c:v>0.99</c:v>
                </c:pt>
              </c:numCache>
            </c:numRef>
          </c:val>
          <c:extLst>
            <c:ext xmlns:c16="http://schemas.microsoft.com/office/drawing/2014/chart" uri="{C3380CC4-5D6E-409C-BE32-E72D297353CC}">
              <c16:uniqueId val="{00000000-6357-4739-810B-36CD2F74A15C}"/>
            </c:ext>
          </c:extLst>
        </c:ser>
        <c:ser>
          <c:idx val="1"/>
          <c:order val="1"/>
          <c:tx>
            <c:strRef>
              <c:f>Sheet1!$C$1</c:f>
              <c:strCache>
                <c:ptCount val="1"/>
                <c:pt idx="0">
                  <c:v>Precision</c:v>
                </c:pt>
              </c:strCache>
            </c:strRef>
          </c:tx>
          <c:spPr>
            <a:solidFill>
              <a:schemeClr val="accent2"/>
            </a:solidFill>
            <a:ln>
              <a:noFill/>
            </a:ln>
            <a:effectLst/>
          </c:spPr>
          <c:invertIfNegative val="0"/>
          <c:cat>
            <c:strRef>
              <c:f>Sheet1!$A$2:$A$5</c:f>
              <c:strCache>
                <c:ptCount val="4"/>
                <c:pt idx="0">
                  <c:v>Logistic Regression</c:v>
                </c:pt>
                <c:pt idx="1">
                  <c:v>Decision Tree</c:v>
                </c:pt>
                <c:pt idx="2">
                  <c:v>Random Forest</c:v>
                </c:pt>
                <c:pt idx="3">
                  <c:v>SVM</c:v>
                </c:pt>
              </c:strCache>
            </c:strRef>
          </c:cat>
          <c:val>
            <c:numRef>
              <c:f>Sheet1!$C$2:$C$5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1-6357-4739-810B-36CD2F74A15C}"/>
            </c:ext>
          </c:extLst>
        </c:ser>
        <c:ser>
          <c:idx val="2"/>
          <c:order val="2"/>
          <c:tx>
            <c:strRef>
              <c:f>Sheet1!$D$1</c:f>
              <c:strCache>
                <c:ptCount val="1"/>
                <c:pt idx="0">
                  <c:v>Recall</c:v>
                </c:pt>
              </c:strCache>
            </c:strRef>
          </c:tx>
          <c:spPr>
            <a:solidFill>
              <a:schemeClr val="accent3"/>
            </a:solidFill>
            <a:ln>
              <a:noFill/>
            </a:ln>
            <a:effectLst/>
          </c:spPr>
          <c:invertIfNegative val="0"/>
          <c:cat>
            <c:strRef>
              <c:f>Sheet1!$A$2:$A$5</c:f>
              <c:strCache>
                <c:ptCount val="4"/>
                <c:pt idx="0">
                  <c:v>Logistic Regression</c:v>
                </c:pt>
                <c:pt idx="1">
                  <c:v>Decision Tree</c:v>
                </c:pt>
                <c:pt idx="2">
                  <c:v>Random Forest</c:v>
                </c:pt>
                <c:pt idx="3">
                  <c:v>SVM</c:v>
                </c:pt>
              </c:strCache>
            </c:strRef>
          </c:cat>
          <c:val>
            <c:numRef>
              <c:f>Sheet1!$D$2:$D$5</c:f>
              <c:numCache>
                <c:formatCode>General</c:formatCode>
                <c:ptCount val="4"/>
                <c:pt idx="0">
                  <c:v>0.98</c:v>
                </c:pt>
                <c:pt idx="1">
                  <c:v>0.99</c:v>
                </c:pt>
                <c:pt idx="2">
                  <c:v>0.99</c:v>
                </c:pt>
                <c:pt idx="3">
                  <c:v>0.98</c:v>
                </c:pt>
              </c:numCache>
            </c:numRef>
          </c:val>
          <c:extLst>
            <c:ext xmlns:c16="http://schemas.microsoft.com/office/drawing/2014/chart" uri="{C3380CC4-5D6E-409C-BE32-E72D297353CC}">
              <c16:uniqueId val="{00000002-6357-4739-810B-36CD2F74A15C}"/>
            </c:ext>
          </c:extLst>
        </c:ser>
        <c:ser>
          <c:idx val="3"/>
          <c:order val="3"/>
          <c:tx>
            <c:strRef>
              <c:f>Sheet1!$E$1</c:f>
              <c:strCache>
                <c:ptCount val="1"/>
                <c:pt idx="0">
                  <c:v>F1-Score</c:v>
                </c:pt>
              </c:strCache>
            </c:strRef>
          </c:tx>
          <c:spPr>
            <a:solidFill>
              <a:schemeClr val="accent4"/>
            </a:solidFill>
            <a:ln>
              <a:noFill/>
            </a:ln>
            <a:effectLst/>
          </c:spPr>
          <c:invertIfNegative val="0"/>
          <c:cat>
            <c:strRef>
              <c:f>Sheet1!$A$2:$A$5</c:f>
              <c:strCache>
                <c:ptCount val="4"/>
                <c:pt idx="0">
                  <c:v>Logistic Regression</c:v>
                </c:pt>
                <c:pt idx="1">
                  <c:v>Decision Tree</c:v>
                </c:pt>
                <c:pt idx="2">
                  <c:v>Random Forest</c:v>
                </c:pt>
                <c:pt idx="3">
                  <c:v>SVM</c:v>
                </c:pt>
              </c:strCache>
            </c:strRef>
          </c:cat>
          <c:val>
            <c:numRef>
              <c:f>Sheet1!$E$2:$E$5</c:f>
              <c:numCache>
                <c:formatCode>General</c:formatCode>
                <c:ptCount val="4"/>
                <c:pt idx="0">
                  <c:v>0.99</c:v>
                </c:pt>
                <c:pt idx="1">
                  <c:v>1</c:v>
                </c:pt>
                <c:pt idx="2">
                  <c:v>1</c:v>
                </c:pt>
                <c:pt idx="3">
                  <c:v>0.99</c:v>
                </c:pt>
              </c:numCache>
            </c:numRef>
          </c:val>
          <c:extLst>
            <c:ext xmlns:c16="http://schemas.microsoft.com/office/drawing/2014/chart" uri="{C3380CC4-5D6E-409C-BE32-E72D297353CC}">
              <c16:uniqueId val="{00000003-6357-4739-810B-36CD2F74A15C}"/>
            </c:ext>
          </c:extLst>
        </c:ser>
        <c:dLbls>
          <c:showLegendKey val="0"/>
          <c:showVal val="0"/>
          <c:showCatName val="0"/>
          <c:showSerName val="0"/>
          <c:showPercent val="0"/>
          <c:showBubbleSize val="0"/>
        </c:dLbls>
        <c:gapWidth val="219"/>
        <c:overlap val="-27"/>
        <c:axId val="303272399"/>
        <c:axId val="303271919"/>
      </c:barChart>
      <c:catAx>
        <c:axId val="303272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3271919"/>
        <c:crosses val="autoZero"/>
        <c:auto val="1"/>
        <c:lblAlgn val="ctr"/>
        <c:lblOffset val="100"/>
        <c:noMultiLvlLbl val="0"/>
      </c:catAx>
      <c:valAx>
        <c:axId val="303271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32723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53FA-FD76-2F62-DBB8-B2D8A5D7D8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AAF3A0-54E7-96E4-1277-C027A42E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19B670-3B24-E1DF-17DE-6A45E6AE90AA}"/>
              </a:ext>
            </a:extLst>
          </p:cNvPr>
          <p:cNvSpPr>
            <a:spLocks noGrp="1"/>
          </p:cNvSpPr>
          <p:nvPr>
            <p:ph type="dt" sz="half" idx="10"/>
          </p:nvPr>
        </p:nvSpPr>
        <p:spPr/>
        <p:txBody>
          <a:bodyPr/>
          <a:lstStyle/>
          <a:p>
            <a:fld id="{54DE06B5-B98C-4A45-8A56-4690DBCE8898}" type="datetimeFigureOut">
              <a:rPr lang="en-IN" smtClean="0"/>
              <a:t>08-09-2024</a:t>
            </a:fld>
            <a:endParaRPr lang="en-IN" dirty="0"/>
          </a:p>
        </p:txBody>
      </p:sp>
      <p:sp>
        <p:nvSpPr>
          <p:cNvPr id="5" name="Footer Placeholder 4">
            <a:extLst>
              <a:ext uri="{FF2B5EF4-FFF2-40B4-BE49-F238E27FC236}">
                <a16:creationId xmlns:a16="http://schemas.microsoft.com/office/drawing/2014/main" id="{B1441F56-73A9-7544-5A58-801D5E8FAF7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37CD926-E2E8-C053-370F-B4E1C512A374}"/>
              </a:ext>
            </a:extLst>
          </p:cNvPr>
          <p:cNvSpPr>
            <a:spLocks noGrp="1"/>
          </p:cNvSpPr>
          <p:nvPr>
            <p:ph type="sldNum" sz="quarter" idx="12"/>
          </p:nvPr>
        </p:nvSpPr>
        <p:spPr/>
        <p:txBody>
          <a:bodyPr/>
          <a:lstStyle/>
          <a:p>
            <a:fld id="{3AA2FC28-E5FA-4165-9289-046AC5D69E6B}" type="slidenum">
              <a:rPr lang="en-IN" smtClean="0"/>
              <a:t>‹#›</a:t>
            </a:fld>
            <a:endParaRPr lang="en-IN" dirty="0"/>
          </a:p>
        </p:txBody>
      </p:sp>
    </p:spTree>
    <p:extLst>
      <p:ext uri="{BB962C8B-B14F-4D97-AF65-F5344CB8AC3E}">
        <p14:creationId xmlns:p14="http://schemas.microsoft.com/office/powerpoint/2010/main" val="2628303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9BA6-7CD6-8466-B246-AACC76D132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9894D9-4F5E-3CFA-E4AD-440C022906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AC1665-5432-0F68-0468-2AAF999D15B8}"/>
              </a:ext>
            </a:extLst>
          </p:cNvPr>
          <p:cNvSpPr>
            <a:spLocks noGrp="1"/>
          </p:cNvSpPr>
          <p:nvPr>
            <p:ph type="dt" sz="half" idx="10"/>
          </p:nvPr>
        </p:nvSpPr>
        <p:spPr/>
        <p:txBody>
          <a:bodyPr/>
          <a:lstStyle/>
          <a:p>
            <a:fld id="{54DE06B5-B98C-4A45-8A56-4690DBCE8898}" type="datetimeFigureOut">
              <a:rPr lang="en-IN" smtClean="0"/>
              <a:t>08-09-2024</a:t>
            </a:fld>
            <a:endParaRPr lang="en-IN" dirty="0"/>
          </a:p>
        </p:txBody>
      </p:sp>
      <p:sp>
        <p:nvSpPr>
          <p:cNvPr id="5" name="Footer Placeholder 4">
            <a:extLst>
              <a:ext uri="{FF2B5EF4-FFF2-40B4-BE49-F238E27FC236}">
                <a16:creationId xmlns:a16="http://schemas.microsoft.com/office/drawing/2014/main" id="{295F74A0-8800-5B26-440A-CF70256845E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59070D1-FA26-3AE8-7E00-9C93DC7A8A26}"/>
              </a:ext>
            </a:extLst>
          </p:cNvPr>
          <p:cNvSpPr>
            <a:spLocks noGrp="1"/>
          </p:cNvSpPr>
          <p:nvPr>
            <p:ph type="sldNum" sz="quarter" idx="12"/>
          </p:nvPr>
        </p:nvSpPr>
        <p:spPr/>
        <p:txBody>
          <a:bodyPr/>
          <a:lstStyle/>
          <a:p>
            <a:fld id="{3AA2FC28-E5FA-4165-9289-046AC5D69E6B}" type="slidenum">
              <a:rPr lang="en-IN" smtClean="0"/>
              <a:t>‹#›</a:t>
            </a:fld>
            <a:endParaRPr lang="en-IN" dirty="0"/>
          </a:p>
        </p:txBody>
      </p:sp>
    </p:spTree>
    <p:extLst>
      <p:ext uri="{BB962C8B-B14F-4D97-AF65-F5344CB8AC3E}">
        <p14:creationId xmlns:p14="http://schemas.microsoft.com/office/powerpoint/2010/main" val="871234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AFEA50-F77E-0D5E-BECB-2E5DAB8658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550BFD-B8C0-0035-76C2-6E983CD38C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098BBD-C9F2-40A3-4BE5-5602BF89B19B}"/>
              </a:ext>
            </a:extLst>
          </p:cNvPr>
          <p:cNvSpPr>
            <a:spLocks noGrp="1"/>
          </p:cNvSpPr>
          <p:nvPr>
            <p:ph type="dt" sz="half" idx="10"/>
          </p:nvPr>
        </p:nvSpPr>
        <p:spPr/>
        <p:txBody>
          <a:bodyPr/>
          <a:lstStyle/>
          <a:p>
            <a:fld id="{54DE06B5-B98C-4A45-8A56-4690DBCE8898}" type="datetimeFigureOut">
              <a:rPr lang="en-IN" smtClean="0"/>
              <a:t>08-09-2024</a:t>
            </a:fld>
            <a:endParaRPr lang="en-IN" dirty="0"/>
          </a:p>
        </p:txBody>
      </p:sp>
      <p:sp>
        <p:nvSpPr>
          <p:cNvPr id="5" name="Footer Placeholder 4">
            <a:extLst>
              <a:ext uri="{FF2B5EF4-FFF2-40B4-BE49-F238E27FC236}">
                <a16:creationId xmlns:a16="http://schemas.microsoft.com/office/drawing/2014/main" id="{DF8093D5-33AB-6381-C48E-0F73A330FF4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D2B8E1A-5716-B3B6-ED32-4605647DB5E5}"/>
              </a:ext>
            </a:extLst>
          </p:cNvPr>
          <p:cNvSpPr>
            <a:spLocks noGrp="1"/>
          </p:cNvSpPr>
          <p:nvPr>
            <p:ph type="sldNum" sz="quarter" idx="12"/>
          </p:nvPr>
        </p:nvSpPr>
        <p:spPr/>
        <p:txBody>
          <a:bodyPr/>
          <a:lstStyle/>
          <a:p>
            <a:fld id="{3AA2FC28-E5FA-4165-9289-046AC5D69E6B}" type="slidenum">
              <a:rPr lang="en-IN" smtClean="0"/>
              <a:t>‹#›</a:t>
            </a:fld>
            <a:endParaRPr lang="en-IN" dirty="0"/>
          </a:p>
        </p:txBody>
      </p:sp>
    </p:spTree>
    <p:extLst>
      <p:ext uri="{BB962C8B-B14F-4D97-AF65-F5344CB8AC3E}">
        <p14:creationId xmlns:p14="http://schemas.microsoft.com/office/powerpoint/2010/main" val="308167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7021-39CE-4471-7BBB-8A20939290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E88DBE-2D5C-61CB-D0F3-BF2898BBE6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34F6A-A027-3D09-2428-508EABB8944F}"/>
              </a:ext>
            </a:extLst>
          </p:cNvPr>
          <p:cNvSpPr>
            <a:spLocks noGrp="1"/>
          </p:cNvSpPr>
          <p:nvPr>
            <p:ph type="dt" sz="half" idx="10"/>
          </p:nvPr>
        </p:nvSpPr>
        <p:spPr/>
        <p:txBody>
          <a:bodyPr/>
          <a:lstStyle/>
          <a:p>
            <a:fld id="{54DE06B5-B98C-4A45-8A56-4690DBCE8898}" type="datetimeFigureOut">
              <a:rPr lang="en-IN" smtClean="0"/>
              <a:t>08-09-2024</a:t>
            </a:fld>
            <a:endParaRPr lang="en-IN" dirty="0"/>
          </a:p>
        </p:txBody>
      </p:sp>
      <p:sp>
        <p:nvSpPr>
          <p:cNvPr id="5" name="Footer Placeholder 4">
            <a:extLst>
              <a:ext uri="{FF2B5EF4-FFF2-40B4-BE49-F238E27FC236}">
                <a16:creationId xmlns:a16="http://schemas.microsoft.com/office/drawing/2014/main" id="{7841E556-2F0E-431E-92BC-778313F1925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9AA2294-AB70-7BC2-292F-30648D8BF7C2}"/>
              </a:ext>
            </a:extLst>
          </p:cNvPr>
          <p:cNvSpPr>
            <a:spLocks noGrp="1"/>
          </p:cNvSpPr>
          <p:nvPr>
            <p:ph type="sldNum" sz="quarter" idx="12"/>
          </p:nvPr>
        </p:nvSpPr>
        <p:spPr/>
        <p:txBody>
          <a:bodyPr/>
          <a:lstStyle/>
          <a:p>
            <a:fld id="{3AA2FC28-E5FA-4165-9289-046AC5D69E6B}" type="slidenum">
              <a:rPr lang="en-IN" smtClean="0"/>
              <a:t>‹#›</a:t>
            </a:fld>
            <a:endParaRPr lang="en-IN" dirty="0"/>
          </a:p>
        </p:txBody>
      </p:sp>
    </p:spTree>
    <p:extLst>
      <p:ext uri="{BB962C8B-B14F-4D97-AF65-F5344CB8AC3E}">
        <p14:creationId xmlns:p14="http://schemas.microsoft.com/office/powerpoint/2010/main" val="8309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3B5E0-B7F6-583A-B148-F244F1D7F7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3A8D70-B420-88E0-5C54-C54722BE69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AAD4C0-3BC9-8BE2-1C3F-C26898594A9D}"/>
              </a:ext>
            </a:extLst>
          </p:cNvPr>
          <p:cNvSpPr>
            <a:spLocks noGrp="1"/>
          </p:cNvSpPr>
          <p:nvPr>
            <p:ph type="dt" sz="half" idx="10"/>
          </p:nvPr>
        </p:nvSpPr>
        <p:spPr/>
        <p:txBody>
          <a:bodyPr/>
          <a:lstStyle/>
          <a:p>
            <a:fld id="{54DE06B5-B98C-4A45-8A56-4690DBCE8898}" type="datetimeFigureOut">
              <a:rPr lang="en-IN" smtClean="0"/>
              <a:t>08-09-2024</a:t>
            </a:fld>
            <a:endParaRPr lang="en-IN" dirty="0"/>
          </a:p>
        </p:txBody>
      </p:sp>
      <p:sp>
        <p:nvSpPr>
          <p:cNvPr id="5" name="Footer Placeholder 4">
            <a:extLst>
              <a:ext uri="{FF2B5EF4-FFF2-40B4-BE49-F238E27FC236}">
                <a16:creationId xmlns:a16="http://schemas.microsoft.com/office/drawing/2014/main" id="{7CB86504-68BD-85C9-07C7-A928EFCEB4E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B327046-EF73-5173-12FF-52F4ED82943A}"/>
              </a:ext>
            </a:extLst>
          </p:cNvPr>
          <p:cNvSpPr>
            <a:spLocks noGrp="1"/>
          </p:cNvSpPr>
          <p:nvPr>
            <p:ph type="sldNum" sz="quarter" idx="12"/>
          </p:nvPr>
        </p:nvSpPr>
        <p:spPr/>
        <p:txBody>
          <a:bodyPr/>
          <a:lstStyle/>
          <a:p>
            <a:fld id="{3AA2FC28-E5FA-4165-9289-046AC5D69E6B}" type="slidenum">
              <a:rPr lang="en-IN" smtClean="0"/>
              <a:t>‹#›</a:t>
            </a:fld>
            <a:endParaRPr lang="en-IN" dirty="0"/>
          </a:p>
        </p:txBody>
      </p:sp>
    </p:spTree>
    <p:extLst>
      <p:ext uri="{BB962C8B-B14F-4D97-AF65-F5344CB8AC3E}">
        <p14:creationId xmlns:p14="http://schemas.microsoft.com/office/powerpoint/2010/main" val="73870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83354-D70B-240F-9F43-4D2F193A1B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FCE6CF-E6AE-CF62-4FA1-F94ACBFA90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08BE11-DC7A-16B7-4FF9-2850B727B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DCE9D8-70C4-F52F-23C7-2E674F0DC7D6}"/>
              </a:ext>
            </a:extLst>
          </p:cNvPr>
          <p:cNvSpPr>
            <a:spLocks noGrp="1"/>
          </p:cNvSpPr>
          <p:nvPr>
            <p:ph type="dt" sz="half" idx="10"/>
          </p:nvPr>
        </p:nvSpPr>
        <p:spPr/>
        <p:txBody>
          <a:bodyPr/>
          <a:lstStyle/>
          <a:p>
            <a:fld id="{54DE06B5-B98C-4A45-8A56-4690DBCE8898}" type="datetimeFigureOut">
              <a:rPr lang="en-IN" smtClean="0"/>
              <a:t>08-09-2024</a:t>
            </a:fld>
            <a:endParaRPr lang="en-IN" dirty="0"/>
          </a:p>
        </p:txBody>
      </p:sp>
      <p:sp>
        <p:nvSpPr>
          <p:cNvPr id="6" name="Footer Placeholder 5">
            <a:extLst>
              <a:ext uri="{FF2B5EF4-FFF2-40B4-BE49-F238E27FC236}">
                <a16:creationId xmlns:a16="http://schemas.microsoft.com/office/drawing/2014/main" id="{B9D754C0-C056-6FE9-95B1-C8D4306AA54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EB06195-42B9-6E00-50B8-72F094B93CD7}"/>
              </a:ext>
            </a:extLst>
          </p:cNvPr>
          <p:cNvSpPr>
            <a:spLocks noGrp="1"/>
          </p:cNvSpPr>
          <p:nvPr>
            <p:ph type="sldNum" sz="quarter" idx="12"/>
          </p:nvPr>
        </p:nvSpPr>
        <p:spPr/>
        <p:txBody>
          <a:bodyPr/>
          <a:lstStyle/>
          <a:p>
            <a:fld id="{3AA2FC28-E5FA-4165-9289-046AC5D69E6B}" type="slidenum">
              <a:rPr lang="en-IN" smtClean="0"/>
              <a:t>‹#›</a:t>
            </a:fld>
            <a:endParaRPr lang="en-IN" dirty="0"/>
          </a:p>
        </p:txBody>
      </p:sp>
    </p:spTree>
    <p:extLst>
      <p:ext uri="{BB962C8B-B14F-4D97-AF65-F5344CB8AC3E}">
        <p14:creationId xmlns:p14="http://schemas.microsoft.com/office/powerpoint/2010/main" val="260090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7352-585E-92FD-BEE0-B63B3B3369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C6F52F-4D4E-3557-0D8C-EAC4C0E03C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1DCD8B-A755-F85D-4186-CB369835F8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4BC85-C4F1-3142-0F5C-DB1FEBBB50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D639C5-0EEB-BC05-35C5-D99084B94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202C2E-BDF5-98B4-B1B4-F972171EE09F}"/>
              </a:ext>
            </a:extLst>
          </p:cNvPr>
          <p:cNvSpPr>
            <a:spLocks noGrp="1"/>
          </p:cNvSpPr>
          <p:nvPr>
            <p:ph type="dt" sz="half" idx="10"/>
          </p:nvPr>
        </p:nvSpPr>
        <p:spPr/>
        <p:txBody>
          <a:bodyPr/>
          <a:lstStyle/>
          <a:p>
            <a:fld id="{54DE06B5-B98C-4A45-8A56-4690DBCE8898}" type="datetimeFigureOut">
              <a:rPr lang="en-IN" smtClean="0"/>
              <a:t>08-09-2024</a:t>
            </a:fld>
            <a:endParaRPr lang="en-IN" dirty="0"/>
          </a:p>
        </p:txBody>
      </p:sp>
      <p:sp>
        <p:nvSpPr>
          <p:cNvPr id="8" name="Footer Placeholder 7">
            <a:extLst>
              <a:ext uri="{FF2B5EF4-FFF2-40B4-BE49-F238E27FC236}">
                <a16:creationId xmlns:a16="http://schemas.microsoft.com/office/drawing/2014/main" id="{36846E46-5C83-2437-AF1C-2390462C43F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4CF11AA-B233-A3A6-794E-185E30E45B45}"/>
              </a:ext>
            </a:extLst>
          </p:cNvPr>
          <p:cNvSpPr>
            <a:spLocks noGrp="1"/>
          </p:cNvSpPr>
          <p:nvPr>
            <p:ph type="sldNum" sz="quarter" idx="12"/>
          </p:nvPr>
        </p:nvSpPr>
        <p:spPr/>
        <p:txBody>
          <a:bodyPr/>
          <a:lstStyle/>
          <a:p>
            <a:fld id="{3AA2FC28-E5FA-4165-9289-046AC5D69E6B}" type="slidenum">
              <a:rPr lang="en-IN" smtClean="0"/>
              <a:t>‹#›</a:t>
            </a:fld>
            <a:endParaRPr lang="en-IN" dirty="0"/>
          </a:p>
        </p:txBody>
      </p:sp>
    </p:spTree>
    <p:extLst>
      <p:ext uri="{BB962C8B-B14F-4D97-AF65-F5344CB8AC3E}">
        <p14:creationId xmlns:p14="http://schemas.microsoft.com/office/powerpoint/2010/main" val="236956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D44C-7C01-5E99-95E2-AD0D46656D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3DA73A-1082-470E-C10E-3D9D34BEE49E}"/>
              </a:ext>
            </a:extLst>
          </p:cNvPr>
          <p:cNvSpPr>
            <a:spLocks noGrp="1"/>
          </p:cNvSpPr>
          <p:nvPr>
            <p:ph type="dt" sz="half" idx="10"/>
          </p:nvPr>
        </p:nvSpPr>
        <p:spPr/>
        <p:txBody>
          <a:bodyPr/>
          <a:lstStyle/>
          <a:p>
            <a:fld id="{54DE06B5-B98C-4A45-8A56-4690DBCE8898}" type="datetimeFigureOut">
              <a:rPr lang="en-IN" smtClean="0"/>
              <a:t>08-09-2024</a:t>
            </a:fld>
            <a:endParaRPr lang="en-IN" dirty="0"/>
          </a:p>
        </p:txBody>
      </p:sp>
      <p:sp>
        <p:nvSpPr>
          <p:cNvPr id="4" name="Footer Placeholder 3">
            <a:extLst>
              <a:ext uri="{FF2B5EF4-FFF2-40B4-BE49-F238E27FC236}">
                <a16:creationId xmlns:a16="http://schemas.microsoft.com/office/drawing/2014/main" id="{C8BE9A43-3EA5-C719-A7BA-9C39032737F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7B1E97F3-8F1A-D069-537B-29919340566D}"/>
              </a:ext>
            </a:extLst>
          </p:cNvPr>
          <p:cNvSpPr>
            <a:spLocks noGrp="1"/>
          </p:cNvSpPr>
          <p:nvPr>
            <p:ph type="sldNum" sz="quarter" idx="12"/>
          </p:nvPr>
        </p:nvSpPr>
        <p:spPr/>
        <p:txBody>
          <a:bodyPr/>
          <a:lstStyle/>
          <a:p>
            <a:fld id="{3AA2FC28-E5FA-4165-9289-046AC5D69E6B}" type="slidenum">
              <a:rPr lang="en-IN" smtClean="0"/>
              <a:t>‹#›</a:t>
            </a:fld>
            <a:endParaRPr lang="en-IN" dirty="0"/>
          </a:p>
        </p:txBody>
      </p:sp>
    </p:spTree>
    <p:extLst>
      <p:ext uri="{BB962C8B-B14F-4D97-AF65-F5344CB8AC3E}">
        <p14:creationId xmlns:p14="http://schemas.microsoft.com/office/powerpoint/2010/main" val="2930586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EAC6F1-614A-F706-686C-7C21D8BF80E9}"/>
              </a:ext>
            </a:extLst>
          </p:cNvPr>
          <p:cNvSpPr>
            <a:spLocks noGrp="1"/>
          </p:cNvSpPr>
          <p:nvPr>
            <p:ph type="dt" sz="half" idx="10"/>
          </p:nvPr>
        </p:nvSpPr>
        <p:spPr/>
        <p:txBody>
          <a:bodyPr/>
          <a:lstStyle/>
          <a:p>
            <a:fld id="{54DE06B5-B98C-4A45-8A56-4690DBCE8898}" type="datetimeFigureOut">
              <a:rPr lang="en-IN" smtClean="0"/>
              <a:t>08-09-2024</a:t>
            </a:fld>
            <a:endParaRPr lang="en-IN" dirty="0"/>
          </a:p>
        </p:txBody>
      </p:sp>
      <p:sp>
        <p:nvSpPr>
          <p:cNvPr id="3" name="Footer Placeholder 2">
            <a:extLst>
              <a:ext uri="{FF2B5EF4-FFF2-40B4-BE49-F238E27FC236}">
                <a16:creationId xmlns:a16="http://schemas.microsoft.com/office/drawing/2014/main" id="{7F87CF85-BFE7-CAA9-2BE8-6A695DA7B8D8}"/>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7A809E89-A66D-2280-C3B3-EEB0075227DC}"/>
              </a:ext>
            </a:extLst>
          </p:cNvPr>
          <p:cNvSpPr>
            <a:spLocks noGrp="1"/>
          </p:cNvSpPr>
          <p:nvPr>
            <p:ph type="sldNum" sz="quarter" idx="12"/>
          </p:nvPr>
        </p:nvSpPr>
        <p:spPr/>
        <p:txBody>
          <a:bodyPr/>
          <a:lstStyle/>
          <a:p>
            <a:fld id="{3AA2FC28-E5FA-4165-9289-046AC5D69E6B}" type="slidenum">
              <a:rPr lang="en-IN" smtClean="0"/>
              <a:t>‹#›</a:t>
            </a:fld>
            <a:endParaRPr lang="en-IN" dirty="0"/>
          </a:p>
        </p:txBody>
      </p:sp>
    </p:spTree>
    <p:extLst>
      <p:ext uri="{BB962C8B-B14F-4D97-AF65-F5344CB8AC3E}">
        <p14:creationId xmlns:p14="http://schemas.microsoft.com/office/powerpoint/2010/main" val="314552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5E97-4927-4DA7-6E57-2D9A217E9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496710-302B-56BC-C4BC-BB6D69D3DE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DB0CB9-8F6B-167A-76EF-D647EB389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01853C-94AE-5A4C-4D25-EDF9C557A805}"/>
              </a:ext>
            </a:extLst>
          </p:cNvPr>
          <p:cNvSpPr>
            <a:spLocks noGrp="1"/>
          </p:cNvSpPr>
          <p:nvPr>
            <p:ph type="dt" sz="half" idx="10"/>
          </p:nvPr>
        </p:nvSpPr>
        <p:spPr/>
        <p:txBody>
          <a:bodyPr/>
          <a:lstStyle/>
          <a:p>
            <a:fld id="{54DE06B5-B98C-4A45-8A56-4690DBCE8898}" type="datetimeFigureOut">
              <a:rPr lang="en-IN" smtClean="0"/>
              <a:t>08-09-2024</a:t>
            </a:fld>
            <a:endParaRPr lang="en-IN" dirty="0"/>
          </a:p>
        </p:txBody>
      </p:sp>
      <p:sp>
        <p:nvSpPr>
          <p:cNvPr id="6" name="Footer Placeholder 5">
            <a:extLst>
              <a:ext uri="{FF2B5EF4-FFF2-40B4-BE49-F238E27FC236}">
                <a16:creationId xmlns:a16="http://schemas.microsoft.com/office/drawing/2014/main" id="{77C935C2-5E26-CAAC-DBE1-8FEBC9D6384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248E6B8-8E5D-AB1A-4602-B835D62EFA53}"/>
              </a:ext>
            </a:extLst>
          </p:cNvPr>
          <p:cNvSpPr>
            <a:spLocks noGrp="1"/>
          </p:cNvSpPr>
          <p:nvPr>
            <p:ph type="sldNum" sz="quarter" idx="12"/>
          </p:nvPr>
        </p:nvSpPr>
        <p:spPr/>
        <p:txBody>
          <a:bodyPr/>
          <a:lstStyle/>
          <a:p>
            <a:fld id="{3AA2FC28-E5FA-4165-9289-046AC5D69E6B}" type="slidenum">
              <a:rPr lang="en-IN" smtClean="0"/>
              <a:t>‹#›</a:t>
            </a:fld>
            <a:endParaRPr lang="en-IN" dirty="0"/>
          </a:p>
        </p:txBody>
      </p:sp>
    </p:spTree>
    <p:extLst>
      <p:ext uri="{BB962C8B-B14F-4D97-AF65-F5344CB8AC3E}">
        <p14:creationId xmlns:p14="http://schemas.microsoft.com/office/powerpoint/2010/main" val="1550471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2A-F2EA-7F43-38F4-19F6617CD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7BA718-E7B7-6FCC-BBEA-F8F63C6253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C78AA2D-B15E-0677-8F09-2F80B6370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5E1CD0-9D22-366C-277B-63FFC48F6E84}"/>
              </a:ext>
            </a:extLst>
          </p:cNvPr>
          <p:cNvSpPr>
            <a:spLocks noGrp="1"/>
          </p:cNvSpPr>
          <p:nvPr>
            <p:ph type="dt" sz="half" idx="10"/>
          </p:nvPr>
        </p:nvSpPr>
        <p:spPr/>
        <p:txBody>
          <a:bodyPr/>
          <a:lstStyle/>
          <a:p>
            <a:fld id="{54DE06B5-B98C-4A45-8A56-4690DBCE8898}" type="datetimeFigureOut">
              <a:rPr lang="en-IN" smtClean="0"/>
              <a:t>08-09-2024</a:t>
            </a:fld>
            <a:endParaRPr lang="en-IN" dirty="0"/>
          </a:p>
        </p:txBody>
      </p:sp>
      <p:sp>
        <p:nvSpPr>
          <p:cNvPr id="6" name="Footer Placeholder 5">
            <a:extLst>
              <a:ext uri="{FF2B5EF4-FFF2-40B4-BE49-F238E27FC236}">
                <a16:creationId xmlns:a16="http://schemas.microsoft.com/office/drawing/2014/main" id="{06DC17DC-040E-7B55-BC1D-A48F0799079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B4E9549-74D9-59F1-4165-3FBB06283612}"/>
              </a:ext>
            </a:extLst>
          </p:cNvPr>
          <p:cNvSpPr>
            <a:spLocks noGrp="1"/>
          </p:cNvSpPr>
          <p:nvPr>
            <p:ph type="sldNum" sz="quarter" idx="12"/>
          </p:nvPr>
        </p:nvSpPr>
        <p:spPr/>
        <p:txBody>
          <a:bodyPr/>
          <a:lstStyle/>
          <a:p>
            <a:fld id="{3AA2FC28-E5FA-4165-9289-046AC5D69E6B}" type="slidenum">
              <a:rPr lang="en-IN" smtClean="0"/>
              <a:t>‹#›</a:t>
            </a:fld>
            <a:endParaRPr lang="en-IN" dirty="0"/>
          </a:p>
        </p:txBody>
      </p:sp>
    </p:spTree>
    <p:extLst>
      <p:ext uri="{BB962C8B-B14F-4D97-AF65-F5344CB8AC3E}">
        <p14:creationId xmlns:p14="http://schemas.microsoft.com/office/powerpoint/2010/main" val="3537067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E83294-554F-FD43-D501-EBD7E3F9F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1AD71A-D512-01FF-B2C0-BC102A61AB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739628-2B87-638D-A5E8-B935EA46C8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E06B5-B98C-4A45-8A56-4690DBCE8898}" type="datetimeFigureOut">
              <a:rPr lang="en-IN" smtClean="0"/>
              <a:t>08-09-2024</a:t>
            </a:fld>
            <a:endParaRPr lang="en-IN" dirty="0"/>
          </a:p>
        </p:txBody>
      </p:sp>
      <p:sp>
        <p:nvSpPr>
          <p:cNvPr id="5" name="Footer Placeholder 4">
            <a:extLst>
              <a:ext uri="{FF2B5EF4-FFF2-40B4-BE49-F238E27FC236}">
                <a16:creationId xmlns:a16="http://schemas.microsoft.com/office/drawing/2014/main" id="{00EE81A8-40EA-8BEC-DEAC-B32B954C4B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3159AC7-DC5B-EF04-C5BB-0FB308104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2FC28-E5FA-4165-9289-046AC5D69E6B}" type="slidenum">
              <a:rPr lang="en-IN" smtClean="0"/>
              <a:t>‹#›</a:t>
            </a:fld>
            <a:endParaRPr lang="en-IN" dirty="0"/>
          </a:p>
        </p:txBody>
      </p:sp>
    </p:spTree>
    <p:extLst>
      <p:ext uri="{BB962C8B-B14F-4D97-AF65-F5344CB8AC3E}">
        <p14:creationId xmlns:p14="http://schemas.microsoft.com/office/powerpoint/2010/main" val="1311736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97DAFA-FD6C-6318-3402-0E931CA3E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653" y="1182328"/>
            <a:ext cx="4415869" cy="4297322"/>
          </a:xfrm>
          <a:prstGeom prst="rect">
            <a:avLst/>
          </a:prstGeom>
        </p:spPr>
      </p:pic>
      <p:sp>
        <p:nvSpPr>
          <p:cNvPr id="6" name="TextBox 5">
            <a:extLst>
              <a:ext uri="{FF2B5EF4-FFF2-40B4-BE49-F238E27FC236}">
                <a16:creationId xmlns:a16="http://schemas.microsoft.com/office/drawing/2014/main" id="{0F02A60C-6120-8C27-DDE8-A3CB88A4124C}"/>
              </a:ext>
            </a:extLst>
          </p:cNvPr>
          <p:cNvSpPr txBox="1"/>
          <p:nvPr/>
        </p:nvSpPr>
        <p:spPr>
          <a:xfrm>
            <a:off x="509048" y="5479650"/>
            <a:ext cx="3982757" cy="461665"/>
          </a:xfrm>
          <a:prstGeom prst="rect">
            <a:avLst/>
          </a:prstGeom>
          <a:solidFill>
            <a:srgbClr val="25519C"/>
          </a:solidFill>
        </p:spPr>
        <p:txBody>
          <a:bodyPr wrap="none" rtlCol="0">
            <a:spAutoFit/>
          </a:bodyPr>
          <a:lstStyle/>
          <a:p>
            <a:r>
              <a:rPr lang="en-IN" sz="2400" dirty="0">
                <a:solidFill>
                  <a:schemeClr val="bg1"/>
                </a:solidFill>
                <a:latin typeface="Arial Rounded MT Bold" panose="020F0704030504030204" pitchFamily="34" charset="0"/>
              </a:rPr>
              <a:t>Presented By: Raj Rathod</a:t>
            </a:r>
            <a:endParaRPr lang="en-IN" dirty="0">
              <a:solidFill>
                <a:schemeClr val="bg1"/>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C954B92B-9B3D-CDAA-EE48-DE505D6DCC7C}"/>
              </a:ext>
            </a:extLst>
          </p:cNvPr>
          <p:cNvSpPr txBox="1"/>
          <p:nvPr/>
        </p:nvSpPr>
        <p:spPr>
          <a:xfrm>
            <a:off x="5099900" y="736334"/>
            <a:ext cx="6287905" cy="2123658"/>
          </a:xfrm>
          <a:prstGeom prst="rect">
            <a:avLst/>
          </a:prstGeom>
          <a:solidFill>
            <a:srgbClr val="23519C"/>
          </a:solidFill>
        </p:spPr>
        <p:txBody>
          <a:bodyPr wrap="square" rtlCol="0">
            <a:spAutoFit/>
          </a:bodyPr>
          <a:lstStyle/>
          <a:p>
            <a:pPr algn="ctr"/>
            <a:r>
              <a:rPr lang="en-IN" sz="4400" b="1" dirty="0">
                <a:solidFill>
                  <a:schemeClr val="bg1"/>
                </a:solidFill>
                <a:latin typeface="Arial Rounded MT Bold" panose="020F0704030504030204" pitchFamily="34" charset="0"/>
              </a:rPr>
              <a:t>Breast Cancer Metabric Prediction Analysis</a:t>
            </a:r>
            <a:endParaRPr lang="en-IN" sz="3200" b="1" dirty="0">
              <a:solidFill>
                <a:schemeClr val="bg1"/>
              </a:solidFill>
              <a:latin typeface="Arial Rounded MT Bold" panose="020F0704030504030204" pitchFamily="34" charset="0"/>
            </a:endParaRPr>
          </a:p>
        </p:txBody>
      </p:sp>
      <p:sp>
        <p:nvSpPr>
          <p:cNvPr id="9" name="TextBox 8">
            <a:extLst>
              <a:ext uri="{FF2B5EF4-FFF2-40B4-BE49-F238E27FC236}">
                <a16:creationId xmlns:a16="http://schemas.microsoft.com/office/drawing/2014/main" id="{C65918DC-545F-D0F2-3FBB-DA98BBBFF262}"/>
              </a:ext>
            </a:extLst>
          </p:cNvPr>
          <p:cNvSpPr txBox="1"/>
          <p:nvPr/>
        </p:nvSpPr>
        <p:spPr>
          <a:xfrm>
            <a:off x="4924917" y="4081161"/>
            <a:ext cx="7070213" cy="2092881"/>
          </a:xfrm>
          <a:prstGeom prst="rect">
            <a:avLst/>
          </a:prstGeom>
          <a:noFill/>
        </p:spPr>
        <p:txBody>
          <a:bodyPr wrap="square" rtlCol="0">
            <a:spAutoFit/>
          </a:bodyPr>
          <a:lstStyle/>
          <a:p>
            <a:r>
              <a:rPr lang="en-US" sz="1600" b="1" i="0" dirty="0">
                <a:solidFill>
                  <a:schemeClr val="accent1">
                    <a:lumMod val="50000"/>
                  </a:schemeClr>
                </a:solidFill>
                <a:effectLst/>
                <a:latin typeface="Rockwell" panose="02060603020205020403" pitchFamily="18" charset="0"/>
              </a:rPr>
              <a:t>“In the realm of healthcare advancement, this project focusses on the strategic refinement of prediction algorithms utilizing machine learning techniques.</a:t>
            </a:r>
            <a:r>
              <a:rPr lang="en-US" sz="1600" b="1" dirty="0"/>
              <a:t> </a:t>
            </a:r>
            <a:r>
              <a:rPr lang="en-US" sz="1600" b="1" dirty="0">
                <a:solidFill>
                  <a:srgbClr val="23519C"/>
                </a:solidFill>
              </a:rPr>
              <a:t>METABRIC stands for Molecular Taxonomy of Breast Cancer International Consortium, which is a large-scale breast cancer research project. The METABRIC study aimed to improve our understanding of the molecular basis of breast cancer by examining the genetic, molecular, and clinical characteristics of breast tumors.</a:t>
            </a:r>
            <a:r>
              <a:rPr lang="en-US" sz="1600" b="1" i="0" dirty="0">
                <a:solidFill>
                  <a:srgbClr val="23519C"/>
                </a:solidFill>
                <a:effectLst/>
                <a:latin typeface="Rockwell" panose="02060603020205020403" pitchFamily="18" charset="0"/>
              </a:rPr>
              <a:t>”</a:t>
            </a:r>
            <a:br>
              <a:rPr lang="en-US" b="1" dirty="0">
                <a:solidFill>
                  <a:srgbClr val="23519C"/>
                </a:solidFill>
                <a:latin typeface="Rockwell" panose="02060603020205020403" pitchFamily="18" charset="0"/>
              </a:rPr>
            </a:br>
            <a:endParaRPr lang="en-IN" b="1" dirty="0">
              <a:solidFill>
                <a:srgbClr val="23519C"/>
              </a:solidFill>
              <a:latin typeface="Rockwell" panose="02060603020205020403" pitchFamily="18" charset="0"/>
            </a:endParaRPr>
          </a:p>
        </p:txBody>
      </p:sp>
    </p:spTree>
    <p:extLst>
      <p:ext uri="{BB962C8B-B14F-4D97-AF65-F5344CB8AC3E}">
        <p14:creationId xmlns:p14="http://schemas.microsoft.com/office/powerpoint/2010/main" val="222699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D0C725-AF2F-DD84-B03C-8F065E158BE0}"/>
              </a:ext>
            </a:extLst>
          </p:cNvPr>
          <p:cNvSpPr/>
          <p:nvPr/>
        </p:nvSpPr>
        <p:spPr>
          <a:xfrm>
            <a:off x="4535077" y="329146"/>
            <a:ext cx="3121846" cy="5938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Arial Rounded MT Bold" panose="020F0704030504030204" pitchFamily="34" charset="0"/>
              </a:rPr>
              <a:t>Bivariate Analysis</a:t>
            </a:r>
          </a:p>
        </p:txBody>
      </p:sp>
      <p:pic>
        <p:nvPicPr>
          <p:cNvPr id="4" name="Picture 3">
            <a:extLst>
              <a:ext uri="{FF2B5EF4-FFF2-40B4-BE49-F238E27FC236}">
                <a16:creationId xmlns:a16="http://schemas.microsoft.com/office/drawing/2014/main" id="{6D058690-07B7-D026-AC18-D51A3EF09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335" y="1121789"/>
            <a:ext cx="9427329" cy="5614975"/>
          </a:xfrm>
          <a:prstGeom prst="rect">
            <a:avLst/>
          </a:prstGeom>
        </p:spPr>
      </p:pic>
    </p:spTree>
    <p:extLst>
      <p:ext uri="{BB962C8B-B14F-4D97-AF65-F5344CB8AC3E}">
        <p14:creationId xmlns:p14="http://schemas.microsoft.com/office/powerpoint/2010/main" val="4259025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A2BF83-A6BA-4F81-4D80-A2C2C1706B9B}"/>
              </a:ext>
            </a:extLst>
          </p:cNvPr>
          <p:cNvSpPr txBox="1"/>
          <p:nvPr/>
        </p:nvSpPr>
        <p:spPr>
          <a:xfrm>
            <a:off x="734540" y="2149728"/>
            <a:ext cx="10722917" cy="2585323"/>
          </a:xfrm>
          <a:prstGeom prst="rect">
            <a:avLst/>
          </a:prstGeom>
          <a:solidFill>
            <a:srgbClr val="23519C"/>
          </a:solidFill>
        </p:spPr>
        <p:txBody>
          <a:bodyPr wrap="square" rtlCol="0">
            <a:spAutoFit/>
          </a:bodyPr>
          <a:lstStyle/>
          <a:p>
            <a:pPr algn="l">
              <a:buFont typeface="+mj-lt"/>
              <a:buAutoNum type="arabicPeriod"/>
            </a:pPr>
            <a:r>
              <a:rPr lang="en-US" b="1" i="0" dirty="0">
                <a:solidFill>
                  <a:schemeClr val="bg1"/>
                </a:solidFill>
                <a:effectLst/>
                <a:latin typeface="Arial Rounded MT Bold" panose="020F0704030504030204" pitchFamily="34" charset="0"/>
              </a:rPr>
              <a:t>Strong Positive Correlations</a:t>
            </a:r>
            <a:r>
              <a:rPr lang="en-US" b="0" i="0" dirty="0">
                <a:solidFill>
                  <a:schemeClr val="bg1"/>
                </a:solidFill>
                <a:effectLst/>
                <a:latin typeface="Arial Rounded MT Bold" panose="020F0704030504030204" pitchFamily="34" charset="0"/>
              </a:rPr>
              <a:t>:</a:t>
            </a:r>
          </a:p>
          <a:p>
            <a:pPr marL="1200150" lvl="2" indent="-285750">
              <a:buFont typeface="Wingdings" panose="05000000000000000000" pitchFamily="2" charset="2"/>
              <a:buChar char="Ø"/>
            </a:pPr>
            <a:r>
              <a:rPr lang="en-US" b="1" i="0" dirty="0">
                <a:solidFill>
                  <a:schemeClr val="bg1"/>
                </a:solidFill>
                <a:effectLst/>
                <a:latin typeface="Arial Rounded MT Bold" panose="020F0704030504030204" pitchFamily="34" charset="0"/>
              </a:rPr>
              <a:t>NPI</a:t>
            </a:r>
            <a:r>
              <a:rPr lang="en-US" b="0" i="0" dirty="0">
                <a:solidFill>
                  <a:schemeClr val="bg1"/>
                </a:solidFill>
                <a:effectLst/>
                <a:latin typeface="Arial Rounded MT Bold" panose="020F0704030504030204" pitchFamily="34" charset="0"/>
              </a:rPr>
              <a:t>: Higher Nottingham Prognostic Index (NPI) values correlate with more aggressive tumor features, as seen with Neoplasm Histologic Grade.</a:t>
            </a:r>
          </a:p>
          <a:p>
            <a:pPr lvl="2"/>
            <a:endParaRPr lang="en-US" b="0" i="0" dirty="0">
              <a:solidFill>
                <a:schemeClr val="bg1"/>
              </a:solidFill>
              <a:effectLst/>
              <a:latin typeface="Arial Rounded MT Bold" panose="020F0704030504030204" pitchFamily="34" charset="0"/>
            </a:endParaRPr>
          </a:p>
          <a:p>
            <a:pPr algn="l">
              <a:buFont typeface="+mj-lt"/>
              <a:buAutoNum type="arabicPeriod"/>
            </a:pPr>
            <a:r>
              <a:rPr lang="en-US" b="1" i="0" dirty="0">
                <a:solidFill>
                  <a:schemeClr val="bg1"/>
                </a:solidFill>
                <a:effectLst/>
                <a:latin typeface="Arial Rounded MT Bold" panose="020F0704030504030204" pitchFamily="34" charset="0"/>
              </a:rPr>
              <a:t>Weak Correlations</a:t>
            </a:r>
            <a:r>
              <a:rPr lang="en-US" b="0" i="0" dirty="0">
                <a:solidFill>
                  <a:schemeClr val="bg1"/>
                </a:solidFill>
                <a:effectLst/>
                <a:latin typeface="Arial Rounded MT Bold" panose="020F0704030504030204" pitchFamily="34" charset="0"/>
              </a:rPr>
              <a:t>:</a:t>
            </a:r>
          </a:p>
          <a:p>
            <a:pPr marL="1200150" lvl="2" indent="-285750">
              <a:buFont typeface="Wingdings" panose="05000000000000000000" pitchFamily="2" charset="2"/>
              <a:buChar char="Ø"/>
            </a:pPr>
            <a:r>
              <a:rPr lang="en-US" b="1" i="0" dirty="0">
                <a:solidFill>
                  <a:schemeClr val="bg1"/>
                </a:solidFill>
                <a:effectLst/>
                <a:latin typeface="Arial Rounded MT Bold" panose="020F0704030504030204" pitchFamily="34" charset="0"/>
              </a:rPr>
              <a:t>Age at Diagnosis</a:t>
            </a:r>
            <a:r>
              <a:rPr lang="en-US" b="0" i="0" dirty="0">
                <a:solidFill>
                  <a:schemeClr val="bg1"/>
                </a:solidFill>
                <a:effectLst/>
                <a:latin typeface="Arial Rounded MT Bold" panose="020F0704030504030204" pitchFamily="34" charset="0"/>
              </a:rPr>
              <a:t>: Minimal linear relationship with other attributes.</a:t>
            </a:r>
          </a:p>
          <a:p>
            <a:pPr marL="1200150" lvl="2" indent="-285750">
              <a:buFont typeface="Wingdings" panose="05000000000000000000" pitchFamily="2" charset="2"/>
              <a:buChar char="Ø"/>
            </a:pPr>
            <a:endParaRPr lang="en-US" b="0" i="0" dirty="0">
              <a:solidFill>
                <a:schemeClr val="bg1"/>
              </a:solidFill>
              <a:effectLst/>
              <a:latin typeface="Arial Rounded MT Bold" panose="020F0704030504030204" pitchFamily="34" charset="0"/>
            </a:endParaRPr>
          </a:p>
          <a:p>
            <a:pPr marL="1200150" lvl="2" indent="-285750">
              <a:buFont typeface="Wingdings" panose="05000000000000000000" pitchFamily="2" charset="2"/>
              <a:buChar char="Ø"/>
            </a:pPr>
            <a:r>
              <a:rPr lang="en-US" b="1" i="0" dirty="0">
                <a:solidFill>
                  <a:schemeClr val="bg1"/>
                </a:solidFill>
                <a:effectLst/>
                <a:latin typeface="Arial Rounded MT Bold" panose="020F0704030504030204" pitchFamily="34" charset="0"/>
              </a:rPr>
              <a:t>Tumor Size</a:t>
            </a:r>
            <a:r>
              <a:rPr lang="en-US" b="0" i="0" dirty="0">
                <a:solidFill>
                  <a:schemeClr val="bg1"/>
                </a:solidFill>
                <a:effectLst/>
                <a:latin typeface="Arial Rounded MT Bold" panose="020F0704030504030204" pitchFamily="34" charset="0"/>
              </a:rPr>
              <a:t>: Moderately correlates with Lymph Nodes Examined Positive and Tumor Stage.</a:t>
            </a:r>
          </a:p>
        </p:txBody>
      </p:sp>
      <p:sp>
        <p:nvSpPr>
          <p:cNvPr id="5" name="TextBox 4">
            <a:extLst>
              <a:ext uri="{FF2B5EF4-FFF2-40B4-BE49-F238E27FC236}">
                <a16:creationId xmlns:a16="http://schemas.microsoft.com/office/drawing/2014/main" id="{B3C21568-05B8-B7D7-2122-E2C23D1E3BF9}"/>
              </a:ext>
            </a:extLst>
          </p:cNvPr>
          <p:cNvSpPr txBox="1"/>
          <p:nvPr/>
        </p:nvSpPr>
        <p:spPr>
          <a:xfrm>
            <a:off x="734540" y="894340"/>
            <a:ext cx="5275046" cy="400110"/>
          </a:xfrm>
          <a:prstGeom prst="rect">
            <a:avLst/>
          </a:prstGeom>
          <a:solidFill>
            <a:srgbClr val="C00000"/>
          </a:solidFill>
        </p:spPr>
        <p:txBody>
          <a:bodyPr wrap="square" rtlCol="0">
            <a:spAutoFit/>
          </a:bodyPr>
          <a:lstStyle/>
          <a:p>
            <a:r>
              <a:rPr lang="en-US" sz="2000" b="1" dirty="0">
                <a:solidFill>
                  <a:schemeClr val="bg1"/>
                </a:solidFill>
                <a:effectLst/>
                <a:latin typeface="Arial Rounded MT Bold" panose="020F0704030504030204" pitchFamily="34" charset="0"/>
              </a:rPr>
              <a:t>Summary of Correlation Matrix Analysis:</a:t>
            </a:r>
          </a:p>
        </p:txBody>
      </p:sp>
    </p:spTree>
    <p:extLst>
      <p:ext uri="{BB962C8B-B14F-4D97-AF65-F5344CB8AC3E}">
        <p14:creationId xmlns:p14="http://schemas.microsoft.com/office/powerpoint/2010/main" val="176229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32E487B-7E23-7945-6FDB-04B6D64C4436}"/>
              </a:ext>
            </a:extLst>
          </p:cNvPr>
          <p:cNvGrpSpPr/>
          <p:nvPr/>
        </p:nvGrpSpPr>
        <p:grpSpPr>
          <a:xfrm>
            <a:off x="366251" y="316910"/>
            <a:ext cx="3126661" cy="658762"/>
            <a:chOff x="3345428" y="3441471"/>
            <a:chExt cx="3126661" cy="658762"/>
          </a:xfrm>
          <a:solidFill>
            <a:schemeClr val="accent3">
              <a:lumMod val="50000"/>
            </a:schemeClr>
          </a:solidFill>
        </p:grpSpPr>
        <p:sp>
          <p:nvSpPr>
            <p:cNvPr id="3" name="Rectangle: Rounded Corners 2">
              <a:extLst>
                <a:ext uri="{FF2B5EF4-FFF2-40B4-BE49-F238E27FC236}">
                  <a16:creationId xmlns:a16="http://schemas.microsoft.com/office/drawing/2014/main" id="{3E003E9B-9563-17C8-B83D-572E49DA4DAD}"/>
                </a:ext>
              </a:extLst>
            </p:cNvPr>
            <p:cNvSpPr/>
            <p:nvPr/>
          </p:nvSpPr>
          <p:spPr>
            <a:xfrm>
              <a:off x="3778048" y="3515213"/>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PreProcessing</a:t>
              </a:r>
            </a:p>
          </p:txBody>
        </p:sp>
        <p:sp>
          <p:nvSpPr>
            <p:cNvPr id="4" name="Oval 3">
              <a:extLst>
                <a:ext uri="{FF2B5EF4-FFF2-40B4-BE49-F238E27FC236}">
                  <a16:creationId xmlns:a16="http://schemas.microsoft.com/office/drawing/2014/main" id="{16082339-CCFD-7D04-E582-6041122D1363}"/>
                </a:ext>
              </a:extLst>
            </p:cNvPr>
            <p:cNvSpPr/>
            <p:nvPr/>
          </p:nvSpPr>
          <p:spPr>
            <a:xfrm>
              <a:off x="3345428" y="3441471"/>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5</a:t>
              </a:r>
            </a:p>
          </p:txBody>
        </p:sp>
      </p:grpSp>
      <p:sp>
        <p:nvSpPr>
          <p:cNvPr id="5" name="TextBox 4">
            <a:extLst>
              <a:ext uri="{FF2B5EF4-FFF2-40B4-BE49-F238E27FC236}">
                <a16:creationId xmlns:a16="http://schemas.microsoft.com/office/drawing/2014/main" id="{E3535862-40DB-1354-FAFB-603F2688127F}"/>
              </a:ext>
            </a:extLst>
          </p:cNvPr>
          <p:cNvSpPr txBox="1"/>
          <p:nvPr/>
        </p:nvSpPr>
        <p:spPr>
          <a:xfrm>
            <a:off x="366249" y="1305169"/>
            <a:ext cx="6919452" cy="885349"/>
          </a:xfrm>
          <a:prstGeom prst="round2DiagRect">
            <a:avLst/>
          </a:prstGeom>
          <a:solidFill>
            <a:srgbClr val="002060"/>
          </a:solidFill>
        </p:spPr>
        <p:txBody>
          <a:bodyPr wrap="square">
            <a:spAutoFit/>
          </a:bodyPr>
          <a:lstStyle/>
          <a:p>
            <a:pPr algn="just"/>
            <a:r>
              <a:rPr lang="en-US" b="0" dirty="0">
                <a:solidFill>
                  <a:schemeClr val="bg1"/>
                </a:solidFill>
                <a:effectLst/>
                <a:latin typeface="Arial Rounded MT Bold" panose="020F0704030504030204" pitchFamily="34" charset="0"/>
              </a:rPr>
              <a:t>● Irrelevant Feature Removal:</a:t>
            </a:r>
          </a:p>
          <a:p>
            <a:pPr marL="742950" lvl="1" indent="-285750" algn="just">
              <a:buFont typeface="Wingdings" panose="05000000000000000000" pitchFamily="2" charset="2"/>
              <a:buChar char="Ø"/>
            </a:pPr>
            <a:r>
              <a:rPr lang="en-US" sz="1400" i="0" dirty="0">
                <a:solidFill>
                  <a:schemeClr val="bg1"/>
                </a:solidFill>
                <a:effectLst/>
                <a:latin typeface="Arial Rounded MT Bold" panose="020F0704030504030204" pitchFamily="34" charset="0"/>
              </a:rPr>
              <a:t>All features in the dataset appears to be relevant based on </a:t>
            </a:r>
            <a:r>
              <a:rPr lang="en-US" sz="1400" b="1" i="0" dirty="0">
                <a:solidFill>
                  <a:schemeClr val="bg1"/>
                </a:solidFill>
                <a:effectLst/>
                <a:latin typeface="Arial Rounded MT Bold" panose="020F0704030504030204" pitchFamily="34" charset="0"/>
              </a:rPr>
              <a:t>EDA, Except Patient id</a:t>
            </a:r>
            <a:r>
              <a:rPr lang="en-US" sz="1400" b="1" dirty="0">
                <a:solidFill>
                  <a:schemeClr val="bg1"/>
                </a:solidFill>
                <a:latin typeface="Arial Rounded MT Bold" panose="020F0704030504030204" pitchFamily="34" charset="0"/>
              </a:rPr>
              <a:t> So I removed this Column.</a:t>
            </a:r>
            <a:endParaRPr lang="en-US" sz="1600" b="0" dirty="0">
              <a:solidFill>
                <a:srgbClr val="CCCCCC"/>
              </a:solidFill>
              <a:effectLst/>
              <a:latin typeface="Arial Rounded MT Bold" panose="020F0704030504030204" pitchFamily="34" charset="0"/>
            </a:endParaRPr>
          </a:p>
        </p:txBody>
      </p:sp>
      <p:sp>
        <p:nvSpPr>
          <p:cNvPr id="6" name="TextBox 5">
            <a:extLst>
              <a:ext uri="{FF2B5EF4-FFF2-40B4-BE49-F238E27FC236}">
                <a16:creationId xmlns:a16="http://schemas.microsoft.com/office/drawing/2014/main" id="{823C65ED-8878-9B1E-DBC0-75E20F02FAA3}"/>
              </a:ext>
            </a:extLst>
          </p:cNvPr>
          <p:cNvSpPr txBox="1"/>
          <p:nvPr/>
        </p:nvSpPr>
        <p:spPr>
          <a:xfrm>
            <a:off x="366247" y="2390570"/>
            <a:ext cx="6919452" cy="885349"/>
          </a:xfrm>
          <a:prstGeom prst="round2DiagRect">
            <a:avLst/>
          </a:prstGeom>
          <a:solidFill>
            <a:srgbClr val="002060"/>
          </a:solidFill>
        </p:spPr>
        <p:txBody>
          <a:bodyPr wrap="square">
            <a:spAutoFit/>
          </a:bodyPr>
          <a:lstStyle/>
          <a:p>
            <a:pPr algn="just"/>
            <a:r>
              <a:rPr lang="en-US" b="0" dirty="0">
                <a:solidFill>
                  <a:schemeClr val="bg1"/>
                </a:solidFill>
                <a:effectLst/>
                <a:latin typeface="Arial Rounded MT Bold" panose="020F0704030504030204" pitchFamily="34" charset="0"/>
              </a:rPr>
              <a:t>● Missing Value Treatment:</a:t>
            </a:r>
            <a:endParaRPr lang="en-US" sz="1600" b="0" dirty="0">
              <a:solidFill>
                <a:schemeClr val="bg1"/>
              </a:solidFill>
              <a:effectLst/>
              <a:latin typeface="Arial Rounded MT Bold" panose="020F0704030504030204" pitchFamily="34" charset="0"/>
            </a:endParaRPr>
          </a:p>
          <a:p>
            <a:pPr marL="742950" lvl="1" indent="-285750" algn="just">
              <a:buFont typeface="Wingdings" panose="05000000000000000000" pitchFamily="2" charset="2"/>
              <a:buChar char="Ø"/>
            </a:pPr>
            <a:r>
              <a:rPr lang="en-US" sz="1400" b="0" dirty="0">
                <a:solidFill>
                  <a:schemeClr val="bg1"/>
                </a:solidFill>
                <a:effectLst/>
                <a:latin typeface="Arial Rounded MT Bold" panose="020F0704030504030204" pitchFamily="34" charset="0"/>
              </a:rPr>
              <a:t>I have simply removed missing value rows of targeted column. Therefore, I have filled the missing values with the </a:t>
            </a:r>
            <a:r>
              <a:rPr lang="en-US" sz="1400" b="1" dirty="0">
                <a:solidFill>
                  <a:schemeClr val="bg1"/>
                </a:solidFill>
                <a:effectLst/>
                <a:latin typeface="Arial Rounded MT Bold" panose="020F0704030504030204" pitchFamily="34" charset="0"/>
              </a:rPr>
              <a:t>mean and mode</a:t>
            </a:r>
            <a:r>
              <a:rPr lang="en-US" sz="1400" b="0" dirty="0">
                <a:solidFill>
                  <a:schemeClr val="bg1"/>
                </a:solidFill>
                <a:effectLst/>
                <a:latin typeface="Arial Rounded MT Bold" panose="020F0704030504030204" pitchFamily="34" charset="0"/>
              </a:rPr>
              <a:t>.</a:t>
            </a:r>
          </a:p>
        </p:txBody>
      </p:sp>
      <p:sp>
        <p:nvSpPr>
          <p:cNvPr id="7" name="TextBox 6">
            <a:extLst>
              <a:ext uri="{FF2B5EF4-FFF2-40B4-BE49-F238E27FC236}">
                <a16:creationId xmlns:a16="http://schemas.microsoft.com/office/drawing/2014/main" id="{A6A9B583-9FA2-BFB4-2467-3F9B6E6956FB}"/>
              </a:ext>
            </a:extLst>
          </p:cNvPr>
          <p:cNvSpPr txBox="1"/>
          <p:nvPr/>
        </p:nvSpPr>
        <p:spPr>
          <a:xfrm>
            <a:off x="366247" y="3714334"/>
            <a:ext cx="6919451" cy="1123712"/>
          </a:xfrm>
          <a:prstGeom prst="round2DiagRect">
            <a:avLst/>
          </a:prstGeom>
          <a:solidFill>
            <a:srgbClr val="002060"/>
          </a:solidFill>
        </p:spPr>
        <p:txBody>
          <a:bodyPr wrap="square">
            <a:spAutoFit/>
          </a:bodyPr>
          <a:lstStyle/>
          <a:p>
            <a:pPr algn="just"/>
            <a:r>
              <a:rPr lang="en-US" b="0" dirty="0">
                <a:solidFill>
                  <a:schemeClr val="bg1"/>
                </a:solidFill>
                <a:effectLst/>
                <a:latin typeface="Arial Rounded MT Bold" panose="020F0704030504030204" pitchFamily="34" charset="0"/>
              </a:rPr>
              <a:t>● Outlier Treatment:</a:t>
            </a:r>
            <a:endParaRPr lang="en-US" sz="1600" b="0" dirty="0">
              <a:solidFill>
                <a:schemeClr val="bg1"/>
              </a:solidFill>
              <a:effectLst/>
              <a:latin typeface="Arial Rounded MT Bold" panose="020F0704030504030204" pitchFamily="34" charset="0"/>
            </a:endParaRPr>
          </a:p>
          <a:p>
            <a:pPr marL="742950" lvl="1" indent="-285750" algn="just">
              <a:buFont typeface="Wingdings" panose="05000000000000000000" pitchFamily="2" charset="2"/>
              <a:buChar char="Ø"/>
            </a:pPr>
            <a:r>
              <a:rPr lang="en-US" sz="1400" b="0" dirty="0">
                <a:solidFill>
                  <a:schemeClr val="bg1"/>
                </a:solidFill>
                <a:effectLst/>
                <a:latin typeface="Arial Rounded MT Bold" panose="020F0704030504030204" pitchFamily="34" charset="0"/>
              </a:rPr>
              <a:t>As per I check the outliers I saw many outliers were exist so I removed the outliers after removing all the outlier remaining rows were 1982 and our further steps and analysis held on that.</a:t>
            </a:r>
          </a:p>
        </p:txBody>
      </p:sp>
      <p:sp>
        <p:nvSpPr>
          <p:cNvPr id="8" name="TextBox 7">
            <a:extLst>
              <a:ext uri="{FF2B5EF4-FFF2-40B4-BE49-F238E27FC236}">
                <a16:creationId xmlns:a16="http://schemas.microsoft.com/office/drawing/2014/main" id="{D50E2C6B-6065-7501-4F0B-83AF829B1FAE}"/>
              </a:ext>
            </a:extLst>
          </p:cNvPr>
          <p:cNvSpPr txBox="1"/>
          <p:nvPr/>
        </p:nvSpPr>
        <p:spPr>
          <a:xfrm>
            <a:off x="366247" y="5038098"/>
            <a:ext cx="6919451" cy="1498283"/>
          </a:xfrm>
          <a:prstGeom prst="round2DiagRect">
            <a:avLst/>
          </a:prstGeom>
          <a:solidFill>
            <a:srgbClr val="002060"/>
          </a:solidFill>
        </p:spPr>
        <p:txBody>
          <a:bodyPr wrap="square">
            <a:spAutoFit/>
          </a:bodyPr>
          <a:lstStyle/>
          <a:p>
            <a:pPr algn="just"/>
            <a:r>
              <a:rPr lang="en-US" b="0" dirty="0">
                <a:solidFill>
                  <a:schemeClr val="bg1"/>
                </a:solidFill>
                <a:effectLst/>
                <a:latin typeface="Arial Rounded MT Bold" panose="020F0704030504030204" pitchFamily="34" charset="0"/>
              </a:rPr>
              <a:t>● creat</a:t>
            </a:r>
            <a:r>
              <a:rPr lang="en-US" dirty="0">
                <a:solidFill>
                  <a:schemeClr val="bg1"/>
                </a:solidFill>
                <a:latin typeface="Arial Rounded MT Bold" panose="020F0704030504030204" pitchFamily="34" charset="0"/>
              </a:rPr>
              <a:t>e a dummies</a:t>
            </a:r>
            <a:r>
              <a:rPr lang="en-US" b="0" dirty="0">
                <a:solidFill>
                  <a:schemeClr val="bg1"/>
                </a:solidFill>
                <a:effectLst/>
                <a:latin typeface="Arial Rounded MT Bold" panose="020F0704030504030204" pitchFamily="34" charset="0"/>
              </a:rPr>
              <a:t>:</a:t>
            </a:r>
          </a:p>
          <a:p>
            <a:pPr marL="742950" lvl="1" indent="-285750" algn="just">
              <a:buFont typeface="Wingdings" panose="05000000000000000000" pitchFamily="2" charset="2"/>
              <a:buChar char="Ø"/>
            </a:pPr>
            <a:r>
              <a:rPr lang="en-US" sz="1600" b="0" dirty="0">
                <a:solidFill>
                  <a:schemeClr val="bg1"/>
                </a:solidFill>
                <a:effectLst/>
                <a:latin typeface="Arial Rounded MT Bold" panose="020F0704030504030204" pitchFamily="34" charset="0"/>
              </a:rPr>
              <a:t>To use a standardization to transform data into binary  first we need to convert categorical columns data using dummy function so I created dummies for that columns and then done standard scaler.</a:t>
            </a:r>
          </a:p>
        </p:txBody>
      </p:sp>
      <p:pic>
        <p:nvPicPr>
          <p:cNvPr id="10" name="Picture 9">
            <a:extLst>
              <a:ext uri="{FF2B5EF4-FFF2-40B4-BE49-F238E27FC236}">
                <a16:creationId xmlns:a16="http://schemas.microsoft.com/office/drawing/2014/main" id="{445D3429-1B99-E6C0-08D6-E588EB257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7219" y="1212619"/>
            <a:ext cx="4594781" cy="4594781"/>
          </a:xfrm>
          <a:prstGeom prst="rect">
            <a:avLst/>
          </a:prstGeom>
        </p:spPr>
      </p:pic>
    </p:spTree>
    <p:extLst>
      <p:ext uri="{BB962C8B-B14F-4D97-AF65-F5344CB8AC3E}">
        <p14:creationId xmlns:p14="http://schemas.microsoft.com/office/powerpoint/2010/main" val="1940367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6F466E-000A-774D-9C94-928BE6A20D74}"/>
              </a:ext>
            </a:extLst>
          </p:cNvPr>
          <p:cNvSpPr txBox="1"/>
          <p:nvPr/>
        </p:nvSpPr>
        <p:spPr>
          <a:xfrm>
            <a:off x="479369" y="319071"/>
            <a:ext cx="6919451" cy="1123712"/>
          </a:xfrm>
          <a:prstGeom prst="round2DiagRect">
            <a:avLst/>
          </a:prstGeom>
          <a:solidFill>
            <a:srgbClr val="002060"/>
          </a:solidFill>
        </p:spPr>
        <p:txBody>
          <a:bodyPr wrap="square">
            <a:spAutoFit/>
          </a:bodyPr>
          <a:lstStyle/>
          <a:p>
            <a:pPr algn="just"/>
            <a:r>
              <a:rPr lang="en-US" b="0" dirty="0">
                <a:solidFill>
                  <a:schemeClr val="bg1"/>
                </a:solidFill>
                <a:effectLst/>
                <a:latin typeface="Arial Rounded MT Bold" panose="020F0704030504030204" pitchFamily="34" charset="0"/>
              </a:rPr>
              <a:t>● </a:t>
            </a:r>
            <a:r>
              <a:rPr lang="en-US" dirty="0">
                <a:solidFill>
                  <a:schemeClr val="bg1"/>
                </a:solidFill>
                <a:latin typeface="Arial Rounded MT Bold" panose="020F0704030504030204" pitchFamily="34" charset="0"/>
              </a:rPr>
              <a:t>Standardization</a:t>
            </a:r>
            <a:r>
              <a:rPr lang="en-US" b="0" dirty="0">
                <a:solidFill>
                  <a:schemeClr val="bg1"/>
                </a:solidFill>
                <a:effectLst/>
                <a:latin typeface="Arial Rounded MT Bold" panose="020F0704030504030204" pitchFamily="34" charset="0"/>
              </a:rPr>
              <a:t>:</a:t>
            </a:r>
            <a:endParaRPr lang="en-US" sz="1600" b="0" dirty="0">
              <a:solidFill>
                <a:schemeClr val="bg1"/>
              </a:solidFill>
              <a:effectLst/>
              <a:latin typeface="Arial Rounded MT Bold" panose="020F0704030504030204" pitchFamily="34" charset="0"/>
            </a:endParaRPr>
          </a:p>
          <a:p>
            <a:pPr marL="742950" lvl="1" indent="-285750">
              <a:buFont typeface="Wingdings" panose="05000000000000000000" pitchFamily="2" charset="2"/>
              <a:buChar char="Ø"/>
            </a:pPr>
            <a:r>
              <a:rPr lang="en-US" sz="1400" b="1" dirty="0">
                <a:solidFill>
                  <a:schemeClr val="bg1"/>
                </a:solidFill>
                <a:effectLst/>
                <a:latin typeface="Arial Rounded MT Bold" panose="020F0704030504030204" pitchFamily="34" charset="0"/>
              </a:rPr>
              <a:t>here I have applied some algorithms (tree based algorithms) which require normalization or standardization so I have standardize the data further.</a:t>
            </a:r>
            <a:endParaRPr lang="en-US" sz="1400" b="0" dirty="0">
              <a:solidFill>
                <a:schemeClr val="bg1"/>
              </a:solidFill>
              <a:effectLst/>
              <a:latin typeface="Arial Rounded MT Bold" panose="020F0704030504030204" pitchFamily="34" charset="0"/>
            </a:endParaRPr>
          </a:p>
        </p:txBody>
      </p:sp>
      <p:sp>
        <p:nvSpPr>
          <p:cNvPr id="3" name="TextBox 2">
            <a:extLst>
              <a:ext uri="{FF2B5EF4-FFF2-40B4-BE49-F238E27FC236}">
                <a16:creationId xmlns:a16="http://schemas.microsoft.com/office/drawing/2014/main" id="{F737448B-19F1-1FD3-D301-8B7D7F41C4E4}"/>
              </a:ext>
            </a:extLst>
          </p:cNvPr>
          <p:cNvSpPr txBox="1"/>
          <p:nvPr/>
        </p:nvSpPr>
        <p:spPr>
          <a:xfrm>
            <a:off x="484238" y="1675515"/>
            <a:ext cx="3566654" cy="408623"/>
          </a:xfrm>
          <a:prstGeom prst="round2DiagRect">
            <a:avLst/>
          </a:prstGeom>
          <a:solidFill>
            <a:srgbClr val="002060"/>
          </a:solidFill>
        </p:spPr>
        <p:txBody>
          <a:bodyPr wrap="square">
            <a:spAutoFit/>
          </a:bodyPr>
          <a:lstStyle/>
          <a:p>
            <a:pPr algn="just"/>
            <a:r>
              <a:rPr lang="en-US" b="0" dirty="0">
                <a:solidFill>
                  <a:schemeClr val="bg1"/>
                </a:solidFill>
                <a:effectLst/>
                <a:latin typeface="Arial Rounded MT Bold" panose="020F0704030504030204" pitchFamily="34" charset="0"/>
              </a:rPr>
              <a:t>● </a:t>
            </a:r>
            <a:r>
              <a:rPr lang="en-US" dirty="0">
                <a:solidFill>
                  <a:schemeClr val="bg1"/>
                </a:solidFill>
                <a:latin typeface="Arial Rounded MT Bold" panose="020F0704030504030204" pitchFamily="34" charset="0"/>
              </a:rPr>
              <a:t>Splitting The Data Into X &amp; Y</a:t>
            </a:r>
            <a:r>
              <a:rPr lang="en-US" b="0" dirty="0">
                <a:solidFill>
                  <a:schemeClr val="bg1"/>
                </a:solidFill>
                <a:effectLst/>
                <a:latin typeface="Arial Rounded MT Bold" panose="020F0704030504030204" pitchFamily="34" charset="0"/>
              </a:rPr>
              <a:t>:</a:t>
            </a:r>
            <a:endParaRPr lang="en-US" sz="1400" b="0" dirty="0">
              <a:solidFill>
                <a:schemeClr val="bg1"/>
              </a:solidFill>
              <a:effectLst/>
              <a:latin typeface="Arial Rounded MT Bold" panose="020F0704030504030204" pitchFamily="34" charset="0"/>
            </a:endParaRPr>
          </a:p>
        </p:txBody>
      </p:sp>
      <p:sp>
        <p:nvSpPr>
          <p:cNvPr id="4" name="TextBox 3">
            <a:extLst>
              <a:ext uri="{FF2B5EF4-FFF2-40B4-BE49-F238E27FC236}">
                <a16:creationId xmlns:a16="http://schemas.microsoft.com/office/drawing/2014/main" id="{B601E5D1-56B2-5A08-ED1A-5A1AB7D94D5D}"/>
              </a:ext>
            </a:extLst>
          </p:cNvPr>
          <p:cNvSpPr txBox="1"/>
          <p:nvPr/>
        </p:nvSpPr>
        <p:spPr>
          <a:xfrm>
            <a:off x="1125795" y="2340453"/>
            <a:ext cx="5850194" cy="1464231"/>
          </a:xfrm>
          <a:prstGeom prst="round2DiagRect">
            <a:avLst/>
          </a:prstGeom>
          <a:solidFill>
            <a:schemeClr val="accent3">
              <a:lumMod val="50000"/>
            </a:schemeClr>
          </a:solidFill>
        </p:spPr>
        <p:txBody>
          <a:bodyPr wrap="square">
            <a:spAutoFit/>
          </a:bodyPr>
          <a:lstStyle/>
          <a:p>
            <a:pPr algn="l"/>
            <a:r>
              <a:rPr lang="en-US" sz="1600" b="0" dirty="0">
                <a:solidFill>
                  <a:schemeClr val="bg1"/>
                </a:solidFill>
                <a:effectLst/>
                <a:latin typeface="Arial Rounded MT Bold" panose="020F0704030504030204" pitchFamily="34" charset="0"/>
              </a:rPr>
              <a:t>● </a:t>
            </a:r>
            <a:r>
              <a:rPr lang="en-US" sz="1600" dirty="0">
                <a:solidFill>
                  <a:srgbClr val="FFFFFF"/>
                </a:solidFill>
                <a:latin typeface="Arial Rounded MT Bold" panose="020F0704030504030204" pitchFamily="34" charset="0"/>
              </a:rPr>
              <a:t>We divide the dataset into two parts: X and Y.</a:t>
            </a:r>
          </a:p>
          <a:p>
            <a:pPr algn="l"/>
            <a:endParaRPr lang="en-US" sz="1600" b="0" i="0" dirty="0">
              <a:solidFill>
                <a:srgbClr val="FFFFFF"/>
              </a:solidFill>
              <a:effectLst/>
              <a:latin typeface="Arial Rounded MT Bold" panose="020F0704030504030204" pitchFamily="34" charset="0"/>
            </a:endParaRPr>
          </a:p>
          <a:p>
            <a:pPr algn="l"/>
            <a:r>
              <a:rPr lang="en-US" sz="1600" dirty="0">
                <a:solidFill>
                  <a:srgbClr val="FFFFFF"/>
                </a:solidFill>
                <a:latin typeface="Arial Rounded MT Bold" panose="020F0704030504030204" pitchFamily="34" charset="0"/>
              </a:rPr>
              <a:t>“X” typically represents the Independent variables, and </a:t>
            </a:r>
          </a:p>
          <a:p>
            <a:pPr algn="l"/>
            <a:r>
              <a:rPr lang="en-US" sz="1600" dirty="0">
                <a:solidFill>
                  <a:srgbClr val="FFFFFF"/>
                </a:solidFill>
                <a:latin typeface="Arial Rounded MT Bold" panose="020F0704030504030204" pitchFamily="34" charset="0"/>
              </a:rPr>
              <a:t>“Y” represents the Dependent (target variable) that we want to predict or understand</a:t>
            </a:r>
            <a:endParaRPr lang="en-US" sz="1600" b="0" i="0" dirty="0">
              <a:solidFill>
                <a:srgbClr val="FFFFFF"/>
              </a:solidFill>
              <a:effectLst/>
              <a:latin typeface="Arial Rounded MT Bold" panose="020F0704030504030204" pitchFamily="34" charset="0"/>
            </a:endParaRPr>
          </a:p>
        </p:txBody>
      </p:sp>
      <p:sp>
        <p:nvSpPr>
          <p:cNvPr id="5" name="TextBox 4">
            <a:extLst>
              <a:ext uri="{FF2B5EF4-FFF2-40B4-BE49-F238E27FC236}">
                <a16:creationId xmlns:a16="http://schemas.microsoft.com/office/drawing/2014/main" id="{C2F872CD-5ACE-365F-C645-A99AB7240F08}"/>
              </a:ext>
            </a:extLst>
          </p:cNvPr>
          <p:cNvSpPr txBox="1"/>
          <p:nvPr/>
        </p:nvSpPr>
        <p:spPr>
          <a:xfrm>
            <a:off x="475074" y="4060999"/>
            <a:ext cx="2190136" cy="408623"/>
          </a:xfrm>
          <a:prstGeom prst="round2DiagRect">
            <a:avLst/>
          </a:prstGeom>
          <a:solidFill>
            <a:srgbClr val="002060"/>
          </a:solidFill>
        </p:spPr>
        <p:txBody>
          <a:bodyPr wrap="square">
            <a:spAutoFit/>
          </a:bodyPr>
          <a:lstStyle/>
          <a:p>
            <a:pPr algn="just"/>
            <a:r>
              <a:rPr lang="en-US" b="0" dirty="0">
                <a:solidFill>
                  <a:schemeClr val="bg1"/>
                </a:solidFill>
                <a:effectLst/>
                <a:latin typeface="Arial Rounded MT Bold" panose="020F0704030504030204" pitchFamily="34" charset="0"/>
              </a:rPr>
              <a:t>● Train Test Split:</a:t>
            </a:r>
            <a:endParaRPr lang="en-US" sz="1400" b="0" dirty="0">
              <a:solidFill>
                <a:schemeClr val="bg1"/>
              </a:solidFill>
              <a:effectLst/>
              <a:latin typeface="Arial Rounded MT Bold" panose="020F0704030504030204" pitchFamily="34" charset="0"/>
            </a:endParaRPr>
          </a:p>
        </p:txBody>
      </p:sp>
      <p:sp>
        <p:nvSpPr>
          <p:cNvPr id="6" name="TextBox 5">
            <a:extLst>
              <a:ext uri="{FF2B5EF4-FFF2-40B4-BE49-F238E27FC236}">
                <a16:creationId xmlns:a16="http://schemas.microsoft.com/office/drawing/2014/main" id="{BDE563AA-322D-6E9D-B8B8-55C8490D9BD4}"/>
              </a:ext>
            </a:extLst>
          </p:cNvPr>
          <p:cNvSpPr txBox="1"/>
          <p:nvPr/>
        </p:nvSpPr>
        <p:spPr>
          <a:xfrm>
            <a:off x="1125795" y="4767684"/>
            <a:ext cx="5850194" cy="1736646"/>
          </a:xfrm>
          <a:prstGeom prst="round2DiagRect">
            <a:avLst/>
          </a:prstGeom>
          <a:solidFill>
            <a:schemeClr val="accent3">
              <a:lumMod val="50000"/>
            </a:schemeClr>
          </a:solidFill>
        </p:spPr>
        <p:txBody>
          <a:bodyPr wrap="square">
            <a:spAutoFit/>
          </a:bodyPr>
          <a:lstStyle/>
          <a:p>
            <a:pPr algn="l"/>
            <a:r>
              <a:rPr lang="en-US" sz="1600" b="0" dirty="0">
                <a:solidFill>
                  <a:schemeClr val="bg1"/>
                </a:solidFill>
                <a:effectLst/>
                <a:latin typeface="Arial Rounded MT Bold" panose="020F0704030504030204" pitchFamily="34" charset="0"/>
              </a:rPr>
              <a:t>● </a:t>
            </a:r>
            <a:r>
              <a:rPr lang="en-US" sz="1600" dirty="0">
                <a:solidFill>
                  <a:srgbClr val="FFFFFF"/>
                </a:solidFill>
                <a:latin typeface="Arial Rounded MT Bold" panose="020F0704030504030204" pitchFamily="34" charset="0"/>
              </a:rPr>
              <a:t>We divide the data into training(80%) and testing(20%) sets.</a:t>
            </a:r>
          </a:p>
          <a:p>
            <a:pPr algn="l"/>
            <a:endParaRPr lang="en-US" sz="1600" b="0" i="0" dirty="0">
              <a:solidFill>
                <a:srgbClr val="FFFFFF"/>
              </a:solidFill>
              <a:effectLst/>
              <a:latin typeface="Arial Rounded MT Bold" panose="020F0704030504030204" pitchFamily="34" charset="0"/>
            </a:endParaRPr>
          </a:p>
          <a:p>
            <a:r>
              <a:rPr lang="en-US" sz="1600" dirty="0">
                <a:solidFill>
                  <a:srgbClr val="FFFFFF"/>
                </a:solidFill>
                <a:latin typeface="Arial Rounded MT Bold" panose="020F0704030504030204" pitchFamily="34" charset="0"/>
              </a:rPr>
              <a:t>Setting a random state ensures consistent results and stratify=Y maintains a proportional distribution of the target variable in both sets.</a:t>
            </a:r>
            <a:endParaRPr lang="en-US" sz="1600" b="0" dirty="0">
              <a:solidFill>
                <a:srgbClr val="CCCCCC"/>
              </a:solidFill>
              <a:effectLst/>
              <a:latin typeface="Consolas" panose="020B0609020204030204" pitchFamily="49" charset="0"/>
            </a:endParaRPr>
          </a:p>
        </p:txBody>
      </p:sp>
      <p:grpSp>
        <p:nvGrpSpPr>
          <p:cNvPr id="7" name="Group 6">
            <a:extLst>
              <a:ext uri="{FF2B5EF4-FFF2-40B4-BE49-F238E27FC236}">
                <a16:creationId xmlns:a16="http://schemas.microsoft.com/office/drawing/2014/main" id="{886DEDA5-0A6B-2042-24E4-69434FEC55B6}"/>
              </a:ext>
            </a:extLst>
          </p:cNvPr>
          <p:cNvGrpSpPr/>
          <p:nvPr/>
        </p:nvGrpSpPr>
        <p:grpSpPr>
          <a:xfrm>
            <a:off x="7517928" y="1795017"/>
            <a:ext cx="4306281" cy="3267966"/>
            <a:chOff x="7508096" y="1643671"/>
            <a:chExt cx="4306281" cy="3267966"/>
          </a:xfrm>
        </p:grpSpPr>
        <p:pic>
          <p:nvPicPr>
            <p:cNvPr id="8" name="Picture 7">
              <a:extLst>
                <a:ext uri="{FF2B5EF4-FFF2-40B4-BE49-F238E27FC236}">
                  <a16:creationId xmlns:a16="http://schemas.microsoft.com/office/drawing/2014/main" id="{2A48577B-3725-1921-A1D9-CDC81BC00735}"/>
                </a:ext>
              </a:extLst>
            </p:cNvPr>
            <p:cNvPicPr>
              <a:picLocks noChangeAspect="1"/>
            </p:cNvPicPr>
            <p:nvPr/>
          </p:nvPicPr>
          <p:blipFill>
            <a:blip r:embed="rId2">
              <a:extLst>
                <a:ext uri="{28A0092B-C50C-407E-A947-70E740481C1C}">
                  <a14:useLocalDpi xmlns:a14="http://schemas.microsoft.com/office/drawing/2010/main" val="0"/>
                </a:ext>
              </a:extLst>
            </a:blip>
            <a:srcRect b="16631"/>
            <a:stretch/>
          </p:blipFill>
          <p:spPr>
            <a:xfrm>
              <a:off x="7508096" y="1946363"/>
              <a:ext cx="4306281" cy="2965274"/>
            </a:xfrm>
            <a:prstGeom prst="rect">
              <a:avLst/>
            </a:prstGeom>
          </p:spPr>
        </p:pic>
        <p:sp>
          <p:nvSpPr>
            <p:cNvPr id="9" name="TextBox 8">
              <a:extLst>
                <a:ext uri="{FF2B5EF4-FFF2-40B4-BE49-F238E27FC236}">
                  <a16:creationId xmlns:a16="http://schemas.microsoft.com/office/drawing/2014/main" id="{C58EA2C7-F6A0-83CA-6D62-75BC6BA4B5B0}"/>
                </a:ext>
              </a:extLst>
            </p:cNvPr>
            <p:cNvSpPr txBox="1"/>
            <p:nvPr/>
          </p:nvSpPr>
          <p:spPr>
            <a:xfrm>
              <a:off x="7609577" y="1643671"/>
              <a:ext cx="1101455" cy="646331"/>
            </a:xfrm>
            <a:prstGeom prst="rect">
              <a:avLst/>
            </a:prstGeom>
            <a:noFill/>
          </p:spPr>
          <p:txBody>
            <a:bodyPr wrap="none" rtlCol="0">
              <a:spAutoFit/>
            </a:bodyPr>
            <a:lstStyle/>
            <a:p>
              <a:pPr algn="ctr"/>
              <a:r>
                <a:rPr lang="en-US" b="1" dirty="0">
                  <a:latin typeface="Arial Rounded MT Bold" panose="020F0704030504030204" pitchFamily="34" charset="0"/>
                </a:rPr>
                <a:t>Training</a:t>
              </a:r>
            </a:p>
            <a:p>
              <a:pPr algn="ctr"/>
              <a:r>
                <a:rPr lang="en-US" b="1" dirty="0">
                  <a:latin typeface="Arial Rounded MT Bold" panose="020F0704030504030204" pitchFamily="34" charset="0"/>
                </a:rPr>
                <a:t>Data</a:t>
              </a:r>
            </a:p>
          </p:txBody>
        </p:sp>
        <p:sp>
          <p:nvSpPr>
            <p:cNvPr id="10" name="TextBox 9">
              <a:extLst>
                <a:ext uri="{FF2B5EF4-FFF2-40B4-BE49-F238E27FC236}">
                  <a16:creationId xmlns:a16="http://schemas.microsoft.com/office/drawing/2014/main" id="{08A04661-6508-E798-BB25-DAFC60E3468D}"/>
                </a:ext>
              </a:extLst>
            </p:cNvPr>
            <p:cNvSpPr txBox="1"/>
            <p:nvPr/>
          </p:nvSpPr>
          <p:spPr>
            <a:xfrm>
              <a:off x="10641225" y="1643671"/>
              <a:ext cx="1005275" cy="646331"/>
            </a:xfrm>
            <a:prstGeom prst="rect">
              <a:avLst/>
            </a:prstGeom>
            <a:noFill/>
          </p:spPr>
          <p:txBody>
            <a:bodyPr wrap="none" rtlCol="0">
              <a:spAutoFit/>
            </a:bodyPr>
            <a:lstStyle/>
            <a:p>
              <a:pPr algn="ctr"/>
              <a:r>
                <a:rPr lang="en-US" b="1" dirty="0">
                  <a:latin typeface="Arial Rounded MT Bold" panose="020F0704030504030204" pitchFamily="34" charset="0"/>
                </a:rPr>
                <a:t>Testing</a:t>
              </a:r>
            </a:p>
            <a:p>
              <a:pPr algn="ctr"/>
              <a:r>
                <a:rPr lang="en-US" b="1" dirty="0">
                  <a:latin typeface="Arial Rounded MT Bold" panose="020F0704030504030204" pitchFamily="34" charset="0"/>
                </a:rPr>
                <a:t>Data</a:t>
              </a:r>
            </a:p>
          </p:txBody>
        </p:sp>
      </p:grpSp>
      <p:sp>
        <p:nvSpPr>
          <p:cNvPr id="11" name="TextBox 10">
            <a:extLst>
              <a:ext uri="{FF2B5EF4-FFF2-40B4-BE49-F238E27FC236}">
                <a16:creationId xmlns:a16="http://schemas.microsoft.com/office/drawing/2014/main" id="{F1ADE368-4485-442D-FFE9-F23A479D4044}"/>
              </a:ext>
            </a:extLst>
          </p:cNvPr>
          <p:cNvSpPr txBox="1"/>
          <p:nvPr/>
        </p:nvSpPr>
        <p:spPr>
          <a:xfrm>
            <a:off x="7852526" y="2375556"/>
            <a:ext cx="657552" cy="369332"/>
          </a:xfrm>
          <a:prstGeom prst="rect">
            <a:avLst/>
          </a:prstGeom>
          <a:solidFill>
            <a:srgbClr val="132450"/>
          </a:solidFill>
        </p:spPr>
        <p:txBody>
          <a:bodyPr wrap="none" rtlCol="0">
            <a:spAutoFit/>
          </a:bodyPr>
          <a:lstStyle/>
          <a:p>
            <a:r>
              <a:rPr lang="en-IN" dirty="0">
                <a:solidFill>
                  <a:schemeClr val="bg1"/>
                </a:solidFill>
                <a:latin typeface="Arial Rounded MT Bold" panose="020F0704030504030204" pitchFamily="34" charset="0"/>
              </a:rPr>
              <a:t>80%</a:t>
            </a:r>
          </a:p>
        </p:txBody>
      </p:sp>
      <p:sp>
        <p:nvSpPr>
          <p:cNvPr id="12" name="TextBox 11">
            <a:extLst>
              <a:ext uri="{FF2B5EF4-FFF2-40B4-BE49-F238E27FC236}">
                <a16:creationId xmlns:a16="http://schemas.microsoft.com/office/drawing/2014/main" id="{445E7320-95B3-3D90-12AF-77B98CBC6594}"/>
              </a:ext>
            </a:extLst>
          </p:cNvPr>
          <p:cNvSpPr txBox="1"/>
          <p:nvPr/>
        </p:nvSpPr>
        <p:spPr>
          <a:xfrm>
            <a:off x="10824918" y="2375556"/>
            <a:ext cx="657552" cy="369332"/>
          </a:xfrm>
          <a:prstGeom prst="rect">
            <a:avLst/>
          </a:prstGeom>
          <a:solidFill>
            <a:srgbClr val="132450"/>
          </a:solidFill>
        </p:spPr>
        <p:txBody>
          <a:bodyPr wrap="none" rtlCol="0">
            <a:spAutoFit/>
          </a:bodyPr>
          <a:lstStyle/>
          <a:p>
            <a:r>
              <a:rPr lang="en-IN" dirty="0">
                <a:solidFill>
                  <a:schemeClr val="bg1"/>
                </a:solidFill>
                <a:latin typeface="Arial Rounded MT Bold" panose="020F0704030504030204" pitchFamily="34" charset="0"/>
              </a:rPr>
              <a:t>20%</a:t>
            </a:r>
          </a:p>
        </p:txBody>
      </p:sp>
    </p:spTree>
    <p:extLst>
      <p:ext uri="{BB962C8B-B14F-4D97-AF65-F5344CB8AC3E}">
        <p14:creationId xmlns:p14="http://schemas.microsoft.com/office/powerpoint/2010/main" val="2338032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CDD7F0-DC1D-6997-7C94-5372E820F225}"/>
              </a:ext>
            </a:extLst>
          </p:cNvPr>
          <p:cNvGrpSpPr/>
          <p:nvPr/>
        </p:nvGrpSpPr>
        <p:grpSpPr>
          <a:xfrm>
            <a:off x="366253" y="313903"/>
            <a:ext cx="3126661" cy="658762"/>
            <a:chOff x="6039469" y="4116893"/>
            <a:chExt cx="3126661" cy="658762"/>
          </a:xfrm>
          <a:solidFill>
            <a:srgbClr val="C85D69"/>
          </a:solidFill>
        </p:grpSpPr>
        <p:sp>
          <p:nvSpPr>
            <p:cNvPr id="3" name="Rectangle: Rounded Corners 2">
              <a:extLst>
                <a:ext uri="{FF2B5EF4-FFF2-40B4-BE49-F238E27FC236}">
                  <a16:creationId xmlns:a16="http://schemas.microsoft.com/office/drawing/2014/main" id="{D1E6A354-D8BF-E0F2-5CC4-2595997CA6C6}"/>
                </a:ext>
              </a:extLst>
            </p:cNvPr>
            <p:cNvSpPr/>
            <p:nvPr/>
          </p:nvSpPr>
          <p:spPr>
            <a:xfrm>
              <a:off x="6472089" y="4190635"/>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Model Training</a:t>
              </a:r>
            </a:p>
          </p:txBody>
        </p:sp>
        <p:sp>
          <p:nvSpPr>
            <p:cNvPr id="4" name="Oval 3">
              <a:extLst>
                <a:ext uri="{FF2B5EF4-FFF2-40B4-BE49-F238E27FC236}">
                  <a16:creationId xmlns:a16="http://schemas.microsoft.com/office/drawing/2014/main" id="{D3E6F859-199C-3579-F21D-8F4A31C343ED}"/>
                </a:ext>
              </a:extLst>
            </p:cNvPr>
            <p:cNvSpPr/>
            <p:nvPr/>
          </p:nvSpPr>
          <p:spPr>
            <a:xfrm>
              <a:off x="6039469" y="4116893"/>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6</a:t>
              </a:r>
            </a:p>
          </p:txBody>
        </p:sp>
      </p:grpSp>
      <p:sp>
        <p:nvSpPr>
          <p:cNvPr id="5" name="TextBox 4">
            <a:extLst>
              <a:ext uri="{FF2B5EF4-FFF2-40B4-BE49-F238E27FC236}">
                <a16:creationId xmlns:a16="http://schemas.microsoft.com/office/drawing/2014/main" id="{860F5A71-3418-3FAA-6CF7-4804FB7D135B}"/>
              </a:ext>
            </a:extLst>
          </p:cNvPr>
          <p:cNvSpPr txBox="1"/>
          <p:nvPr/>
        </p:nvSpPr>
        <p:spPr>
          <a:xfrm>
            <a:off x="1686236" y="1317748"/>
            <a:ext cx="1806678" cy="408623"/>
          </a:xfrm>
          <a:prstGeom prst="round2DiagRect">
            <a:avLst/>
          </a:prstGeom>
          <a:solidFill>
            <a:schemeClr val="accent4">
              <a:lumMod val="75000"/>
            </a:schemeClr>
          </a:solidFill>
        </p:spPr>
        <p:txBody>
          <a:bodyPr wrap="square">
            <a:spAutoFit/>
          </a:bodyPr>
          <a:lstStyle/>
          <a:p>
            <a:pPr algn="just"/>
            <a:r>
              <a:rPr lang="en-US" b="0" dirty="0">
                <a:solidFill>
                  <a:schemeClr val="bg1"/>
                </a:solidFill>
                <a:effectLst/>
                <a:latin typeface="Arial Rounded MT Bold" panose="020F0704030504030204" pitchFamily="34" charset="0"/>
              </a:rPr>
              <a:t>● </a:t>
            </a:r>
            <a:r>
              <a:rPr lang="en-US" dirty="0">
                <a:solidFill>
                  <a:schemeClr val="bg1"/>
                </a:solidFill>
                <a:latin typeface="Arial Rounded MT Bold" panose="020F0704030504030204" pitchFamily="34" charset="0"/>
              </a:rPr>
              <a:t>Model Used</a:t>
            </a:r>
            <a:r>
              <a:rPr lang="en-US" b="0" dirty="0">
                <a:solidFill>
                  <a:schemeClr val="bg1"/>
                </a:solidFill>
                <a:effectLst/>
                <a:latin typeface="Arial Rounded MT Bold" panose="020F0704030504030204" pitchFamily="34" charset="0"/>
              </a:rPr>
              <a:t>:</a:t>
            </a:r>
            <a:endParaRPr lang="en-US" sz="1400" b="0" dirty="0">
              <a:solidFill>
                <a:schemeClr val="bg1"/>
              </a:solidFill>
              <a:effectLst/>
              <a:latin typeface="Arial Rounded MT Bold" panose="020F0704030504030204" pitchFamily="34" charset="0"/>
            </a:endParaRPr>
          </a:p>
        </p:txBody>
      </p:sp>
      <p:sp>
        <p:nvSpPr>
          <p:cNvPr id="6" name="TextBox 5">
            <a:extLst>
              <a:ext uri="{FF2B5EF4-FFF2-40B4-BE49-F238E27FC236}">
                <a16:creationId xmlns:a16="http://schemas.microsoft.com/office/drawing/2014/main" id="{B58A011D-A96C-31A8-91A9-EFB72350CF3F}"/>
              </a:ext>
            </a:extLst>
          </p:cNvPr>
          <p:cNvSpPr txBox="1"/>
          <p:nvPr/>
        </p:nvSpPr>
        <p:spPr>
          <a:xfrm>
            <a:off x="399435" y="2198348"/>
            <a:ext cx="11393129" cy="3915966"/>
          </a:xfrm>
          <a:prstGeom prst="round2DiagRect">
            <a:avLst/>
          </a:prstGeom>
          <a:solidFill>
            <a:schemeClr val="accent6">
              <a:lumMod val="75000"/>
            </a:schemeClr>
          </a:solidFill>
        </p:spPr>
        <p:txBody>
          <a:bodyPr wrap="square">
            <a:spAutoFit/>
          </a:bodyPr>
          <a:lstStyle/>
          <a:p>
            <a:pPr marL="285750" indent="-285750" algn="just">
              <a:buFont typeface="Arial" panose="020B0604020202020204" pitchFamily="34" charset="0"/>
              <a:buChar char="•"/>
            </a:pPr>
            <a:r>
              <a:rPr lang="en-US" sz="1600" b="1" u="sng" dirty="0">
                <a:solidFill>
                  <a:schemeClr val="bg1"/>
                </a:solidFill>
                <a:latin typeface="Arial Rounded MT Bold" panose="020F0704030504030204" pitchFamily="34" charset="0"/>
              </a:rPr>
              <a:t>Logistic Regression</a:t>
            </a:r>
            <a:r>
              <a:rPr lang="en-US" sz="1600" b="1" dirty="0">
                <a:solidFill>
                  <a:schemeClr val="bg1"/>
                </a:solidFill>
                <a:latin typeface="Arial Rounded MT Bold" panose="020F0704030504030204" pitchFamily="34" charset="0"/>
              </a:rPr>
              <a:t>: </a:t>
            </a:r>
            <a:r>
              <a:rPr lang="en-US" sz="1600" dirty="0">
                <a:solidFill>
                  <a:schemeClr val="bg1"/>
                </a:solidFill>
                <a:latin typeface="Arial Rounded MT Bold" panose="020F0704030504030204" pitchFamily="34" charset="0"/>
              </a:rPr>
              <a:t>logistic Regression is commonly used for </a:t>
            </a:r>
            <a:r>
              <a:rPr lang="en-US" sz="1600" b="1" dirty="0">
                <a:solidFill>
                  <a:schemeClr val="bg1"/>
                </a:solidFill>
                <a:latin typeface="Arial Rounded MT Bold" panose="020F0704030504030204" pitchFamily="34" charset="0"/>
              </a:rPr>
              <a:t>binary</a:t>
            </a:r>
            <a:r>
              <a:rPr lang="en-US" sz="1600" dirty="0">
                <a:solidFill>
                  <a:schemeClr val="bg1"/>
                </a:solidFill>
                <a:latin typeface="Arial Rounded MT Bold" panose="020F0704030504030204" pitchFamily="34" charset="0"/>
              </a:rPr>
              <a:t> </a:t>
            </a:r>
            <a:r>
              <a:rPr lang="en-US" sz="1600" b="1" dirty="0">
                <a:solidFill>
                  <a:schemeClr val="bg1"/>
                </a:solidFill>
                <a:latin typeface="Arial Rounded MT Bold" panose="020F0704030504030204" pitchFamily="34" charset="0"/>
              </a:rPr>
              <a:t>classification</a:t>
            </a:r>
            <a:r>
              <a:rPr lang="en-US" sz="1600" dirty="0">
                <a:solidFill>
                  <a:schemeClr val="bg1"/>
                </a:solidFill>
                <a:latin typeface="Arial Rounded MT Bold" panose="020F0704030504030204" pitchFamily="34" charset="0"/>
              </a:rPr>
              <a:t> </a:t>
            </a:r>
            <a:r>
              <a:rPr lang="en-US" sz="1600" b="1" dirty="0">
                <a:solidFill>
                  <a:schemeClr val="bg1"/>
                </a:solidFill>
                <a:latin typeface="Arial Rounded MT Bold" panose="020F0704030504030204" pitchFamily="34" charset="0"/>
              </a:rPr>
              <a:t>problems</a:t>
            </a:r>
            <a:r>
              <a:rPr lang="en-US" sz="1600" dirty="0">
                <a:solidFill>
                  <a:schemeClr val="bg1"/>
                </a:solidFill>
                <a:latin typeface="Arial Rounded MT Bold" panose="020F0704030504030204" pitchFamily="34" charset="0"/>
              </a:rPr>
              <a:t>. it's preferred because it provides a </a:t>
            </a:r>
            <a:r>
              <a:rPr lang="en-US" sz="1600" b="1" dirty="0">
                <a:solidFill>
                  <a:schemeClr val="bg1"/>
                </a:solidFill>
                <a:latin typeface="Arial Rounded MT Bold" panose="020F0704030504030204" pitchFamily="34" charset="0"/>
              </a:rPr>
              <a:t>simple</a:t>
            </a:r>
            <a:r>
              <a:rPr lang="en-US" sz="1600" dirty="0">
                <a:solidFill>
                  <a:schemeClr val="bg1"/>
                </a:solidFill>
                <a:latin typeface="Arial Rounded MT Bold" panose="020F0704030504030204" pitchFamily="34" charset="0"/>
              </a:rPr>
              <a:t> an </a:t>
            </a:r>
            <a:r>
              <a:rPr lang="en-US" sz="1600" b="1" dirty="0">
                <a:solidFill>
                  <a:schemeClr val="bg1"/>
                </a:solidFill>
                <a:latin typeface="Arial Rounded MT Bold" panose="020F0704030504030204" pitchFamily="34" charset="0"/>
              </a:rPr>
              <a:t>efficient</a:t>
            </a:r>
            <a:r>
              <a:rPr lang="en-US" sz="1600" dirty="0">
                <a:solidFill>
                  <a:schemeClr val="bg1"/>
                </a:solidFill>
                <a:latin typeface="Arial Rounded MT Bold" panose="020F0704030504030204" pitchFamily="34" charset="0"/>
              </a:rPr>
              <a:t> way to </a:t>
            </a:r>
            <a:r>
              <a:rPr lang="en-US" sz="1600" b="1" dirty="0">
                <a:solidFill>
                  <a:schemeClr val="bg1"/>
                </a:solidFill>
                <a:latin typeface="Arial Rounded MT Bold" panose="020F0704030504030204" pitchFamily="34" charset="0"/>
              </a:rPr>
              <a:t>model</a:t>
            </a:r>
            <a:r>
              <a:rPr lang="en-US" sz="1600" dirty="0">
                <a:solidFill>
                  <a:schemeClr val="bg1"/>
                </a:solidFill>
                <a:latin typeface="Arial Rounded MT Bold" panose="020F0704030504030204" pitchFamily="34" charset="0"/>
              </a:rPr>
              <a:t> the </a:t>
            </a:r>
            <a:r>
              <a:rPr lang="en-US" sz="1600" b="1" dirty="0">
                <a:solidFill>
                  <a:schemeClr val="bg1"/>
                </a:solidFill>
                <a:latin typeface="Arial Rounded MT Bold" panose="020F0704030504030204" pitchFamily="34" charset="0"/>
              </a:rPr>
              <a:t>relationship</a:t>
            </a:r>
            <a:r>
              <a:rPr lang="en-US" sz="1600" dirty="0">
                <a:solidFill>
                  <a:schemeClr val="bg1"/>
                </a:solidFill>
                <a:latin typeface="Arial Rounded MT Bold" panose="020F0704030504030204" pitchFamily="34" charset="0"/>
              </a:rPr>
              <a:t> between the </a:t>
            </a:r>
            <a:r>
              <a:rPr lang="en-US" sz="1600" b="1" dirty="0">
                <a:solidFill>
                  <a:schemeClr val="bg1"/>
                </a:solidFill>
                <a:latin typeface="Arial Rounded MT Bold" panose="020F0704030504030204" pitchFamily="34" charset="0"/>
              </a:rPr>
              <a:t>independent</a:t>
            </a:r>
            <a:r>
              <a:rPr lang="en-US" sz="1600" dirty="0">
                <a:solidFill>
                  <a:schemeClr val="bg1"/>
                </a:solidFill>
                <a:latin typeface="Arial Rounded MT Bold" panose="020F0704030504030204" pitchFamily="34" charset="0"/>
              </a:rPr>
              <a:t> </a:t>
            </a:r>
            <a:r>
              <a:rPr lang="en-US" sz="1600" b="1" dirty="0">
                <a:solidFill>
                  <a:schemeClr val="bg1"/>
                </a:solidFill>
                <a:latin typeface="Arial Rounded MT Bold" panose="020F0704030504030204" pitchFamily="34" charset="0"/>
              </a:rPr>
              <a:t>variables</a:t>
            </a:r>
            <a:r>
              <a:rPr lang="en-US" sz="1600" dirty="0">
                <a:solidFill>
                  <a:schemeClr val="bg1"/>
                </a:solidFill>
                <a:latin typeface="Arial Rounded MT Bold" panose="020F0704030504030204" pitchFamily="34" charset="0"/>
              </a:rPr>
              <a:t> and the </a:t>
            </a:r>
            <a:r>
              <a:rPr lang="en-US" sz="1600" b="1" dirty="0">
                <a:solidFill>
                  <a:schemeClr val="bg1"/>
                </a:solidFill>
                <a:latin typeface="Arial Rounded MT Bold" panose="020F0704030504030204" pitchFamily="34" charset="0"/>
              </a:rPr>
              <a:t>probability</a:t>
            </a:r>
            <a:r>
              <a:rPr lang="en-US" sz="1600" dirty="0">
                <a:solidFill>
                  <a:schemeClr val="bg1"/>
                </a:solidFill>
                <a:latin typeface="Arial Rounded MT Bold" panose="020F0704030504030204" pitchFamily="34" charset="0"/>
              </a:rPr>
              <a:t> of a certain </a:t>
            </a:r>
            <a:r>
              <a:rPr lang="en-US" sz="1600" b="1" dirty="0">
                <a:solidFill>
                  <a:schemeClr val="bg1"/>
                </a:solidFill>
                <a:latin typeface="Arial Rounded MT Bold" panose="020F0704030504030204" pitchFamily="34" charset="0"/>
              </a:rPr>
              <a:t>outcome</a:t>
            </a:r>
            <a:r>
              <a:rPr lang="en-US" sz="1600" dirty="0">
                <a:solidFill>
                  <a:schemeClr val="bg1"/>
                </a:solidFill>
                <a:latin typeface="Arial Rounded MT Bold" panose="020F0704030504030204" pitchFamily="34" charset="0"/>
              </a:rPr>
              <a:t>.</a:t>
            </a:r>
          </a:p>
          <a:p>
            <a:pPr marL="285750" indent="-285750" algn="just">
              <a:buFont typeface="Arial" panose="020B0604020202020204" pitchFamily="34" charset="0"/>
              <a:buChar char="•"/>
            </a:pPr>
            <a:endParaRPr lang="en-US" sz="1600" dirty="0">
              <a:solidFill>
                <a:schemeClr val="bg1"/>
              </a:solidFill>
              <a:latin typeface="Arial Rounded MT Bold" panose="020F0704030504030204" pitchFamily="34" charset="0"/>
            </a:endParaRPr>
          </a:p>
          <a:p>
            <a:pPr marL="285750" indent="-285750">
              <a:buFont typeface="Arial" panose="020B0604020202020204" pitchFamily="34" charset="0"/>
              <a:buChar char="•"/>
            </a:pPr>
            <a:r>
              <a:rPr lang="en-IN" sz="1600" b="1" u="sng" dirty="0">
                <a:solidFill>
                  <a:schemeClr val="bg1"/>
                </a:solidFill>
                <a:latin typeface="Arial Rounded MT Bold" panose="020F0704030504030204" pitchFamily="34" charset="0"/>
              </a:rPr>
              <a:t>Decision Tree</a:t>
            </a:r>
            <a:r>
              <a:rPr lang="en-IN" sz="1600" b="1" dirty="0">
                <a:solidFill>
                  <a:schemeClr val="bg1"/>
                </a:solidFill>
                <a:latin typeface="Arial Rounded MT Bold" panose="020F0704030504030204" pitchFamily="34" charset="0"/>
              </a:rPr>
              <a:t>: </a:t>
            </a:r>
            <a:r>
              <a:rPr lang="en-US" sz="1600" b="0" i="0" dirty="0">
                <a:solidFill>
                  <a:schemeClr val="bg1"/>
                </a:solidFill>
                <a:effectLst/>
                <a:latin typeface="Arial Rounded MT Bold" panose="020F0704030504030204" pitchFamily="34" charset="0"/>
              </a:rPr>
              <a:t>Decision Tree algorithms are used for </a:t>
            </a:r>
            <a:r>
              <a:rPr lang="en-US" sz="1600" b="1" i="0" dirty="0">
                <a:solidFill>
                  <a:schemeClr val="bg1"/>
                </a:solidFill>
                <a:effectLst/>
                <a:latin typeface="Arial Rounded MT Bold" panose="020F0704030504030204" pitchFamily="34" charset="0"/>
              </a:rPr>
              <a:t>classification</a:t>
            </a:r>
            <a:r>
              <a:rPr lang="en-US" sz="1600" b="0" i="0" dirty="0">
                <a:solidFill>
                  <a:schemeClr val="bg1"/>
                </a:solidFill>
                <a:effectLst/>
                <a:latin typeface="Arial Rounded MT Bold" panose="020F0704030504030204" pitchFamily="34" charset="0"/>
              </a:rPr>
              <a:t> because they are </a:t>
            </a:r>
            <a:r>
              <a:rPr lang="en-US" sz="1600" b="1" i="0" dirty="0">
                <a:solidFill>
                  <a:schemeClr val="bg1"/>
                </a:solidFill>
                <a:effectLst/>
                <a:latin typeface="Arial Rounded MT Bold" panose="020F0704030504030204" pitchFamily="34" charset="0"/>
              </a:rPr>
              <a:t>simple</a:t>
            </a:r>
            <a:r>
              <a:rPr lang="en-US" sz="1600" b="0" i="0" dirty="0">
                <a:solidFill>
                  <a:schemeClr val="bg1"/>
                </a:solidFill>
                <a:effectLst/>
                <a:latin typeface="Arial Rounded MT Bold" panose="020F0704030504030204" pitchFamily="34" charset="0"/>
              </a:rPr>
              <a:t>, </a:t>
            </a:r>
            <a:r>
              <a:rPr lang="en-US" sz="1600" b="1" i="0" dirty="0">
                <a:solidFill>
                  <a:schemeClr val="bg1"/>
                </a:solidFill>
                <a:effectLst/>
                <a:latin typeface="Arial Rounded MT Bold" panose="020F0704030504030204" pitchFamily="34" charset="0"/>
              </a:rPr>
              <a:t>computationally</a:t>
            </a:r>
            <a:r>
              <a:rPr lang="en-US" sz="1600" b="0" i="0" dirty="0">
                <a:solidFill>
                  <a:schemeClr val="bg1"/>
                </a:solidFill>
                <a:effectLst/>
                <a:latin typeface="Arial Rounded MT Bold" panose="020F0704030504030204" pitchFamily="34" charset="0"/>
              </a:rPr>
              <a:t> </a:t>
            </a:r>
            <a:r>
              <a:rPr lang="en-US" sz="1600" b="1" i="0" dirty="0">
                <a:solidFill>
                  <a:schemeClr val="bg1"/>
                </a:solidFill>
                <a:effectLst/>
                <a:latin typeface="Arial Rounded MT Bold" panose="020F0704030504030204" pitchFamily="34" charset="0"/>
              </a:rPr>
              <a:t>efficient</a:t>
            </a:r>
            <a:r>
              <a:rPr lang="en-US" sz="1600" b="0" i="0" dirty="0">
                <a:solidFill>
                  <a:schemeClr val="bg1"/>
                </a:solidFill>
                <a:effectLst/>
                <a:latin typeface="Arial Rounded MT Bold" panose="020F0704030504030204" pitchFamily="34" charset="0"/>
              </a:rPr>
              <a:t>, and </a:t>
            </a:r>
            <a:r>
              <a:rPr lang="en-US" sz="1600" b="1" i="0" dirty="0">
                <a:solidFill>
                  <a:schemeClr val="bg1"/>
                </a:solidFill>
                <a:effectLst/>
                <a:latin typeface="Arial Rounded MT Bold" panose="020F0704030504030204" pitchFamily="34" charset="0"/>
              </a:rPr>
              <a:t>effective</a:t>
            </a:r>
            <a:r>
              <a:rPr lang="en-US" sz="1600" b="0" i="0" dirty="0">
                <a:solidFill>
                  <a:schemeClr val="bg1"/>
                </a:solidFill>
                <a:effectLst/>
                <a:latin typeface="Arial Rounded MT Bold" panose="020F0704030504030204" pitchFamily="34" charset="0"/>
              </a:rPr>
              <a:t> in handling </a:t>
            </a:r>
            <a:r>
              <a:rPr lang="en-US" sz="1600" b="1" i="0" dirty="0">
                <a:solidFill>
                  <a:schemeClr val="bg1"/>
                </a:solidFill>
                <a:effectLst/>
                <a:latin typeface="Arial Rounded MT Bold" panose="020F0704030504030204" pitchFamily="34" charset="0"/>
              </a:rPr>
              <a:t>high-dimensional</a:t>
            </a:r>
            <a:r>
              <a:rPr lang="en-US" sz="1600" b="0" i="0" dirty="0">
                <a:solidFill>
                  <a:schemeClr val="bg1"/>
                </a:solidFill>
                <a:effectLst/>
                <a:latin typeface="Arial Rounded MT Bold" panose="020F0704030504030204" pitchFamily="34" charset="0"/>
              </a:rPr>
              <a:t> </a:t>
            </a:r>
            <a:r>
              <a:rPr lang="en-US" sz="1600" b="1" i="0" dirty="0">
                <a:solidFill>
                  <a:schemeClr val="bg1"/>
                </a:solidFill>
                <a:effectLst/>
                <a:latin typeface="Arial Rounded MT Bold" panose="020F0704030504030204" pitchFamily="34" charset="0"/>
              </a:rPr>
              <a:t>data</a:t>
            </a:r>
            <a:r>
              <a:rPr lang="en-US" sz="1600" b="0" i="0" dirty="0">
                <a:solidFill>
                  <a:schemeClr val="bg1"/>
                </a:solidFill>
                <a:effectLst/>
                <a:latin typeface="Arial Rounded MT Bold" panose="020F0704030504030204" pitchFamily="34" charset="0"/>
              </a:rPr>
              <a:t>.</a:t>
            </a:r>
          </a:p>
          <a:p>
            <a:r>
              <a:rPr lang="en-US" sz="1600" dirty="0">
                <a:solidFill>
                  <a:schemeClr val="bg1"/>
                </a:solidFill>
                <a:latin typeface="Arial Rounded MT Bold" panose="020F0704030504030204" pitchFamily="34" charset="0"/>
              </a:rPr>
              <a:t>      Works best for categorical independent columns</a:t>
            </a:r>
            <a:r>
              <a:rPr lang="en-US" sz="1600" b="0" i="0" dirty="0">
                <a:solidFill>
                  <a:schemeClr val="bg1"/>
                </a:solidFill>
                <a:effectLst/>
                <a:latin typeface="Arial Rounded MT Bold" panose="020F0704030504030204" pitchFamily="34" charset="0"/>
              </a:rPr>
              <a:t>.</a:t>
            </a:r>
          </a:p>
          <a:p>
            <a:pPr marL="285750" indent="-285750" algn="just">
              <a:buFont typeface="Arial" panose="020B0604020202020204" pitchFamily="34" charset="0"/>
              <a:buChar char="•"/>
            </a:pPr>
            <a:endParaRPr lang="en-US" sz="1600" dirty="0">
              <a:solidFill>
                <a:schemeClr val="bg1"/>
              </a:solidFill>
              <a:latin typeface="Arial Rounded MT Bold" panose="020F0704030504030204" pitchFamily="34" charset="0"/>
            </a:endParaRPr>
          </a:p>
          <a:p>
            <a:pPr marL="285750" indent="-285750" algn="just">
              <a:buFont typeface="Arial" panose="020B0604020202020204" pitchFamily="34" charset="0"/>
              <a:buChar char="•"/>
            </a:pPr>
            <a:r>
              <a:rPr lang="en-US" sz="1600" b="1" u="sng" dirty="0">
                <a:solidFill>
                  <a:schemeClr val="bg1"/>
                </a:solidFill>
                <a:latin typeface="Arial Rounded MT Bold" panose="020F0704030504030204" pitchFamily="34" charset="0"/>
              </a:rPr>
              <a:t>Random Forest Algorithm</a:t>
            </a:r>
            <a:r>
              <a:rPr lang="en-US" sz="1600" b="1" dirty="0">
                <a:solidFill>
                  <a:schemeClr val="bg1"/>
                </a:solidFill>
                <a:latin typeface="Arial Rounded MT Bold" panose="020F0704030504030204" pitchFamily="34" charset="0"/>
              </a:rPr>
              <a:t>: </a:t>
            </a:r>
            <a:r>
              <a:rPr lang="en-US" sz="1600" dirty="0">
                <a:solidFill>
                  <a:schemeClr val="bg1"/>
                </a:solidFill>
                <a:latin typeface="Arial Rounded MT Bold" panose="020F0704030504030204" pitchFamily="34" charset="0"/>
              </a:rPr>
              <a:t>Random Forest: Random Forest is a robust supervised algorithm suitable for both regression and classification tasks.</a:t>
            </a:r>
          </a:p>
          <a:p>
            <a:pPr marL="285750" indent="-285750" algn="just">
              <a:buFont typeface="Arial" panose="020B0604020202020204" pitchFamily="34" charset="0"/>
              <a:buChar char="•"/>
            </a:pPr>
            <a:endParaRPr lang="en-US" sz="1600" dirty="0">
              <a:solidFill>
                <a:schemeClr val="bg1"/>
              </a:solidFill>
              <a:latin typeface="Arial Rounded MT Bold" panose="020F0704030504030204" pitchFamily="34" charset="0"/>
            </a:endParaRPr>
          </a:p>
          <a:p>
            <a:pPr marL="285750" indent="-285750" algn="just">
              <a:buFont typeface="Arial" panose="020B0604020202020204" pitchFamily="34" charset="0"/>
              <a:buChar char="•"/>
            </a:pPr>
            <a:r>
              <a:rPr lang="en-US" sz="1600" b="1" u="sng" dirty="0">
                <a:solidFill>
                  <a:schemeClr val="bg1"/>
                </a:solidFill>
                <a:latin typeface="Arial Rounded MT Bold" panose="020F0704030504030204" pitchFamily="34" charset="0"/>
              </a:rPr>
              <a:t>Support Vector Machine</a:t>
            </a:r>
            <a:r>
              <a:rPr lang="en-US" sz="1600" b="1" dirty="0">
                <a:solidFill>
                  <a:schemeClr val="bg1"/>
                </a:solidFill>
                <a:latin typeface="Arial Rounded MT Bold" panose="020F0704030504030204" pitchFamily="34" charset="0"/>
              </a:rPr>
              <a:t>: </a:t>
            </a:r>
            <a:r>
              <a:rPr lang="en-US" sz="1600" b="0" i="0" dirty="0">
                <a:solidFill>
                  <a:schemeClr val="bg1"/>
                </a:solidFill>
                <a:effectLst/>
                <a:latin typeface="Arial Rounded MT Bold" panose="020F0704030504030204" pitchFamily="34" charset="0"/>
              </a:rPr>
              <a:t>SVM is a </a:t>
            </a:r>
            <a:r>
              <a:rPr lang="en-US" sz="1600" b="1" i="0" dirty="0">
                <a:solidFill>
                  <a:schemeClr val="bg1"/>
                </a:solidFill>
                <a:effectLst/>
                <a:latin typeface="Arial Rounded MT Bold" panose="020F0704030504030204" pitchFamily="34" charset="0"/>
              </a:rPr>
              <a:t>powerful</a:t>
            </a:r>
            <a:r>
              <a:rPr lang="en-US" sz="1600" b="0" i="0" dirty="0">
                <a:solidFill>
                  <a:schemeClr val="bg1"/>
                </a:solidFill>
                <a:effectLst/>
                <a:latin typeface="Arial Rounded MT Bold" panose="020F0704030504030204" pitchFamily="34" charset="0"/>
              </a:rPr>
              <a:t> </a:t>
            </a:r>
            <a:r>
              <a:rPr lang="en-US" sz="1600" b="1" i="0" dirty="0">
                <a:solidFill>
                  <a:schemeClr val="bg1"/>
                </a:solidFill>
                <a:effectLst/>
                <a:latin typeface="Arial Rounded MT Bold" panose="020F0704030504030204" pitchFamily="34" charset="0"/>
              </a:rPr>
              <a:t>supervised</a:t>
            </a:r>
            <a:r>
              <a:rPr lang="en-US" sz="1600" b="0" i="0" dirty="0">
                <a:solidFill>
                  <a:schemeClr val="bg1"/>
                </a:solidFill>
                <a:effectLst/>
                <a:latin typeface="Arial Rounded MT Bold" panose="020F0704030504030204" pitchFamily="34" charset="0"/>
              </a:rPr>
              <a:t> </a:t>
            </a:r>
            <a:r>
              <a:rPr lang="en-US" sz="1600" b="1" i="0" dirty="0">
                <a:solidFill>
                  <a:schemeClr val="bg1"/>
                </a:solidFill>
                <a:effectLst/>
                <a:latin typeface="Arial Rounded MT Bold" panose="020F0704030504030204" pitchFamily="34" charset="0"/>
              </a:rPr>
              <a:t>algorithm</a:t>
            </a:r>
            <a:r>
              <a:rPr lang="en-US" sz="1600" b="0" i="0" dirty="0">
                <a:solidFill>
                  <a:schemeClr val="bg1"/>
                </a:solidFill>
                <a:effectLst/>
                <a:latin typeface="Arial Rounded MT Bold" panose="020F0704030504030204" pitchFamily="34" charset="0"/>
              </a:rPr>
              <a:t> that works best on </a:t>
            </a:r>
            <a:r>
              <a:rPr lang="en-US" sz="1600" b="1" i="0" dirty="0">
                <a:solidFill>
                  <a:schemeClr val="bg1"/>
                </a:solidFill>
                <a:effectLst/>
                <a:latin typeface="Arial Rounded MT Bold" panose="020F0704030504030204" pitchFamily="34" charset="0"/>
              </a:rPr>
              <a:t>smaller</a:t>
            </a:r>
            <a:r>
              <a:rPr lang="en-US" sz="1600" b="0" i="0" dirty="0">
                <a:solidFill>
                  <a:schemeClr val="bg1"/>
                </a:solidFill>
                <a:effectLst/>
                <a:latin typeface="Arial Rounded MT Bold" panose="020F0704030504030204" pitchFamily="34" charset="0"/>
              </a:rPr>
              <a:t> </a:t>
            </a:r>
            <a:r>
              <a:rPr lang="en-US" sz="1600" b="1" i="0" dirty="0">
                <a:solidFill>
                  <a:schemeClr val="bg1"/>
                </a:solidFill>
                <a:effectLst/>
                <a:latin typeface="Arial Rounded MT Bold" panose="020F0704030504030204" pitchFamily="34" charset="0"/>
              </a:rPr>
              <a:t>datasets</a:t>
            </a:r>
            <a:r>
              <a:rPr lang="en-US" sz="1600" b="0" i="0" dirty="0">
                <a:solidFill>
                  <a:schemeClr val="bg1"/>
                </a:solidFill>
                <a:effectLst/>
                <a:latin typeface="Arial Rounded MT Bold" panose="020F0704030504030204" pitchFamily="34" charset="0"/>
              </a:rPr>
              <a:t> but on </a:t>
            </a:r>
            <a:r>
              <a:rPr lang="en-US" sz="1600" b="1" i="0" dirty="0">
                <a:solidFill>
                  <a:schemeClr val="bg1"/>
                </a:solidFill>
                <a:effectLst/>
                <a:latin typeface="Arial Rounded MT Bold" panose="020F0704030504030204" pitchFamily="34" charset="0"/>
              </a:rPr>
              <a:t>complex</a:t>
            </a:r>
            <a:r>
              <a:rPr lang="en-US" sz="1600" b="0" i="0" dirty="0">
                <a:solidFill>
                  <a:schemeClr val="bg1"/>
                </a:solidFill>
                <a:effectLst/>
                <a:latin typeface="Arial Rounded MT Bold" panose="020F0704030504030204" pitchFamily="34" charset="0"/>
              </a:rPr>
              <a:t> </a:t>
            </a:r>
            <a:r>
              <a:rPr lang="en-US" sz="1600" b="1" i="0" dirty="0">
                <a:solidFill>
                  <a:schemeClr val="bg1"/>
                </a:solidFill>
                <a:effectLst/>
                <a:latin typeface="Arial Rounded MT Bold" panose="020F0704030504030204" pitchFamily="34" charset="0"/>
              </a:rPr>
              <a:t>ones</a:t>
            </a:r>
            <a:r>
              <a:rPr lang="en-US" sz="1600" b="0" i="0" dirty="0">
                <a:solidFill>
                  <a:schemeClr val="bg1"/>
                </a:solidFill>
                <a:effectLst/>
                <a:latin typeface="Arial Rounded MT Bold" panose="020F0704030504030204" pitchFamily="34" charset="0"/>
              </a:rPr>
              <a:t>. Support Vector Machine(</a:t>
            </a:r>
            <a:r>
              <a:rPr lang="en-US" sz="1600" b="1" i="0" dirty="0">
                <a:solidFill>
                  <a:schemeClr val="bg1"/>
                </a:solidFill>
                <a:effectLst/>
                <a:latin typeface="Arial Rounded MT Bold" panose="020F0704030504030204" pitchFamily="34" charset="0"/>
              </a:rPr>
              <a:t>SVM</a:t>
            </a:r>
            <a:r>
              <a:rPr lang="en-US" sz="1600" b="0" i="0" dirty="0">
                <a:solidFill>
                  <a:schemeClr val="bg1"/>
                </a:solidFill>
                <a:effectLst/>
                <a:latin typeface="Arial Rounded MT Bold" panose="020F0704030504030204" pitchFamily="34" charset="0"/>
              </a:rPr>
              <a:t>)can be used for both </a:t>
            </a:r>
            <a:r>
              <a:rPr lang="en-US" sz="1600" b="1" i="0" dirty="0">
                <a:solidFill>
                  <a:schemeClr val="bg1"/>
                </a:solidFill>
                <a:effectLst/>
                <a:latin typeface="Arial Rounded MT Bold" panose="020F0704030504030204" pitchFamily="34" charset="0"/>
              </a:rPr>
              <a:t>regression</a:t>
            </a:r>
            <a:r>
              <a:rPr lang="en-US" sz="1600" b="0" i="0" dirty="0">
                <a:solidFill>
                  <a:schemeClr val="bg1"/>
                </a:solidFill>
                <a:effectLst/>
                <a:latin typeface="Arial Rounded MT Bold" panose="020F0704030504030204" pitchFamily="34" charset="0"/>
              </a:rPr>
              <a:t> and </a:t>
            </a:r>
            <a:r>
              <a:rPr lang="en-US" sz="1600" b="1" i="0" dirty="0">
                <a:solidFill>
                  <a:schemeClr val="bg1"/>
                </a:solidFill>
                <a:effectLst/>
                <a:latin typeface="Arial Rounded MT Bold" panose="020F0704030504030204" pitchFamily="34" charset="0"/>
              </a:rPr>
              <a:t>classification</a:t>
            </a:r>
            <a:r>
              <a:rPr lang="en-US" sz="1600" b="0" i="0" dirty="0">
                <a:solidFill>
                  <a:schemeClr val="bg1"/>
                </a:solidFill>
                <a:effectLst/>
                <a:latin typeface="Arial Rounded MT Bold" panose="020F0704030504030204" pitchFamily="34" charset="0"/>
              </a:rPr>
              <a:t> </a:t>
            </a:r>
            <a:r>
              <a:rPr lang="en-US" sz="1600" dirty="0">
                <a:solidFill>
                  <a:schemeClr val="bg1"/>
                </a:solidFill>
                <a:latin typeface="Arial Rounded MT Bold" panose="020F0704030504030204" pitchFamily="34" charset="0"/>
              </a:rPr>
              <a:t>tasks</a:t>
            </a:r>
            <a:r>
              <a:rPr lang="en-US" sz="1600" b="0" i="0" dirty="0">
                <a:solidFill>
                  <a:schemeClr val="bg1"/>
                </a:solidFill>
                <a:effectLst/>
                <a:latin typeface="Arial Rounded MT Bold" panose="020F0704030504030204" pitchFamily="34" charset="0"/>
              </a:rPr>
              <a:t>, but generally, they </a:t>
            </a:r>
            <a:r>
              <a:rPr lang="en-US" sz="1600" b="1" i="0" dirty="0">
                <a:solidFill>
                  <a:schemeClr val="bg1"/>
                </a:solidFill>
                <a:effectLst/>
                <a:latin typeface="Arial Rounded MT Bold" panose="020F0704030504030204" pitchFamily="34" charset="0"/>
              </a:rPr>
              <a:t>work</a:t>
            </a:r>
            <a:r>
              <a:rPr lang="en-US" sz="1600" b="0" i="0" dirty="0">
                <a:solidFill>
                  <a:schemeClr val="bg1"/>
                </a:solidFill>
                <a:effectLst/>
                <a:latin typeface="Arial Rounded MT Bold" panose="020F0704030504030204" pitchFamily="34" charset="0"/>
              </a:rPr>
              <a:t> </a:t>
            </a:r>
            <a:r>
              <a:rPr lang="en-US" sz="1600" b="1" i="0" dirty="0">
                <a:solidFill>
                  <a:schemeClr val="bg1"/>
                </a:solidFill>
                <a:effectLst/>
                <a:latin typeface="Arial Rounded MT Bold" panose="020F0704030504030204" pitchFamily="34" charset="0"/>
              </a:rPr>
              <a:t>best</a:t>
            </a:r>
            <a:r>
              <a:rPr lang="en-US" sz="1600" b="0" i="0" dirty="0">
                <a:solidFill>
                  <a:schemeClr val="bg1"/>
                </a:solidFill>
                <a:effectLst/>
                <a:latin typeface="Arial Rounded MT Bold" panose="020F0704030504030204" pitchFamily="34" charset="0"/>
              </a:rPr>
              <a:t> in </a:t>
            </a:r>
            <a:r>
              <a:rPr lang="en-US" sz="1600" b="1" i="0" dirty="0">
                <a:solidFill>
                  <a:schemeClr val="bg1"/>
                </a:solidFill>
                <a:effectLst/>
                <a:latin typeface="Arial Rounded MT Bold" panose="020F0704030504030204" pitchFamily="34" charset="0"/>
              </a:rPr>
              <a:t>classification</a:t>
            </a:r>
            <a:r>
              <a:rPr lang="en-US" sz="1600" b="0" i="0" dirty="0">
                <a:solidFill>
                  <a:schemeClr val="bg1"/>
                </a:solidFill>
                <a:effectLst/>
                <a:latin typeface="Arial Rounded MT Bold" panose="020F0704030504030204" pitchFamily="34" charset="0"/>
              </a:rPr>
              <a:t> </a:t>
            </a:r>
            <a:r>
              <a:rPr lang="en-US" sz="1600" b="1" i="0" dirty="0">
                <a:solidFill>
                  <a:schemeClr val="bg1"/>
                </a:solidFill>
                <a:effectLst/>
                <a:latin typeface="Arial Rounded MT Bold" panose="020F0704030504030204" pitchFamily="34" charset="0"/>
              </a:rPr>
              <a:t>problems</a:t>
            </a:r>
            <a:r>
              <a:rPr lang="en-US" sz="1600" b="0" i="0" dirty="0">
                <a:solidFill>
                  <a:schemeClr val="bg1"/>
                </a:solidFill>
                <a:effectLst/>
                <a:latin typeface="Arial Rounded MT Bold" panose="020F0704030504030204" pitchFamily="34" charset="0"/>
              </a:rPr>
              <a:t>.</a:t>
            </a:r>
          </a:p>
        </p:txBody>
      </p:sp>
    </p:spTree>
    <p:extLst>
      <p:ext uri="{BB962C8B-B14F-4D97-AF65-F5344CB8AC3E}">
        <p14:creationId xmlns:p14="http://schemas.microsoft.com/office/powerpoint/2010/main" val="4134829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A94A791-5A3E-85FE-8158-5D8D106BFC56}"/>
              </a:ext>
            </a:extLst>
          </p:cNvPr>
          <p:cNvGrpSpPr/>
          <p:nvPr/>
        </p:nvGrpSpPr>
        <p:grpSpPr>
          <a:xfrm>
            <a:off x="366251" y="309348"/>
            <a:ext cx="3126661" cy="658762"/>
            <a:chOff x="3345428" y="4820259"/>
            <a:chExt cx="3126661" cy="658762"/>
          </a:xfrm>
          <a:solidFill>
            <a:schemeClr val="accent6">
              <a:lumMod val="50000"/>
            </a:schemeClr>
          </a:solidFill>
        </p:grpSpPr>
        <p:sp>
          <p:nvSpPr>
            <p:cNvPr id="3" name="Rectangle: Rounded Corners 2">
              <a:extLst>
                <a:ext uri="{FF2B5EF4-FFF2-40B4-BE49-F238E27FC236}">
                  <a16:creationId xmlns:a16="http://schemas.microsoft.com/office/drawing/2014/main" id="{8FBB605A-7DDE-2070-B2B2-A37E3A4A7045}"/>
                </a:ext>
              </a:extLst>
            </p:cNvPr>
            <p:cNvSpPr/>
            <p:nvPr/>
          </p:nvSpPr>
          <p:spPr>
            <a:xfrm>
              <a:off x="3778048" y="4894001"/>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Model Selection</a:t>
              </a:r>
            </a:p>
          </p:txBody>
        </p:sp>
        <p:sp>
          <p:nvSpPr>
            <p:cNvPr id="4" name="Oval 3">
              <a:extLst>
                <a:ext uri="{FF2B5EF4-FFF2-40B4-BE49-F238E27FC236}">
                  <a16:creationId xmlns:a16="http://schemas.microsoft.com/office/drawing/2014/main" id="{624B977F-7FAF-6113-344E-926CF71E7F10}"/>
                </a:ext>
              </a:extLst>
            </p:cNvPr>
            <p:cNvSpPr/>
            <p:nvPr/>
          </p:nvSpPr>
          <p:spPr>
            <a:xfrm>
              <a:off x="3345428" y="4820259"/>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7</a:t>
              </a:r>
            </a:p>
          </p:txBody>
        </p:sp>
      </p:grpSp>
      <p:sp>
        <p:nvSpPr>
          <p:cNvPr id="5" name="TextBox 4">
            <a:extLst>
              <a:ext uri="{FF2B5EF4-FFF2-40B4-BE49-F238E27FC236}">
                <a16:creationId xmlns:a16="http://schemas.microsoft.com/office/drawing/2014/main" id="{1727BC31-DFDA-CD27-C963-2B1E57C4E45B}"/>
              </a:ext>
            </a:extLst>
          </p:cNvPr>
          <p:cNvSpPr txBox="1"/>
          <p:nvPr/>
        </p:nvSpPr>
        <p:spPr>
          <a:xfrm>
            <a:off x="1686235" y="1317748"/>
            <a:ext cx="2621813" cy="408623"/>
          </a:xfrm>
          <a:prstGeom prst="round2DiagRect">
            <a:avLst/>
          </a:prstGeom>
          <a:solidFill>
            <a:schemeClr val="accent4">
              <a:lumMod val="75000"/>
            </a:schemeClr>
          </a:solidFill>
        </p:spPr>
        <p:txBody>
          <a:bodyPr wrap="square">
            <a:spAutoFit/>
          </a:bodyPr>
          <a:lstStyle/>
          <a:p>
            <a:pPr algn="just"/>
            <a:r>
              <a:rPr lang="en-US" b="0" dirty="0">
                <a:solidFill>
                  <a:schemeClr val="bg1"/>
                </a:solidFill>
                <a:effectLst/>
                <a:latin typeface="Arial Rounded MT Bold" panose="020F0704030504030204" pitchFamily="34" charset="0"/>
              </a:rPr>
              <a:t>● </a:t>
            </a:r>
            <a:r>
              <a:rPr lang="en-US" dirty="0">
                <a:solidFill>
                  <a:schemeClr val="bg1"/>
                </a:solidFill>
                <a:latin typeface="Arial Rounded MT Bold" panose="020F0704030504030204" pitchFamily="34" charset="0"/>
              </a:rPr>
              <a:t>Model Comparison</a:t>
            </a:r>
            <a:r>
              <a:rPr lang="en-US" b="0" dirty="0">
                <a:solidFill>
                  <a:schemeClr val="bg1"/>
                </a:solidFill>
                <a:effectLst/>
                <a:latin typeface="Arial Rounded MT Bold" panose="020F0704030504030204" pitchFamily="34" charset="0"/>
              </a:rPr>
              <a:t>:</a:t>
            </a:r>
            <a:endParaRPr lang="en-US" sz="1400" b="0" dirty="0">
              <a:solidFill>
                <a:schemeClr val="bg1"/>
              </a:solidFill>
              <a:effectLst/>
              <a:latin typeface="Arial Rounded MT Bold" panose="020F0704030504030204" pitchFamily="34" charset="0"/>
            </a:endParaRPr>
          </a:p>
        </p:txBody>
      </p:sp>
      <p:graphicFrame>
        <p:nvGraphicFramePr>
          <p:cNvPr id="6" name="Table 5">
            <a:extLst>
              <a:ext uri="{FF2B5EF4-FFF2-40B4-BE49-F238E27FC236}">
                <a16:creationId xmlns:a16="http://schemas.microsoft.com/office/drawing/2014/main" id="{3021E585-5B3A-2A88-2261-F30C6279BE42}"/>
              </a:ext>
            </a:extLst>
          </p:cNvPr>
          <p:cNvGraphicFramePr>
            <a:graphicFrameLocks noGrp="1"/>
          </p:cNvGraphicFramePr>
          <p:nvPr>
            <p:extLst>
              <p:ext uri="{D42A27DB-BD31-4B8C-83A1-F6EECF244321}">
                <p14:modId xmlns:p14="http://schemas.microsoft.com/office/powerpoint/2010/main" val="1134250245"/>
              </p:ext>
            </p:extLst>
          </p:nvPr>
        </p:nvGraphicFramePr>
        <p:xfrm>
          <a:off x="244048" y="2149751"/>
          <a:ext cx="7429371" cy="1854200"/>
        </p:xfrm>
        <a:graphic>
          <a:graphicData uri="http://schemas.openxmlformats.org/drawingml/2006/table">
            <a:tbl>
              <a:tblPr firstRow="1" bandRow="1">
                <a:tableStyleId>{93296810-A885-4BE3-A3E7-6D5BEEA58F35}</a:tableStyleId>
              </a:tblPr>
              <a:tblGrid>
                <a:gridCol w="2414311">
                  <a:extLst>
                    <a:ext uri="{9D8B030D-6E8A-4147-A177-3AD203B41FA5}">
                      <a16:colId xmlns:a16="http://schemas.microsoft.com/office/drawing/2014/main" val="861602087"/>
                    </a:ext>
                  </a:extLst>
                </a:gridCol>
                <a:gridCol w="1549137">
                  <a:extLst>
                    <a:ext uri="{9D8B030D-6E8A-4147-A177-3AD203B41FA5}">
                      <a16:colId xmlns:a16="http://schemas.microsoft.com/office/drawing/2014/main" val="1834621856"/>
                    </a:ext>
                  </a:extLst>
                </a:gridCol>
                <a:gridCol w="1253765">
                  <a:extLst>
                    <a:ext uri="{9D8B030D-6E8A-4147-A177-3AD203B41FA5}">
                      <a16:colId xmlns:a16="http://schemas.microsoft.com/office/drawing/2014/main" val="2943663868"/>
                    </a:ext>
                  </a:extLst>
                </a:gridCol>
                <a:gridCol w="989814">
                  <a:extLst>
                    <a:ext uri="{9D8B030D-6E8A-4147-A177-3AD203B41FA5}">
                      <a16:colId xmlns:a16="http://schemas.microsoft.com/office/drawing/2014/main" val="2954393454"/>
                    </a:ext>
                  </a:extLst>
                </a:gridCol>
                <a:gridCol w="1222344">
                  <a:extLst>
                    <a:ext uri="{9D8B030D-6E8A-4147-A177-3AD203B41FA5}">
                      <a16:colId xmlns:a16="http://schemas.microsoft.com/office/drawing/2014/main" val="3595348507"/>
                    </a:ext>
                  </a:extLst>
                </a:gridCol>
              </a:tblGrid>
              <a:tr h="370840">
                <a:tc>
                  <a:txBody>
                    <a:bodyPr/>
                    <a:lstStyle/>
                    <a:p>
                      <a:r>
                        <a:rPr lang="en-IN" dirty="0">
                          <a:latin typeface="Arial Rounded MT Bold" panose="020F0704030504030204" pitchFamily="34" charset="0"/>
                        </a:rPr>
                        <a:t>Model</a:t>
                      </a:r>
                    </a:p>
                  </a:txBody>
                  <a:tcPr/>
                </a:tc>
                <a:tc>
                  <a:txBody>
                    <a:bodyPr/>
                    <a:lstStyle/>
                    <a:p>
                      <a:r>
                        <a:rPr lang="en-IN" dirty="0">
                          <a:latin typeface="Arial Rounded MT Bold" panose="020F0704030504030204" pitchFamily="34" charset="0"/>
                        </a:rPr>
                        <a:t>Accuracy</a:t>
                      </a:r>
                    </a:p>
                  </a:txBody>
                  <a:tcPr/>
                </a:tc>
                <a:tc>
                  <a:txBody>
                    <a:bodyPr/>
                    <a:lstStyle/>
                    <a:p>
                      <a:r>
                        <a:rPr lang="en-IN" dirty="0">
                          <a:latin typeface="Arial Rounded MT Bold" panose="020F0704030504030204" pitchFamily="34" charset="0"/>
                        </a:rPr>
                        <a:t>Precision</a:t>
                      </a:r>
                    </a:p>
                  </a:txBody>
                  <a:tcPr/>
                </a:tc>
                <a:tc>
                  <a:txBody>
                    <a:bodyPr/>
                    <a:lstStyle/>
                    <a:p>
                      <a:r>
                        <a:rPr lang="en-IN" dirty="0">
                          <a:latin typeface="Arial Rounded MT Bold" panose="020F0704030504030204" pitchFamily="34" charset="0"/>
                        </a:rPr>
                        <a:t>Recall</a:t>
                      </a:r>
                    </a:p>
                  </a:txBody>
                  <a:tcPr/>
                </a:tc>
                <a:tc>
                  <a:txBody>
                    <a:bodyPr/>
                    <a:lstStyle/>
                    <a:p>
                      <a:r>
                        <a:rPr lang="en-IN" dirty="0">
                          <a:latin typeface="Arial Rounded MT Bold" panose="020F0704030504030204" pitchFamily="34" charset="0"/>
                        </a:rPr>
                        <a:t>F1-Score</a:t>
                      </a:r>
                    </a:p>
                  </a:txBody>
                  <a:tcPr/>
                </a:tc>
                <a:extLst>
                  <a:ext uri="{0D108BD9-81ED-4DB2-BD59-A6C34878D82A}">
                    <a16:rowId xmlns:a16="http://schemas.microsoft.com/office/drawing/2014/main" val="2672215498"/>
                  </a:ext>
                </a:extLst>
              </a:tr>
              <a:tr h="370840">
                <a:tc>
                  <a:txBody>
                    <a:bodyPr/>
                    <a:lstStyle/>
                    <a:p>
                      <a:r>
                        <a:rPr lang="en-IN" dirty="0">
                          <a:latin typeface="Arial Rounded MT Bold" panose="020F0704030504030204" pitchFamily="34" charset="0"/>
                        </a:rPr>
                        <a:t>Logistic Regression</a:t>
                      </a:r>
                    </a:p>
                  </a:txBody>
                  <a:tcPr/>
                </a:tc>
                <a:tc>
                  <a:txBody>
                    <a:bodyPr/>
                    <a:lstStyle/>
                    <a:p>
                      <a:pPr algn="ctr"/>
                      <a:r>
                        <a:rPr lang="en-IN" dirty="0">
                          <a:latin typeface="Arial Rounded MT Bold" panose="020F0704030504030204" pitchFamily="34" charset="0"/>
                        </a:rPr>
                        <a:t>1</a:t>
                      </a:r>
                    </a:p>
                  </a:txBody>
                  <a:tcPr/>
                </a:tc>
                <a:tc>
                  <a:txBody>
                    <a:bodyPr/>
                    <a:lstStyle/>
                    <a:p>
                      <a:pPr algn="ctr"/>
                      <a:r>
                        <a:rPr lang="en-IN" dirty="0">
                          <a:latin typeface="Arial Rounded MT Bold" panose="020F0704030504030204" pitchFamily="34" charset="0"/>
                        </a:rPr>
                        <a:t>1</a:t>
                      </a:r>
                    </a:p>
                  </a:txBody>
                  <a:tcPr/>
                </a:tc>
                <a:tc>
                  <a:txBody>
                    <a:bodyPr/>
                    <a:lstStyle/>
                    <a:p>
                      <a:pPr algn="ctr"/>
                      <a:r>
                        <a:rPr lang="en-IN" dirty="0">
                          <a:latin typeface="Arial Rounded MT Bold" panose="020F0704030504030204" pitchFamily="34" charset="0"/>
                        </a:rPr>
                        <a:t>1</a:t>
                      </a:r>
                    </a:p>
                  </a:txBody>
                  <a:tcPr/>
                </a:tc>
                <a:tc>
                  <a:txBody>
                    <a:bodyPr/>
                    <a:lstStyle/>
                    <a:p>
                      <a:pPr algn="ctr"/>
                      <a:r>
                        <a:rPr lang="en-IN" dirty="0">
                          <a:latin typeface="Arial Rounded MT Bold" panose="020F0704030504030204" pitchFamily="34" charset="0"/>
                        </a:rPr>
                        <a:t>1</a:t>
                      </a:r>
                    </a:p>
                  </a:txBody>
                  <a:tcPr/>
                </a:tc>
                <a:extLst>
                  <a:ext uri="{0D108BD9-81ED-4DB2-BD59-A6C34878D82A}">
                    <a16:rowId xmlns:a16="http://schemas.microsoft.com/office/drawing/2014/main" val="3316756991"/>
                  </a:ext>
                </a:extLst>
              </a:tr>
              <a:tr h="370840">
                <a:tc>
                  <a:txBody>
                    <a:bodyPr/>
                    <a:lstStyle/>
                    <a:p>
                      <a:r>
                        <a:rPr lang="en-IN" dirty="0">
                          <a:latin typeface="Arial Rounded MT Bold" panose="020F0704030504030204" pitchFamily="34" charset="0"/>
                        </a:rPr>
                        <a:t>Decision Tree</a:t>
                      </a:r>
                    </a:p>
                  </a:txBody>
                  <a:tcPr/>
                </a:tc>
                <a:tc>
                  <a:txBody>
                    <a:bodyPr/>
                    <a:lstStyle/>
                    <a:p>
                      <a:pPr algn="ctr"/>
                      <a:r>
                        <a:rPr lang="en-IN" dirty="0">
                          <a:latin typeface="Arial Rounded MT Bold" panose="020F0704030504030204" pitchFamily="34" charset="0"/>
                        </a:rPr>
                        <a:t>1</a:t>
                      </a:r>
                    </a:p>
                  </a:txBody>
                  <a:tcPr/>
                </a:tc>
                <a:tc>
                  <a:txBody>
                    <a:bodyPr/>
                    <a:lstStyle/>
                    <a:p>
                      <a:pPr algn="ctr"/>
                      <a:r>
                        <a:rPr lang="en-IN" dirty="0">
                          <a:latin typeface="Arial Rounded MT Bold" panose="020F0704030504030204" pitchFamily="34" charset="0"/>
                        </a:rPr>
                        <a:t>1</a:t>
                      </a:r>
                    </a:p>
                  </a:txBody>
                  <a:tcPr/>
                </a:tc>
                <a:tc>
                  <a:txBody>
                    <a:bodyPr/>
                    <a:lstStyle/>
                    <a:p>
                      <a:pPr algn="ctr"/>
                      <a:r>
                        <a:rPr lang="en-IN" dirty="0">
                          <a:latin typeface="Arial Rounded MT Bold" panose="020F0704030504030204" pitchFamily="34" charset="0"/>
                        </a:rPr>
                        <a:t>1</a:t>
                      </a:r>
                    </a:p>
                  </a:txBody>
                  <a:tcPr/>
                </a:tc>
                <a:tc>
                  <a:txBody>
                    <a:bodyPr/>
                    <a:lstStyle/>
                    <a:p>
                      <a:pPr algn="ctr"/>
                      <a:r>
                        <a:rPr lang="en-IN" dirty="0">
                          <a:latin typeface="Arial Rounded MT Bold" panose="020F0704030504030204" pitchFamily="34" charset="0"/>
                        </a:rPr>
                        <a:t>1</a:t>
                      </a:r>
                    </a:p>
                  </a:txBody>
                  <a:tcPr/>
                </a:tc>
                <a:extLst>
                  <a:ext uri="{0D108BD9-81ED-4DB2-BD59-A6C34878D82A}">
                    <a16:rowId xmlns:a16="http://schemas.microsoft.com/office/drawing/2014/main" val="2871044729"/>
                  </a:ext>
                </a:extLst>
              </a:tr>
              <a:tr h="370840">
                <a:tc>
                  <a:txBody>
                    <a:bodyPr/>
                    <a:lstStyle/>
                    <a:p>
                      <a:r>
                        <a:rPr lang="en-IN" dirty="0">
                          <a:latin typeface="Arial Rounded MT Bold" panose="020F0704030504030204" pitchFamily="34" charset="0"/>
                        </a:rPr>
                        <a:t>Random Forest</a:t>
                      </a:r>
                    </a:p>
                  </a:txBody>
                  <a:tcPr/>
                </a:tc>
                <a:tc>
                  <a:txBody>
                    <a:bodyPr/>
                    <a:lstStyle/>
                    <a:p>
                      <a:pPr algn="ctr"/>
                      <a:r>
                        <a:rPr lang="en-IN" dirty="0">
                          <a:latin typeface="Arial Rounded MT Bold" panose="020F0704030504030204" pitchFamily="34" charset="0"/>
                        </a:rPr>
                        <a:t>1</a:t>
                      </a:r>
                    </a:p>
                  </a:txBody>
                  <a:tcPr/>
                </a:tc>
                <a:tc>
                  <a:txBody>
                    <a:bodyPr/>
                    <a:lstStyle/>
                    <a:p>
                      <a:pPr algn="ctr"/>
                      <a:r>
                        <a:rPr lang="en-IN" dirty="0">
                          <a:latin typeface="Arial Rounded MT Bold" panose="020F0704030504030204" pitchFamily="34" charset="0"/>
                        </a:rPr>
                        <a:t>1</a:t>
                      </a:r>
                    </a:p>
                  </a:txBody>
                  <a:tcPr/>
                </a:tc>
                <a:tc>
                  <a:txBody>
                    <a:bodyPr/>
                    <a:lstStyle/>
                    <a:p>
                      <a:pPr algn="ctr"/>
                      <a:r>
                        <a:rPr lang="en-IN" dirty="0">
                          <a:latin typeface="Arial Rounded MT Bold" panose="020F0704030504030204" pitchFamily="34" charset="0"/>
                        </a:rPr>
                        <a:t>1</a:t>
                      </a:r>
                    </a:p>
                  </a:txBody>
                  <a:tcPr/>
                </a:tc>
                <a:tc>
                  <a:txBody>
                    <a:bodyPr/>
                    <a:lstStyle/>
                    <a:p>
                      <a:pPr algn="ctr"/>
                      <a:r>
                        <a:rPr lang="en-IN" dirty="0">
                          <a:latin typeface="Arial Rounded MT Bold" panose="020F0704030504030204" pitchFamily="34" charset="0"/>
                        </a:rPr>
                        <a:t>1</a:t>
                      </a:r>
                    </a:p>
                  </a:txBody>
                  <a:tcPr/>
                </a:tc>
                <a:extLst>
                  <a:ext uri="{0D108BD9-81ED-4DB2-BD59-A6C34878D82A}">
                    <a16:rowId xmlns:a16="http://schemas.microsoft.com/office/drawing/2014/main" val="3991539592"/>
                  </a:ext>
                </a:extLst>
              </a:tr>
              <a:tr h="370840">
                <a:tc>
                  <a:txBody>
                    <a:bodyPr/>
                    <a:lstStyle/>
                    <a:p>
                      <a:r>
                        <a:rPr lang="en-IN" dirty="0">
                          <a:latin typeface="Arial Rounded MT Bold" panose="020F0704030504030204" pitchFamily="34" charset="0"/>
                        </a:rPr>
                        <a:t>SVM</a:t>
                      </a:r>
                    </a:p>
                  </a:txBody>
                  <a:tcPr/>
                </a:tc>
                <a:tc>
                  <a:txBody>
                    <a:bodyPr/>
                    <a:lstStyle/>
                    <a:p>
                      <a:pPr algn="ctr"/>
                      <a:r>
                        <a:rPr lang="en-IN" dirty="0">
                          <a:latin typeface="Arial Rounded MT Bold" panose="020F0704030504030204" pitchFamily="34" charset="0"/>
                        </a:rPr>
                        <a:t>1</a:t>
                      </a:r>
                    </a:p>
                  </a:txBody>
                  <a:tcPr/>
                </a:tc>
                <a:tc>
                  <a:txBody>
                    <a:bodyPr/>
                    <a:lstStyle/>
                    <a:p>
                      <a:pPr algn="ctr"/>
                      <a:r>
                        <a:rPr lang="en-IN" dirty="0">
                          <a:latin typeface="Arial Rounded MT Bold" panose="020F0704030504030204" pitchFamily="34" charset="0"/>
                        </a:rPr>
                        <a:t>1</a:t>
                      </a:r>
                    </a:p>
                  </a:txBody>
                  <a:tcPr/>
                </a:tc>
                <a:tc>
                  <a:txBody>
                    <a:bodyPr/>
                    <a:lstStyle/>
                    <a:p>
                      <a:pPr algn="ctr"/>
                      <a:r>
                        <a:rPr lang="en-IN" dirty="0">
                          <a:latin typeface="Arial Rounded MT Bold" panose="020F0704030504030204" pitchFamily="34" charset="0"/>
                        </a:rPr>
                        <a:t>1</a:t>
                      </a:r>
                    </a:p>
                  </a:txBody>
                  <a:tcPr/>
                </a:tc>
                <a:tc>
                  <a:txBody>
                    <a:bodyPr/>
                    <a:lstStyle/>
                    <a:p>
                      <a:pPr algn="ctr"/>
                      <a:r>
                        <a:rPr lang="en-IN" dirty="0">
                          <a:latin typeface="Arial Rounded MT Bold" panose="020F0704030504030204" pitchFamily="34" charset="0"/>
                        </a:rPr>
                        <a:t>1</a:t>
                      </a:r>
                    </a:p>
                  </a:txBody>
                  <a:tcPr/>
                </a:tc>
                <a:extLst>
                  <a:ext uri="{0D108BD9-81ED-4DB2-BD59-A6C34878D82A}">
                    <a16:rowId xmlns:a16="http://schemas.microsoft.com/office/drawing/2014/main" val="3934233855"/>
                  </a:ext>
                </a:extLst>
              </a:tr>
            </a:tbl>
          </a:graphicData>
        </a:graphic>
      </p:graphicFrame>
      <p:sp>
        <p:nvSpPr>
          <p:cNvPr id="7" name="TextBox 6">
            <a:extLst>
              <a:ext uri="{FF2B5EF4-FFF2-40B4-BE49-F238E27FC236}">
                <a16:creationId xmlns:a16="http://schemas.microsoft.com/office/drawing/2014/main" id="{6E030289-C710-27F7-BFEB-519B99D74922}"/>
              </a:ext>
            </a:extLst>
          </p:cNvPr>
          <p:cNvSpPr txBox="1"/>
          <p:nvPr/>
        </p:nvSpPr>
        <p:spPr>
          <a:xfrm>
            <a:off x="1686236" y="4427331"/>
            <a:ext cx="2150474" cy="408623"/>
          </a:xfrm>
          <a:prstGeom prst="round2DiagRect">
            <a:avLst/>
          </a:prstGeom>
          <a:solidFill>
            <a:schemeClr val="accent4">
              <a:lumMod val="75000"/>
            </a:schemeClr>
          </a:solidFill>
        </p:spPr>
        <p:txBody>
          <a:bodyPr wrap="square">
            <a:spAutoFit/>
          </a:bodyPr>
          <a:lstStyle/>
          <a:p>
            <a:pPr algn="just"/>
            <a:r>
              <a:rPr lang="en-US" b="0" dirty="0">
                <a:solidFill>
                  <a:schemeClr val="bg1"/>
                </a:solidFill>
                <a:effectLst/>
                <a:latin typeface="Arial Rounded MT Bold" panose="020F0704030504030204" pitchFamily="34" charset="0"/>
              </a:rPr>
              <a:t>● Understanding:</a:t>
            </a:r>
            <a:endParaRPr lang="en-US" sz="1400" b="0" dirty="0">
              <a:solidFill>
                <a:schemeClr val="bg1"/>
              </a:solidFill>
              <a:effectLst/>
              <a:latin typeface="Arial Rounded MT Bold" panose="020F0704030504030204" pitchFamily="34" charset="0"/>
            </a:endParaRPr>
          </a:p>
        </p:txBody>
      </p:sp>
      <p:sp>
        <p:nvSpPr>
          <p:cNvPr id="8" name="TextBox 7">
            <a:extLst>
              <a:ext uri="{FF2B5EF4-FFF2-40B4-BE49-F238E27FC236}">
                <a16:creationId xmlns:a16="http://schemas.microsoft.com/office/drawing/2014/main" id="{F6B9A1E1-042C-1E1C-7600-8FAE515B8DAB}"/>
              </a:ext>
            </a:extLst>
          </p:cNvPr>
          <p:cNvSpPr txBox="1"/>
          <p:nvPr/>
        </p:nvSpPr>
        <p:spPr>
          <a:xfrm>
            <a:off x="366251" y="5016674"/>
            <a:ext cx="6880123" cy="1736646"/>
          </a:xfrm>
          <a:prstGeom prst="round2DiagRect">
            <a:avLst/>
          </a:prstGeom>
          <a:solidFill>
            <a:srgbClr val="70AD47"/>
          </a:solidFill>
        </p:spPr>
        <p:txBody>
          <a:bodyPr wrap="square">
            <a:spAutoFit/>
          </a:bodyPr>
          <a:lstStyle/>
          <a:p>
            <a:pPr algn="l"/>
            <a:r>
              <a:rPr lang="en-US" sz="1600" b="0" dirty="0">
                <a:solidFill>
                  <a:schemeClr val="bg1"/>
                </a:solidFill>
                <a:effectLst/>
                <a:latin typeface="Arial Rounded MT Bold" panose="020F0704030504030204" pitchFamily="34" charset="0"/>
              </a:rPr>
              <a:t>● Accuracy: </a:t>
            </a:r>
            <a:r>
              <a:rPr lang="en-US" sz="1600" dirty="0">
                <a:solidFill>
                  <a:schemeClr val="bg1"/>
                </a:solidFill>
                <a:latin typeface="SegoeUIVariable"/>
              </a:rPr>
              <a:t>The accuracy of the model when it claims to have found something.</a:t>
            </a:r>
            <a:endParaRPr lang="en-US" sz="1600" b="0" dirty="0">
              <a:solidFill>
                <a:schemeClr val="bg1"/>
              </a:solidFill>
              <a:effectLst/>
              <a:latin typeface="SegoeUIVariable"/>
            </a:endParaRPr>
          </a:p>
          <a:p>
            <a:pPr algn="l"/>
            <a:r>
              <a:rPr lang="en-US" sz="1600" b="0" dirty="0">
                <a:solidFill>
                  <a:schemeClr val="bg1"/>
                </a:solidFill>
                <a:effectLst/>
                <a:latin typeface="Arial Rounded MT Bold" panose="020F0704030504030204" pitchFamily="34" charset="0"/>
              </a:rPr>
              <a:t>● Precision: </a:t>
            </a:r>
            <a:r>
              <a:rPr lang="en-US" sz="1600" i="0" dirty="0">
                <a:solidFill>
                  <a:srgbClr val="FFFFFF"/>
                </a:solidFill>
                <a:effectLst/>
                <a:latin typeface="SegoeUIVariable"/>
              </a:rPr>
              <a:t>it</a:t>
            </a:r>
            <a:r>
              <a:rPr lang="en-US" sz="1600" b="0" i="0" dirty="0">
                <a:solidFill>
                  <a:srgbClr val="FFFFFF"/>
                </a:solidFill>
                <a:effectLst/>
                <a:latin typeface="SegoeUIVariable"/>
              </a:rPr>
              <a:t> refers to the quality of being exact and accurate.</a:t>
            </a:r>
          </a:p>
          <a:p>
            <a:pPr algn="l"/>
            <a:r>
              <a:rPr lang="en-US" sz="1600" b="0" dirty="0">
                <a:solidFill>
                  <a:schemeClr val="bg1"/>
                </a:solidFill>
                <a:effectLst/>
                <a:latin typeface="Arial Rounded MT Bold" panose="020F0704030504030204" pitchFamily="34" charset="0"/>
              </a:rPr>
              <a:t>● Recall: </a:t>
            </a:r>
            <a:r>
              <a:rPr lang="en-US" sz="1600" dirty="0">
                <a:solidFill>
                  <a:schemeClr val="bg1"/>
                </a:solidFill>
                <a:latin typeface="SegoeUIVariable"/>
              </a:rPr>
              <a:t>The ability of a model to find all the relevant cases.</a:t>
            </a:r>
          </a:p>
          <a:p>
            <a:pPr algn="l"/>
            <a:r>
              <a:rPr lang="en-US" sz="1600" b="0" dirty="0">
                <a:solidFill>
                  <a:schemeClr val="bg1"/>
                </a:solidFill>
                <a:effectLst/>
                <a:latin typeface="Arial Rounded MT Bold" panose="020F0704030504030204" pitchFamily="34" charset="0"/>
              </a:rPr>
              <a:t>● F1-Score: </a:t>
            </a:r>
            <a:r>
              <a:rPr lang="en-US" sz="1600" dirty="0">
                <a:solidFill>
                  <a:schemeClr val="bg1"/>
                </a:solidFill>
                <a:latin typeface="SegoeUIVariable"/>
              </a:rPr>
              <a:t>A balance between recall and precision, useful when both false positives and false negatives need to be minimized.</a:t>
            </a:r>
            <a:endParaRPr lang="en-US" sz="1600" b="0" i="0" dirty="0">
              <a:solidFill>
                <a:schemeClr val="bg1"/>
              </a:solidFill>
              <a:effectLst/>
              <a:latin typeface="SegoeUIVariable"/>
            </a:endParaRPr>
          </a:p>
        </p:txBody>
      </p:sp>
      <p:graphicFrame>
        <p:nvGraphicFramePr>
          <p:cNvPr id="11" name="Chart 10">
            <a:extLst>
              <a:ext uri="{FF2B5EF4-FFF2-40B4-BE49-F238E27FC236}">
                <a16:creationId xmlns:a16="http://schemas.microsoft.com/office/drawing/2014/main" id="{338DE71D-6132-C417-00D7-490DCCABB0D7}"/>
              </a:ext>
            </a:extLst>
          </p:cNvPr>
          <p:cNvGraphicFramePr/>
          <p:nvPr>
            <p:extLst>
              <p:ext uri="{D42A27DB-BD31-4B8C-83A1-F6EECF244321}">
                <p14:modId xmlns:p14="http://schemas.microsoft.com/office/powerpoint/2010/main" val="24872762"/>
              </p:ext>
            </p:extLst>
          </p:nvPr>
        </p:nvGraphicFramePr>
        <p:xfrm>
          <a:off x="7949943" y="1657940"/>
          <a:ext cx="3941795" cy="4167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0695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2BB82C7-845B-707E-A674-31338EF8A9D7}"/>
              </a:ext>
            </a:extLst>
          </p:cNvPr>
          <p:cNvGrpSpPr/>
          <p:nvPr/>
        </p:nvGrpSpPr>
        <p:grpSpPr>
          <a:xfrm>
            <a:off x="639629" y="594607"/>
            <a:ext cx="3126661" cy="658762"/>
            <a:chOff x="6039469" y="5491307"/>
            <a:chExt cx="3126661" cy="658762"/>
          </a:xfrm>
          <a:solidFill>
            <a:srgbClr val="00B0F0"/>
          </a:solidFill>
        </p:grpSpPr>
        <p:sp>
          <p:nvSpPr>
            <p:cNvPr id="3" name="Rectangle: Rounded Corners 2">
              <a:extLst>
                <a:ext uri="{FF2B5EF4-FFF2-40B4-BE49-F238E27FC236}">
                  <a16:creationId xmlns:a16="http://schemas.microsoft.com/office/drawing/2014/main" id="{340AA03F-EC56-2B7B-B3E1-6540F101411A}"/>
                </a:ext>
              </a:extLst>
            </p:cNvPr>
            <p:cNvSpPr/>
            <p:nvPr/>
          </p:nvSpPr>
          <p:spPr>
            <a:xfrm>
              <a:off x="6472089" y="5565049"/>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Conclusion</a:t>
              </a:r>
            </a:p>
          </p:txBody>
        </p:sp>
        <p:sp>
          <p:nvSpPr>
            <p:cNvPr id="4" name="Oval 3">
              <a:extLst>
                <a:ext uri="{FF2B5EF4-FFF2-40B4-BE49-F238E27FC236}">
                  <a16:creationId xmlns:a16="http://schemas.microsoft.com/office/drawing/2014/main" id="{992206DF-5FC7-3D9F-9427-CE19691186C4}"/>
                </a:ext>
              </a:extLst>
            </p:cNvPr>
            <p:cNvSpPr/>
            <p:nvPr/>
          </p:nvSpPr>
          <p:spPr>
            <a:xfrm>
              <a:off x="6039469" y="5491307"/>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8</a:t>
              </a:r>
            </a:p>
          </p:txBody>
        </p:sp>
      </p:grpSp>
      <p:sp>
        <p:nvSpPr>
          <p:cNvPr id="5" name="TextBox 4">
            <a:extLst>
              <a:ext uri="{FF2B5EF4-FFF2-40B4-BE49-F238E27FC236}">
                <a16:creationId xmlns:a16="http://schemas.microsoft.com/office/drawing/2014/main" id="{03142937-941C-B0EC-CC7B-1B4F5A38534F}"/>
              </a:ext>
            </a:extLst>
          </p:cNvPr>
          <p:cNvSpPr txBox="1"/>
          <p:nvPr/>
        </p:nvSpPr>
        <p:spPr>
          <a:xfrm>
            <a:off x="366252" y="2622250"/>
            <a:ext cx="11393129" cy="2247424"/>
          </a:xfrm>
          <a:prstGeom prst="round2DiagRect">
            <a:avLst/>
          </a:prstGeom>
          <a:solidFill>
            <a:srgbClr val="70AD47"/>
          </a:solidFill>
        </p:spPr>
        <p:txBody>
          <a:bodyPr wrap="square">
            <a:spAutoFit/>
          </a:bodyPr>
          <a:lstStyle/>
          <a:p>
            <a:pPr marL="285750" indent="-285750" algn="just">
              <a:buFont typeface="Arial" panose="020B0604020202020204" pitchFamily="34" charset="0"/>
              <a:buChar char="•"/>
            </a:pPr>
            <a:r>
              <a:rPr lang="en-US" b="0" dirty="0">
                <a:solidFill>
                  <a:schemeClr val="bg1"/>
                </a:solidFill>
                <a:effectLst/>
                <a:latin typeface="Arial Rounded MT Bold" panose="020F0704030504030204" pitchFamily="34" charset="0"/>
              </a:rPr>
              <a:t>Various machine learning algorithms were applied to predict breast cancer based on the given dataset.</a:t>
            </a:r>
          </a:p>
          <a:p>
            <a:pPr marL="285750" indent="-285750" algn="just">
              <a:buFont typeface="Arial" panose="020B0604020202020204" pitchFamily="34" charset="0"/>
              <a:buChar char="•"/>
            </a:pPr>
            <a:r>
              <a:rPr lang="en-US" b="0" dirty="0">
                <a:solidFill>
                  <a:schemeClr val="bg1"/>
                </a:solidFill>
                <a:effectLst/>
                <a:latin typeface="Arial Rounded MT Bold" panose="020F0704030504030204" pitchFamily="34" charset="0"/>
              </a:rPr>
              <a:t>The models tested include Logistic Regression, Decision Tree, Random Forest, SVM classifiers.</a:t>
            </a:r>
          </a:p>
          <a:p>
            <a:pPr marL="285750" indent="-285750" algn="just">
              <a:buFont typeface="Arial" panose="020B0604020202020204" pitchFamily="34" charset="0"/>
              <a:buChar char="•"/>
            </a:pPr>
            <a:r>
              <a:rPr lang="en-US" b="0" dirty="0">
                <a:solidFill>
                  <a:schemeClr val="bg1"/>
                </a:solidFill>
                <a:effectLst/>
                <a:latin typeface="Arial Rounded MT Bold" panose="020F0704030504030204" pitchFamily="34" charset="0"/>
              </a:rPr>
              <a:t>Among these, </a:t>
            </a:r>
            <a:r>
              <a:rPr lang="en-US" dirty="0">
                <a:solidFill>
                  <a:schemeClr val="bg1"/>
                </a:solidFill>
                <a:latin typeface="Arial Rounded MT Bold" panose="020F0704030504030204" pitchFamily="34" charset="0"/>
              </a:rPr>
              <a:t>All 4 models are performing well and giving same number of accuracy and classification report so all the models are best we can choose any of the model</a:t>
            </a:r>
            <a:r>
              <a:rPr lang="en-US" b="0" dirty="0">
                <a:solidFill>
                  <a:schemeClr val="bg1"/>
                </a:solidFill>
                <a:effectLst/>
                <a:latin typeface="Arial Rounded MT Bold" panose="020F0704030504030204" pitchFamily="34" charset="0"/>
              </a:rPr>
              <a:t>.</a:t>
            </a:r>
          </a:p>
          <a:p>
            <a:pPr marL="285750" indent="-285750" algn="just">
              <a:buFont typeface="Arial" panose="020B0604020202020204" pitchFamily="34" charset="0"/>
              <a:buChar char="•"/>
            </a:pPr>
            <a:r>
              <a:rPr lang="en-US" b="0" dirty="0">
                <a:solidFill>
                  <a:schemeClr val="bg1"/>
                </a:solidFill>
                <a:effectLst/>
                <a:latin typeface="Arial Rounded MT Bold" panose="020F0704030504030204" pitchFamily="34" charset="0"/>
              </a:rPr>
              <a:t>The superior performance of these models highlights its capability to handle the nuances of</a:t>
            </a:r>
            <a:r>
              <a:rPr lang="en-US" dirty="0">
                <a:solidFill>
                  <a:schemeClr val="bg1"/>
                </a:solidFill>
                <a:latin typeface="Arial Rounded MT Bold" panose="020F0704030504030204" pitchFamily="34" charset="0"/>
              </a:rPr>
              <a:t> breast cancer metabric data.</a:t>
            </a:r>
            <a:endParaRPr lang="en-US" b="0" dirty="0">
              <a:solidFill>
                <a:schemeClr val="bg1"/>
              </a:solidFill>
              <a:effectLst/>
              <a:latin typeface="Arial Rounded MT Bold" panose="020F0704030504030204" pitchFamily="34" charset="0"/>
            </a:endParaRPr>
          </a:p>
        </p:txBody>
      </p:sp>
    </p:spTree>
    <p:extLst>
      <p:ext uri="{BB962C8B-B14F-4D97-AF65-F5344CB8AC3E}">
        <p14:creationId xmlns:p14="http://schemas.microsoft.com/office/powerpoint/2010/main" val="1442473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4FEA8D-2563-3E59-3DD8-89D443AFC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312" y="-17475"/>
            <a:ext cx="6248400" cy="4953000"/>
          </a:xfrm>
          <a:prstGeom prst="rect">
            <a:avLst/>
          </a:prstGeom>
        </p:spPr>
      </p:pic>
      <p:sp>
        <p:nvSpPr>
          <p:cNvPr id="3" name="Rectangle 2">
            <a:extLst>
              <a:ext uri="{FF2B5EF4-FFF2-40B4-BE49-F238E27FC236}">
                <a16:creationId xmlns:a16="http://schemas.microsoft.com/office/drawing/2014/main" id="{07827D3B-3908-8240-B18F-5A23B70F3FE8}"/>
              </a:ext>
            </a:extLst>
          </p:cNvPr>
          <p:cNvSpPr/>
          <p:nvPr/>
        </p:nvSpPr>
        <p:spPr>
          <a:xfrm>
            <a:off x="2744386" y="4435920"/>
            <a:ext cx="6352252" cy="1569660"/>
          </a:xfrm>
          <a:prstGeom prst="rect">
            <a:avLst/>
          </a:prstGeom>
          <a:noFill/>
        </p:spPr>
        <p:txBody>
          <a:bodyPr wrap="none" lIns="91440" tIns="45720" rIns="91440" bIns="45720">
            <a:spAutoFit/>
          </a:bodyPr>
          <a:lstStyle/>
          <a:p>
            <a:pPr algn="ctr"/>
            <a:r>
              <a:rPr lang="en-US" sz="9600" b="1"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Thank You</a:t>
            </a:r>
          </a:p>
        </p:txBody>
      </p:sp>
    </p:spTree>
    <p:extLst>
      <p:ext uri="{BB962C8B-B14F-4D97-AF65-F5344CB8AC3E}">
        <p14:creationId xmlns:p14="http://schemas.microsoft.com/office/powerpoint/2010/main" val="123942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22DACF-28F6-BB1B-DCDC-3DDB6D381420}"/>
              </a:ext>
            </a:extLst>
          </p:cNvPr>
          <p:cNvSpPr/>
          <p:nvPr/>
        </p:nvSpPr>
        <p:spPr>
          <a:xfrm>
            <a:off x="298662" y="263160"/>
            <a:ext cx="2146170" cy="5938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Arial Rounded MT Bold" panose="020F0704030504030204" pitchFamily="34" charset="0"/>
              </a:rPr>
              <a:t>Objectives:</a:t>
            </a:r>
          </a:p>
        </p:txBody>
      </p:sp>
      <p:sp>
        <p:nvSpPr>
          <p:cNvPr id="3" name="TextBox 2">
            <a:extLst>
              <a:ext uri="{FF2B5EF4-FFF2-40B4-BE49-F238E27FC236}">
                <a16:creationId xmlns:a16="http://schemas.microsoft.com/office/drawing/2014/main" id="{D91DDB42-1191-66BE-2D53-61455A347368}"/>
              </a:ext>
            </a:extLst>
          </p:cNvPr>
          <p:cNvSpPr txBox="1"/>
          <p:nvPr/>
        </p:nvSpPr>
        <p:spPr>
          <a:xfrm>
            <a:off x="298662" y="1161914"/>
            <a:ext cx="11522550" cy="4401205"/>
          </a:xfrm>
          <a:prstGeom prst="rect">
            <a:avLst/>
          </a:prstGeom>
          <a:solidFill>
            <a:srgbClr val="23519C"/>
          </a:solidFill>
        </p:spPr>
        <p:txBody>
          <a:bodyPr wrap="square" rtlCol="0">
            <a:spAutoFit/>
          </a:bodyPr>
          <a:lstStyle/>
          <a:p>
            <a:pPr algn="l">
              <a:buFont typeface="Arial" panose="020B0604020202020204" pitchFamily="34" charset="0"/>
              <a:buChar char="•"/>
            </a:pPr>
            <a:r>
              <a:rPr lang="en-IN" sz="2000" b="0" i="0" dirty="0">
                <a:solidFill>
                  <a:schemeClr val="bg1"/>
                </a:solidFill>
                <a:effectLst/>
                <a:latin typeface="Arial Rounded MT Bold" panose="020F0704030504030204" pitchFamily="34" charset="0"/>
              </a:rPr>
              <a:t>Data Exploration: Conduct comprehensive EDA using visualization techniques to understand feature distributions and relationships with survival outcomes.  </a:t>
            </a:r>
          </a:p>
          <a:p>
            <a:pPr algn="l">
              <a:buFont typeface="Arial" panose="020B0604020202020204" pitchFamily="34" charset="0"/>
              <a:buChar char="•"/>
            </a:pPr>
            <a:endParaRPr lang="en-IN" sz="2000" b="0" i="0" dirty="0">
              <a:solidFill>
                <a:schemeClr val="bg1"/>
              </a:solidFill>
              <a:effectLst/>
              <a:latin typeface="Arial Rounded MT Bold" panose="020F0704030504030204" pitchFamily="34" charset="0"/>
            </a:endParaRPr>
          </a:p>
          <a:p>
            <a:pPr algn="l">
              <a:buFont typeface="Arial" panose="020B0604020202020204" pitchFamily="34" charset="0"/>
              <a:buChar char="•"/>
            </a:pPr>
            <a:r>
              <a:rPr lang="en-IN" sz="2000" b="0" i="0" dirty="0">
                <a:solidFill>
                  <a:schemeClr val="bg1"/>
                </a:solidFill>
                <a:effectLst/>
                <a:latin typeface="Arial Rounded MT Bold" panose="020F0704030504030204" pitchFamily="34" charset="0"/>
              </a:rPr>
              <a:t>Feature Engineering: Apply appropriate scaling techniques for numerical variables and consider feature importance analysis. </a:t>
            </a:r>
          </a:p>
          <a:p>
            <a:pPr algn="l">
              <a:buFont typeface="Arial" panose="020B0604020202020204" pitchFamily="34" charset="0"/>
              <a:buChar char="•"/>
            </a:pPr>
            <a:endParaRPr lang="en-IN" sz="2000" b="0" i="0" dirty="0">
              <a:solidFill>
                <a:schemeClr val="bg1"/>
              </a:solidFill>
              <a:effectLst/>
              <a:latin typeface="Arial Rounded MT Bold" panose="020F0704030504030204" pitchFamily="34" charset="0"/>
            </a:endParaRPr>
          </a:p>
          <a:p>
            <a:pPr algn="l">
              <a:buFont typeface="Arial" panose="020B0604020202020204" pitchFamily="34" charset="0"/>
              <a:buChar char="•"/>
            </a:pPr>
            <a:r>
              <a:rPr lang="en-IN" sz="2000" b="0" i="0" dirty="0">
                <a:solidFill>
                  <a:schemeClr val="bg1"/>
                </a:solidFill>
                <a:effectLst/>
                <a:latin typeface="Arial Rounded MT Bold" panose="020F0704030504030204" pitchFamily="34" charset="0"/>
              </a:rPr>
              <a:t>Model Selection: Evaluate various classification algorithms including Logistic Regression, SVM, and Decision Trees, Random Forest. </a:t>
            </a:r>
          </a:p>
          <a:p>
            <a:pPr algn="l">
              <a:buFont typeface="Arial" panose="020B0604020202020204" pitchFamily="34" charset="0"/>
              <a:buChar char="•"/>
            </a:pPr>
            <a:endParaRPr lang="en-IN" sz="2000" b="0" i="0" dirty="0">
              <a:solidFill>
                <a:schemeClr val="bg1"/>
              </a:solidFill>
              <a:effectLst/>
              <a:latin typeface="Arial Rounded MT Bold" panose="020F0704030504030204" pitchFamily="34" charset="0"/>
            </a:endParaRPr>
          </a:p>
          <a:p>
            <a:pPr algn="l">
              <a:buFont typeface="Arial" panose="020B0604020202020204" pitchFamily="34" charset="0"/>
              <a:buChar char="•"/>
            </a:pPr>
            <a:r>
              <a:rPr lang="en-IN" sz="2000" b="0" i="0" dirty="0">
                <a:solidFill>
                  <a:schemeClr val="bg1"/>
                </a:solidFill>
                <a:effectLst/>
                <a:latin typeface="Arial Rounded MT Bold" panose="020F0704030504030204" pitchFamily="34" charset="0"/>
              </a:rPr>
              <a:t>Performance Evaluation: Use appropriate metrics such as accuracy, ROC-AUC to assess model performance. </a:t>
            </a:r>
          </a:p>
          <a:p>
            <a:pPr algn="l">
              <a:buFont typeface="Arial" panose="020B0604020202020204" pitchFamily="34" charset="0"/>
              <a:buChar char="•"/>
            </a:pPr>
            <a:endParaRPr lang="en-IN" sz="2000" b="0" i="0" dirty="0">
              <a:solidFill>
                <a:schemeClr val="bg1"/>
              </a:solidFill>
              <a:effectLst/>
              <a:latin typeface="Arial Rounded MT Bold" panose="020F0704030504030204" pitchFamily="34" charset="0"/>
            </a:endParaRPr>
          </a:p>
          <a:p>
            <a:pPr algn="l">
              <a:buFont typeface="Arial" panose="020B0604020202020204" pitchFamily="34" charset="0"/>
              <a:buChar char="•"/>
            </a:pPr>
            <a:r>
              <a:rPr lang="en-IN" sz="2000" b="0" i="0" dirty="0">
                <a:solidFill>
                  <a:schemeClr val="bg1"/>
                </a:solidFill>
                <a:effectLst/>
                <a:latin typeface="Arial Rounded MT Bold" panose="020F0704030504030204" pitchFamily="34" charset="0"/>
              </a:rPr>
              <a:t>Visualization: Create clear and informative visualizations using libraries like matplotlib and seaborn to communicate survival analysis results and model performance.</a:t>
            </a:r>
          </a:p>
        </p:txBody>
      </p:sp>
    </p:spTree>
    <p:extLst>
      <p:ext uri="{BB962C8B-B14F-4D97-AF65-F5344CB8AC3E}">
        <p14:creationId xmlns:p14="http://schemas.microsoft.com/office/powerpoint/2010/main" val="1754093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D7D548-AAF9-F5EB-A61C-EB9B3335DE89}"/>
              </a:ext>
            </a:extLst>
          </p:cNvPr>
          <p:cNvSpPr/>
          <p:nvPr/>
        </p:nvSpPr>
        <p:spPr>
          <a:xfrm>
            <a:off x="298662" y="263160"/>
            <a:ext cx="1728101" cy="5938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Arial Rounded MT Bold" panose="020F0704030504030204" pitchFamily="34" charset="0"/>
              </a:rPr>
              <a:t>Workflow:</a:t>
            </a:r>
          </a:p>
        </p:txBody>
      </p:sp>
      <p:grpSp>
        <p:nvGrpSpPr>
          <p:cNvPr id="38" name="Group 37">
            <a:extLst>
              <a:ext uri="{FF2B5EF4-FFF2-40B4-BE49-F238E27FC236}">
                <a16:creationId xmlns:a16="http://schemas.microsoft.com/office/drawing/2014/main" id="{AB177050-9B20-0928-791D-D0714CC18627}"/>
              </a:ext>
            </a:extLst>
          </p:cNvPr>
          <p:cNvGrpSpPr/>
          <p:nvPr/>
        </p:nvGrpSpPr>
        <p:grpSpPr>
          <a:xfrm>
            <a:off x="3185649" y="745164"/>
            <a:ext cx="5820702" cy="5367671"/>
            <a:chOff x="4008442" y="773445"/>
            <a:chExt cx="5820702" cy="5367671"/>
          </a:xfrm>
        </p:grpSpPr>
        <p:sp>
          <p:nvSpPr>
            <p:cNvPr id="7" name="Arrow: Bent 6">
              <a:extLst>
                <a:ext uri="{FF2B5EF4-FFF2-40B4-BE49-F238E27FC236}">
                  <a16:creationId xmlns:a16="http://schemas.microsoft.com/office/drawing/2014/main" id="{8DBB564E-9CBF-ED02-D7D9-1BA2702A80E3}"/>
                </a:ext>
              </a:extLst>
            </p:cNvPr>
            <p:cNvSpPr/>
            <p:nvPr/>
          </p:nvSpPr>
          <p:spPr>
            <a:xfrm rot="10800000">
              <a:off x="7784033" y="4639058"/>
              <a:ext cx="698090" cy="658762"/>
            </a:xfrm>
            <a:prstGeom prst="bentArrow">
              <a:avLst>
                <a:gd name="adj1" fmla="val 19535"/>
                <a:gd name="adj2" fmla="val 25789"/>
                <a:gd name="adj3" fmla="val 36015"/>
                <a:gd name="adj4" fmla="val 69955"/>
              </a:avLst>
            </a:prstGeom>
            <a:solidFill>
              <a:srgbClr val="C85D6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dirty="0">
                <a:solidFill>
                  <a:schemeClr val="tx1"/>
                </a:solidFill>
              </a:endParaRPr>
            </a:p>
          </p:txBody>
        </p:sp>
        <p:sp>
          <p:nvSpPr>
            <p:cNvPr id="8" name="Arrow: Bent 7">
              <a:extLst>
                <a:ext uri="{FF2B5EF4-FFF2-40B4-BE49-F238E27FC236}">
                  <a16:creationId xmlns:a16="http://schemas.microsoft.com/office/drawing/2014/main" id="{8EDE370D-4862-C0CF-6C2C-7DCE4BCCEB20}"/>
                </a:ext>
              </a:extLst>
            </p:cNvPr>
            <p:cNvSpPr/>
            <p:nvPr/>
          </p:nvSpPr>
          <p:spPr>
            <a:xfrm rot="10800000">
              <a:off x="7784033" y="3235866"/>
              <a:ext cx="698090" cy="658762"/>
            </a:xfrm>
            <a:prstGeom prst="bentArrow">
              <a:avLst>
                <a:gd name="adj1" fmla="val 19535"/>
                <a:gd name="adj2" fmla="val 25789"/>
                <a:gd name="adj3" fmla="val 36015"/>
                <a:gd name="adj4" fmla="val 67798"/>
              </a:avLst>
            </a:prstGeom>
            <a:solidFill>
              <a:srgbClr val="00206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dirty="0">
                <a:solidFill>
                  <a:schemeClr val="tx1"/>
                </a:solidFill>
              </a:endParaRPr>
            </a:p>
          </p:txBody>
        </p:sp>
        <p:sp>
          <p:nvSpPr>
            <p:cNvPr id="9" name="Arrow: Bent 8">
              <a:extLst>
                <a:ext uri="{FF2B5EF4-FFF2-40B4-BE49-F238E27FC236}">
                  <a16:creationId xmlns:a16="http://schemas.microsoft.com/office/drawing/2014/main" id="{2800B7A9-690A-08C4-C9BE-EE2A7528BD01}"/>
                </a:ext>
              </a:extLst>
            </p:cNvPr>
            <p:cNvSpPr/>
            <p:nvPr/>
          </p:nvSpPr>
          <p:spPr>
            <a:xfrm rot="10800000">
              <a:off x="7850399" y="1876942"/>
              <a:ext cx="698090" cy="658762"/>
            </a:xfrm>
            <a:prstGeom prst="bentArrow">
              <a:avLst>
                <a:gd name="adj1" fmla="val 19535"/>
                <a:gd name="adj2" fmla="val 25789"/>
                <a:gd name="adj3" fmla="val 36015"/>
                <a:gd name="adj4" fmla="val 60336"/>
              </a:avLst>
            </a:prstGeom>
            <a:solidFill>
              <a:schemeClr val="accent4">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dirty="0">
                <a:solidFill>
                  <a:schemeClr val="tx1"/>
                </a:solidFill>
              </a:endParaRPr>
            </a:p>
          </p:txBody>
        </p:sp>
        <p:sp>
          <p:nvSpPr>
            <p:cNvPr id="10" name="Arrow: Bent 9">
              <a:extLst>
                <a:ext uri="{FF2B5EF4-FFF2-40B4-BE49-F238E27FC236}">
                  <a16:creationId xmlns:a16="http://schemas.microsoft.com/office/drawing/2014/main" id="{9C7AE449-3E19-85EC-6681-F4C784EE428F}"/>
                </a:ext>
              </a:extLst>
            </p:cNvPr>
            <p:cNvSpPr/>
            <p:nvPr/>
          </p:nvSpPr>
          <p:spPr>
            <a:xfrm rot="10800000" flipH="1">
              <a:off x="5581605" y="5297820"/>
              <a:ext cx="698090" cy="658762"/>
            </a:xfrm>
            <a:prstGeom prst="bentArrow">
              <a:avLst>
                <a:gd name="adj1" fmla="val 19535"/>
                <a:gd name="adj2" fmla="val 25789"/>
                <a:gd name="adj3" fmla="val 36015"/>
                <a:gd name="adj4" fmla="val 69955"/>
              </a:avLst>
            </a:prstGeom>
            <a:solidFill>
              <a:schemeClr val="accent6">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dirty="0">
                <a:solidFill>
                  <a:schemeClr val="tx1"/>
                </a:solidFill>
              </a:endParaRPr>
            </a:p>
          </p:txBody>
        </p:sp>
        <p:sp>
          <p:nvSpPr>
            <p:cNvPr id="11" name="Arrow: Bent 10">
              <a:extLst>
                <a:ext uri="{FF2B5EF4-FFF2-40B4-BE49-F238E27FC236}">
                  <a16:creationId xmlns:a16="http://schemas.microsoft.com/office/drawing/2014/main" id="{F2D4B0D8-AF85-5680-DA6F-FBC07407AD46}"/>
                </a:ext>
              </a:extLst>
            </p:cNvPr>
            <p:cNvSpPr/>
            <p:nvPr/>
          </p:nvSpPr>
          <p:spPr>
            <a:xfrm rot="10800000" flipH="1">
              <a:off x="5581606" y="3894628"/>
              <a:ext cx="698090" cy="658762"/>
            </a:xfrm>
            <a:prstGeom prst="bentArrow">
              <a:avLst>
                <a:gd name="adj1" fmla="val 19535"/>
                <a:gd name="adj2" fmla="val 25789"/>
                <a:gd name="adj3" fmla="val 36015"/>
                <a:gd name="adj4" fmla="val 69955"/>
              </a:avLst>
            </a:prstGeom>
            <a:solidFill>
              <a:srgbClr val="6B5C5C"/>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dirty="0">
                <a:solidFill>
                  <a:schemeClr val="tx1"/>
                </a:solidFill>
              </a:endParaRPr>
            </a:p>
          </p:txBody>
        </p:sp>
        <p:sp>
          <p:nvSpPr>
            <p:cNvPr id="12" name="Arrow: Bent 11">
              <a:extLst>
                <a:ext uri="{FF2B5EF4-FFF2-40B4-BE49-F238E27FC236}">
                  <a16:creationId xmlns:a16="http://schemas.microsoft.com/office/drawing/2014/main" id="{413AFC7A-B620-7206-CAFE-C9305F0D9812}"/>
                </a:ext>
              </a:extLst>
            </p:cNvPr>
            <p:cNvSpPr/>
            <p:nvPr/>
          </p:nvSpPr>
          <p:spPr>
            <a:xfrm rot="10800000" flipH="1">
              <a:off x="5507862" y="2508475"/>
              <a:ext cx="698090" cy="658762"/>
            </a:xfrm>
            <a:prstGeom prst="bentArrow">
              <a:avLst>
                <a:gd name="adj1" fmla="val 19535"/>
                <a:gd name="adj2" fmla="val 25789"/>
                <a:gd name="adj3" fmla="val 37507"/>
                <a:gd name="adj4" fmla="val 68463"/>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dirty="0">
                <a:solidFill>
                  <a:schemeClr val="tx1"/>
                </a:solidFill>
              </a:endParaRPr>
            </a:p>
          </p:txBody>
        </p:sp>
        <p:sp>
          <p:nvSpPr>
            <p:cNvPr id="13" name="Arrow: Bent 12">
              <a:extLst>
                <a:ext uri="{FF2B5EF4-FFF2-40B4-BE49-F238E27FC236}">
                  <a16:creationId xmlns:a16="http://schemas.microsoft.com/office/drawing/2014/main" id="{AEEB745A-05C3-300D-29DE-471D56457B6B}"/>
                </a:ext>
              </a:extLst>
            </p:cNvPr>
            <p:cNvSpPr/>
            <p:nvPr/>
          </p:nvSpPr>
          <p:spPr>
            <a:xfrm rot="10800000" flipH="1">
              <a:off x="5439038" y="1212894"/>
              <a:ext cx="698090" cy="658762"/>
            </a:xfrm>
            <a:prstGeom prst="bentArrow">
              <a:avLst>
                <a:gd name="adj1" fmla="val 19535"/>
                <a:gd name="adj2" fmla="val 25789"/>
                <a:gd name="adj3" fmla="val 36015"/>
                <a:gd name="adj4" fmla="val 67798"/>
              </a:avLst>
            </a:prstGeom>
            <a:solidFill>
              <a:srgbClr val="C000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dirty="0">
                <a:solidFill>
                  <a:schemeClr val="tx1"/>
                </a:solidFill>
              </a:endParaRPr>
            </a:p>
          </p:txBody>
        </p:sp>
        <p:grpSp>
          <p:nvGrpSpPr>
            <p:cNvPr id="14" name="Group 13">
              <a:extLst>
                <a:ext uri="{FF2B5EF4-FFF2-40B4-BE49-F238E27FC236}">
                  <a16:creationId xmlns:a16="http://schemas.microsoft.com/office/drawing/2014/main" id="{FFDE9996-6A88-6285-C13C-853E67162674}"/>
                </a:ext>
              </a:extLst>
            </p:cNvPr>
            <p:cNvGrpSpPr/>
            <p:nvPr/>
          </p:nvGrpSpPr>
          <p:grpSpPr>
            <a:xfrm>
              <a:off x="4008442" y="773445"/>
              <a:ext cx="3126661" cy="658762"/>
              <a:chOff x="3345428" y="782398"/>
              <a:chExt cx="3126661" cy="658762"/>
            </a:xfrm>
            <a:solidFill>
              <a:srgbClr val="C00000"/>
            </a:solidFill>
          </p:grpSpPr>
          <p:sp>
            <p:nvSpPr>
              <p:cNvPr id="15" name="Rectangle: Rounded Corners 14">
                <a:extLst>
                  <a:ext uri="{FF2B5EF4-FFF2-40B4-BE49-F238E27FC236}">
                    <a16:creationId xmlns:a16="http://schemas.microsoft.com/office/drawing/2014/main" id="{EA1DCB54-8FD4-B9E8-D240-DEE9F1CD9D0A}"/>
                  </a:ext>
                </a:extLst>
              </p:cNvPr>
              <p:cNvSpPr/>
              <p:nvPr/>
            </p:nvSpPr>
            <p:spPr>
              <a:xfrm>
                <a:off x="3778048" y="856140"/>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Introduction</a:t>
                </a:r>
              </a:p>
            </p:txBody>
          </p:sp>
          <p:sp>
            <p:nvSpPr>
              <p:cNvPr id="16" name="Oval 15">
                <a:extLst>
                  <a:ext uri="{FF2B5EF4-FFF2-40B4-BE49-F238E27FC236}">
                    <a16:creationId xmlns:a16="http://schemas.microsoft.com/office/drawing/2014/main" id="{A41CDBA4-9BAA-A6C8-D4FA-4280276DEC74}"/>
                  </a:ext>
                </a:extLst>
              </p:cNvPr>
              <p:cNvSpPr/>
              <p:nvPr/>
            </p:nvSpPr>
            <p:spPr>
              <a:xfrm>
                <a:off x="3345428" y="782398"/>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1</a:t>
                </a:r>
              </a:p>
            </p:txBody>
          </p:sp>
        </p:grpSp>
        <p:grpSp>
          <p:nvGrpSpPr>
            <p:cNvPr id="17" name="Group 16">
              <a:extLst>
                <a:ext uri="{FF2B5EF4-FFF2-40B4-BE49-F238E27FC236}">
                  <a16:creationId xmlns:a16="http://schemas.microsoft.com/office/drawing/2014/main" id="{896CFFD8-26A4-650C-07D4-00F684832862}"/>
                </a:ext>
              </a:extLst>
            </p:cNvPr>
            <p:cNvGrpSpPr/>
            <p:nvPr/>
          </p:nvGrpSpPr>
          <p:grpSpPr>
            <a:xfrm>
              <a:off x="6702483" y="2729152"/>
              <a:ext cx="3126661" cy="658762"/>
              <a:chOff x="6039469" y="2738105"/>
              <a:chExt cx="3126661" cy="658762"/>
            </a:xfrm>
            <a:solidFill>
              <a:srgbClr val="002060"/>
            </a:solidFill>
          </p:grpSpPr>
          <p:sp>
            <p:nvSpPr>
              <p:cNvPr id="18" name="Rectangle: Rounded Corners 17">
                <a:extLst>
                  <a:ext uri="{FF2B5EF4-FFF2-40B4-BE49-F238E27FC236}">
                    <a16:creationId xmlns:a16="http://schemas.microsoft.com/office/drawing/2014/main" id="{60E03E4E-6903-097E-B2EC-88C49E1FC25A}"/>
                  </a:ext>
                </a:extLst>
              </p:cNvPr>
              <p:cNvSpPr/>
              <p:nvPr/>
            </p:nvSpPr>
            <p:spPr>
              <a:xfrm>
                <a:off x="6472089" y="2811847"/>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EDA</a:t>
                </a:r>
              </a:p>
            </p:txBody>
          </p:sp>
          <p:sp>
            <p:nvSpPr>
              <p:cNvPr id="19" name="Oval 18">
                <a:extLst>
                  <a:ext uri="{FF2B5EF4-FFF2-40B4-BE49-F238E27FC236}">
                    <a16:creationId xmlns:a16="http://schemas.microsoft.com/office/drawing/2014/main" id="{E147610C-D65E-5F2F-D69D-4DD94C0BE8D0}"/>
                  </a:ext>
                </a:extLst>
              </p:cNvPr>
              <p:cNvSpPr/>
              <p:nvPr/>
            </p:nvSpPr>
            <p:spPr>
              <a:xfrm>
                <a:off x="6039469" y="2738105"/>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4</a:t>
                </a:r>
              </a:p>
            </p:txBody>
          </p:sp>
        </p:grpSp>
        <p:grpSp>
          <p:nvGrpSpPr>
            <p:cNvPr id="20" name="Group 19">
              <a:extLst>
                <a:ext uri="{FF2B5EF4-FFF2-40B4-BE49-F238E27FC236}">
                  <a16:creationId xmlns:a16="http://schemas.microsoft.com/office/drawing/2014/main" id="{3D4CAC64-E049-F795-DD9B-9735366FD3B7}"/>
                </a:ext>
              </a:extLst>
            </p:cNvPr>
            <p:cNvGrpSpPr/>
            <p:nvPr/>
          </p:nvGrpSpPr>
          <p:grpSpPr>
            <a:xfrm>
              <a:off x="4008442" y="2073392"/>
              <a:ext cx="3126661" cy="658762"/>
              <a:chOff x="3345428" y="2082345"/>
              <a:chExt cx="3126661" cy="658762"/>
            </a:xfrm>
            <a:solidFill>
              <a:srgbClr val="00B050"/>
            </a:solidFill>
          </p:grpSpPr>
          <p:sp>
            <p:nvSpPr>
              <p:cNvPr id="21" name="Rectangle: Rounded Corners 20">
                <a:extLst>
                  <a:ext uri="{FF2B5EF4-FFF2-40B4-BE49-F238E27FC236}">
                    <a16:creationId xmlns:a16="http://schemas.microsoft.com/office/drawing/2014/main" id="{B129D933-D456-0F8A-0F07-EA17E9C6E408}"/>
                  </a:ext>
                </a:extLst>
              </p:cNvPr>
              <p:cNvSpPr/>
              <p:nvPr/>
            </p:nvSpPr>
            <p:spPr>
              <a:xfrm>
                <a:off x="3778048" y="2156087"/>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r"/>
                <a:r>
                  <a:rPr lang="en-US" sz="2000" b="1" dirty="0">
                    <a:latin typeface="Arial Rounded MT Bold" panose="020F0704030504030204" pitchFamily="34" charset="0"/>
                  </a:rPr>
                  <a:t>Dataset Overview</a:t>
                </a:r>
              </a:p>
            </p:txBody>
          </p:sp>
          <p:sp>
            <p:nvSpPr>
              <p:cNvPr id="22" name="Oval 21">
                <a:extLst>
                  <a:ext uri="{FF2B5EF4-FFF2-40B4-BE49-F238E27FC236}">
                    <a16:creationId xmlns:a16="http://schemas.microsoft.com/office/drawing/2014/main" id="{93C2E945-8548-BBC6-5A74-876BFCD28CA7}"/>
                  </a:ext>
                </a:extLst>
              </p:cNvPr>
              <p:cNvSpPr/>
              <p:nvPr/>
            </p:nvSpPr>
            <p:spPr>
              <a:xfrm>
                <a:off x="3345428" y="2082345"/>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3</a:t>
                </a:r>
              </a:p>
            </p:txBody>
          </p:sp>
        </p:grpSp>
        <p:grpSp>
          <p:nvGrpSpPr>
            <p:cNvPr id="23" name="Group 22">
              <a:extLst>
                <a:ext uri="{FF2B5EF4-FFF2-40B4-BE49-F238E27FC236}">
                  <a16:creationId xmlns:a16="http://schemas.microsoft.com/office/drawing/2014/main" id="{9044525D-09DF-582C-9B11-3EC2930AFE61}"/>
                </a:ext>
              </a:extLst>
            </p:cNvPr>
            <p:cNvGrpSpPr/>
            <p:nvPr/>
          </p:nvGrpSpPr>
          <p:grpSpPr>
            <a:xfrm>
              <a:off x="4008442" y="3432518"/>
              <a:ext cx="3126661" cy="658762"/>
              <a:chOff x="3345428" y="3441471"/>
              <a:chExt cx="3126661" cy="658762"/>
            </a:xfrm>
            <a:solidFill>
              <a:schemeClr val="accent3">
                <a:lumMod val="50000"/>
              </a:schemeClr>
            </a:solidFill>
          </p:grpSpPr>
          <p:sp>
            <p:nvSpPr>
              <p:cNvPr id="24" name="Rectangle: Rounded Corners 23">
                <a:extLst>
                  <a:ext uri="{FF2B5EF4-FFF2-40B4-BE49-F238E27FC236}">
                    <a16:creationId xmlns:a16="http://schemas.microsoft.com/office/drawing/2014/main" id="{DDA761E6-0E78-1AFD-2663-A63CE2502B8C}"/>
                  </a:ext>
                </a:extLst>
              </p:cNvPr>
              <p:cNvSpPr/>
              <p:nvPr/>
            </p:nvSpPr>
            <p:spPr>
              <a:xfrm>
                <a:off x="3778048" y="3515213"/>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PreProcessing</a:t>
                </a:r>
              </a:p>
            </p:txBody>
          </p:sp>
          <p:sp>
            <p:nvSpPr>
              <p:cNvPr id="25" name="Oval 24">
                <a:extLst>
                  <a:ext uri="{FF2B5EF4-FFF2-40B4-BE49-F238E27FC236}">
                    <a16:creationId xmlns:a16="http://schemas.microsoft.com/office/drawing/2014/main" id="{DE3E7DC0-17EE-D137-885D-772A27586E2A}"/>
                  </a:ext>
                </a:extLst>
              </p:cNvPr>
              <p:cNvSpPr/>
              <p:nvPr/>
            </p:nvSpPr>
            <p:spPr>
              <a:xfrm>
                <a:off x="3345428" y="3441471"/>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5</a:t>
                </a:r>
              </a:p>
            </p:txBody>
          </p:sp>
        </p:grpSp>
        <p:grpSp>
          <p:nvGrpSpPr>
            <p:cNvPr id="26" name="Group 25">
              <a:extLst>
                <a:ext uri="{FF2B5EF4-FFF2-40B4-BE49-F238E27FC236}">
                  <a16:creationId xmlns:a16="http://schemas.microsoft.com/office/drawing/2014/main" id="{A5F32A19-EF7E-E6D3-79ED-393A69A351F3}"/>
                </a:ext>
              </a:extLst>
            </p:cNvPr>
            <p:cNvGrpSpPr/>
            <p:nvPr/>
          </p:nvGrpSpPr>
          <p:grpSpPr>
            <a:xfrm>
              <a:off x="6702483" y="4107940"/>
              <a:ext cx="3126661" cy="658762"/>
              <a:chOff x="6039469" y="4116893"/>
              <a:chExt cx="3126661" cy="658762"/>
            </a:xfrm>
            <a:solidFill>
              <a:srgbClr val="C85D69"/>
            </a:solidFill>
          </p:grpSpPr>
          <p:sp>
            <p:nvSpPr>
              <p:cNvPr id="27" name="Rectangle: Rounded Corners 26">
                <a:extLst>
                  <a:ext uri="{FF2B5EF4-FFF2-40B4-BE49-F238E27FC236}">
                    <a16:creationId xmlns:a16="http://schemas.microsoft.com/office/drawing/2014/main" id="{3ADAC35E-08C6-04F5-AD6D-F9287B7A3641}"/>
                  </a:ext>
                </a:extLst>
              </p:cNvPr>
              <p:cNvSpPr/>
              <p:nvPr/>
            </p:nvSpPr>
            <p:spPr>
              <a:xfrm>
                <a:off x="6472089" y="4190635"/>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Model Training</a:t>
                </a:r>
              </a:p>
            </p:txBody>
          </p:sp>
          <p:sp>
            <p:nvSpPr>
              <p:cNvPr id="28" name="Oval 27">
                <a:extLst>
                  <a:ext uri="{FF2B5EF4-FFF2-40B4-BE49-F238E27FC236}">
                    <a16:creationId xmlns:a16="http://schemas.microsoft.com/office/drawing/2014/main" id="{124F653B-596D-B111-7E83-370D0DF5A669}"/>
                  </a:ext>
                </a:extLst>
              </p:cNvPr>
              <p:cNvSpPr/>
              <p:nvPr/>
            </p:nvSpPr>
            <p:spPr>
              <a:xfrm>
                <a:off x="6039469" y="4116893"/>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6</a:t>
                </a:r>
              </a:p>
            </p:txBody>
          </p:sp>
        </p:grpSp>
        <p:grpSp>
          <p:nvGrpSpPr>
            <p:cNvPr id="29" name="Group 28">
              <a:extLst>
                <a:ext uri="{FF2B5EF4-FFF2-40B4-BE49-F238E27FC236}">
                  <a16:creationId xmlns:a16="http://schemas.microsoft.com/office/drawing/2014/main" id="{CBC67F7E-CBC5-E742-DAF3-6BFE43BFDE98}"/>
                </a:ext>
              </a:extLst>
            </p:cNvPr>
            <p:cNvGrpSpPr/>
            <p:nvPr/>
          </p:nvGrpSpPr>
          <p:grpSpPr>
            <a:xfrm>
              <a:off x="6702483" y="1429205"/>
              <a:ext cx="3126661" cy="658762"/>
              <a:chOff x="6039469" y="1438158"/>
              <a:chExt cx="3126661" cy="658762"/>
            </a:xfrm>
            <a:solidFill>
              <a:schemeClr val="accent4">
                <a:lumMod val="75000"/>
              </a:schemeClr>
            </a:solidFill>
          </p:grpSpPr>
          <p:sp>
            <p:nvSpPr>
              <p:cNvPr id="30" name="Rectangle: Rounded Corners 29">
                <a:extLst>
                  <a:ext uri="{FF2B5EF4-FFF2-40B4-BE49-F238E27FC236}">
                    <a16:creationId xmlns:a16="http://schemas.microsoft.com/office/drawing/2014/main" id="{308D1484-A910-81EC-63E0-DEE355E15C8A}"/>
                  </a:ext>
                </a:extLst>
              </p:cNvPr>
              <p:cNvSpPr/>
              <p:nvPr/>
            </p:nvSpPr>
            <p:spPr>
              <a:xfrm>
                <a:off x="6472089" y="1511900"/>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Question</a:t>
                </a:r>
              </a:p>
            </p:txBody>
          </p:sp>
          <p:sp>
            <p:nvSpPr>
              <p:cNvPr id="31" name="Oval 30">
                <a:extLst>
                  <a:ext uri="{FF2B5EF4-FFF2-40B4-BE49-F238E27FC236}">
                    <a16:creationId xmlns:a16="http://schemas.microsoft.com/office/drawing/2014/main" id="{A3C6DA0A-D317-BF00-3627-771945B83F19}"/>
                  </a:ext>
                </a:extLst>
              </p:cNvPr>
              <p:cNvSpPr/>
              <p:nvPr/>
            </p:nvSpPr>
            <p:spPr>
              <a:xfrm>
                <a:off x="6039469" y="1438158"/>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2</a:t>
                </a:r>
              </a:p>
            </p:txBody>
          </p:sp>
        </p:grpSp>
        <p:grpSp>
          <p:nvGrpSpPr>
            <p:cNvPr id="32" name="Group 31">
              <a:extLst>
                <a:ext uri="{FF2B5EF4-FFF2-40B4-BE49-F238E27FC236}">
                  <a16:creationId xmlns:a16="http://schemas.microsoft.com/office/drawing/2014/main" id="{8BC1D7F0-EDA1-7AC6-70E1-01327CDC7C04}"/>
                </a:ext>
              </a:extLst>
            </p:cNvPr>
            <p:cNvGrpSpPr/>
            <p:nvPr/>
          </p:nvGrpSpPr>
          <p:grpSpPr>
            <a:xfrm>
              <a:off x="4008442" y="4811306"/>
              <a:ext cx="3126661" cy="658762"/>
              <a:chOff x="3345428" y="4820259"/>
              <a:chExt cx="3126661" cy="658762"/>
            </a:xfrm>
            <a:solidFill>
              <a:schemeClr val="accent6">
                <a:lumMod val="50000"/>
              </a:schemeClr>
            </a:solidFill>
          </p:grpSpPr>
          <p:sp>
            <p:nvSpPr>
              <p:cNvPr id="33" name="Rectangle: Rounded Corners 32">
                <a:extLst>
                  <a:ext uri="{FF2B5EF4-FFF2-40B4-BE49-F238E27FC236}">
                    <a16:creationId xmlns:a16="http://schemas.microsoft.com/office/drawing/2014/main" id="{96B9BBB0-494E-B449-4EF1-EB7D21CE6F40}"/>
                  </a:ext>
                </a:extLst>
              </p:cNvPr>
              <p:cNvSpPr/>
              <p:nvPr/>
            </p:nvSpPr>
            <p:spPr>
              <a:xfrm>
                <a:off x="3778048" y="4894001"/>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Model Selection</a:t>
                </a:r>
              </a:p>
            </p:txBody>
          </p:sp>
          <p:sp>
            <p:nvSpPr>
              <p:cNvPr id="34" name="Oval 33">
                <a:extLst>
                  <a:ext uri="{FF2B5EF4-FFF2-40B4-BE49-F238E27FC236}">
                    <a16:creationId xmlns:a16="http://schemas.microsoft.com/office/drawing/2014/main" id="{6242DFAF-C87C-8DB8-7735-981C661CBCC5}"/>
                  </a:ext>
                </a:extLst>
              </p:cNvPr>
              <p:cNvSpPr/>
              <p:nvPr/>
            </p:nvSpPr>
            <p:spPr>
              <a:xfrm>
                <a:off x="3345428" y="4820259"/>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7</a:t>
                </a:r>
              </a:p>
            </p:txBody>
          </p:sp>
        </p:grpSp>
        <p:grpSp>
          <p:nvGrpSpPr>
            <p:cNvPr id="35" name="Group 34">
              <a:extLst>
                <a:ext uri="{FF2B5EF4-FFF2-40B4-BE49-F238E27FC236}">
                  <a16:creationId xmlns:a16="http://schemas.microsoft.com/office/drawing/2014/main" id="{9EC3A048-7D32-52E4-8D08-59C034DCBA7F}"/>
                </a:ext>
              </a:extLst>
            </p:cNvPr>
            <p:cNvGrpSpPr/>
            <p:nvPr/>
          </p:nvGrpSpPr>
          <p:grpSpPr>
            <a:xfrm>
              <a:off x="6702483" y="5482354"/>
              <a:ext cx="3126661" cy="658762"/>
              <a:chOff x="6039469" y="5491307"/>
              <a:chExt cx="3126661" cy="658762"/>
            </a:xfrm>
            <a:solidFill>
              <a:srgbClr val="00B0F0"/>
            </a:solidFill>
          </p:grpSpPr>
          <p:sp>
            <p:nvSpPr>
              <p:cNvPr id="36" name="Rectangle: Rounded Corners 35">
                <a:extLst>
                  <a:ext uri="{FF2B5EF4-FFF2-40B4-BE49-F238E27FC236}">
                    <a16:creationId xmlns:a16="http://schemas.microsoft.com/office/drawing/2014/main" id="{526D4D95-E363-FE15-CE8C-9170AC991A76}"/>
                  </a:ext>
                </a:extLst>
              </p:cNvPr>
              <p:cNvSpPr/>
              <p:nvPr/>
            </p:nvSpPr>
            <p:spPr>
              <a:xfrm>
                <a:off x="6472089" y="5565049"/>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Conclusion</a:t>
                </a:r>
              </a:p>
            </p:txBody>
          </p:sp>
          <p:sp>
            <p:nvSpPr>
              <p:cNvPr id="37" name="Oval 36">
                <a:extLst>
                  <a:ext uri="{FF2B5EF4-FFF2-40B4-BE49-F238E27FC236}">
                    <a16:creationId xmlns:a16="http://schemas.microsoft.com/office/drawing/2014/main" id="{9045A026-B5A5-C377-410B-E7EECCDB5A46}"/>
                  </a:ext>
                </a:extLst>
              </p:cNvPr>
              <p:cNvSpPr/>
              <p:nvPr/>
            </p:nvSpPr>
            <p:spPr>
              <a:xfrm>
                <a:off x="6039469" y="5491307"/>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8</a:t>
                </a:r>
              </a:p>
            </p:txBody>
          </p:sp>
        </p:grpSp>
      </p:grpSp>
    </p:spTree>
    <p:extLst>
      <p:ext uri="{BB962C8B-B14F-4D97-AF65-F5344CB8AC3E}">
        <p14:creationId xmlns:p14="http://schemas.microsoft.com/office/powerpoint/2010/main" val="185129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9F0FBCF-E0A2-3CD2-FF48-8B3317FBB728}"/>
              </a:ext>
            </a:extLst>
          </p:cNvPr>
          <p:cNvGrpSpPr/>
          <p:nvPr/>
        </p:nvGrpSpPr>
        <p:grpSpPr>
          <a:xfrm>
            <a:off x="346584" y="312544"/>
            <a:ext cx="3126661" cy="658762"/>
            <a:chOff x="3345428" y="782398"/>
            <a:chExt cx="3126661" cy="658762"/>
          </a:xfrm>
          <a:solidFill>
            <a:srgbClr val="C00000"/>
          </a:solidFill>
        </p:grpSpPr>
        <p:sp>
          <p:nvSpPr>
            <p:cNvPr id="3" name="Rectangle: Rounded Corners 2">
              <a:extLst>
                <a:ext uri="{FF2B5EF4-FFF2-40B4-BE49-F238E27FC236}">
                  <a16:creationId xmlns:a16="http://schemas.microsoft.com/office/drawing/2014/main" id="{93A28678-A77D-53B8-DD20-BEE9ADDB1081}"/>
                </a:ext>
              </a:extLst>
            </p:cNvPr>
            <p:cNvSpPr/>
            <p:nvPr/>
          </p:nvSpPr>
          <p:spPr>
            <a:xfrm>
              <a:off x="3778048" y="856140"/>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400" b="1" dirty="0">
                  <a:latin typeface="Arial Rounded MT Bold" panose="020F0704030504030204" pitchFamily="34" charset="0"/>
                </a:rPr>
                <a:t>Introduction</a:t>
              </a:r>
            </a:p>
          </p:txBody>
        </p:sp>
        <p:sp>
          <p:nvSpPr>
            <p:cNvPr id="4" name="Oval 3">
              <a:extLst>
                <a:ext uri="{FF2B5EF4-FFF2-40B4-BE49-F238E27FC236}">
                  <a16:creationId xmlns:a16="http://schemas.microsoft.com/office/drawing/2014/main" id="{191DD319-CA06-1D88-ED91-48D0FA428FA4}"/>
                </a:ext>
              </a:extLst>
            </p:cNvPr>
            <p:cNvSpPr/>
            <p:nvPr/>
          </p:nvSpPr>
          <p:spPr>
            <a:xfrm>
              <a:off x="3345428" y="782398"/>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1</a:t>
              </a:r>
            </a:p>
          </p:txBody>
        </p:sp>
      </p:grpSp>
      <p:sp>
        <p:nvSpPr>
          <p:cNvPr id="5" name="TextBox 4">
            <a:extLst>
              <a:ext uri="{FF2B5EF4-FFF2-40B4-BE49-F238E27FC236}">
                <a16:creationId xmlns:a16="http://schemas.microsoft.com/office/drawing/2014/main" id="{D8EE0A80-3E09-2448-D0AB-E5F995CBCB5E}"/>
              </a:ext>
            </a:extLst>
          </p:cNvPr>
          <p:cNvSpPr txBox="1"/>
          <p:nvPr/>
        </p:nvSpPr>
        <p:spPr>
          <a:xfrm>
            <a:off x="1503648" y="2151727"/>
            <a:ext cx="9184703" cy="2246769"/>
          </a:xfrm>
          <a:prstGeom prst="rect">
            <a:avLst/>
          </a:prstGeom>
          <a:solidFill>
            <a:srgbClr val="23519C"/>
          </a:solidFill>
        </p:spPr>
        <p:txBody>
          <a:bodyPr wrap="square" rtlCol="0">
            <a:spAutoFit/>
          </a:bodyPr>
          <a:lstStyle/>
          <a:p>
            <a:r>
              <a:rPr lang="en-US" sz="2000" b="0" dirty="0">
                <a:solidFill>
                  <a:schemeClr val="bg1"/>
                </a:solidFill>
                <a:effectLst/>
                <a:latin typeface="Arial Rounded MT Bold" panose="020F0704030504030204" pitchFamily="34" charset="0"/>
              </a:rPr>
              <a:t>• In this project, we analyze a comprehensive dataset from the METABRIC study, which includes a wide array of clinical and molecular features related to breast cancer. Our objective is to develop a robust predictive model that accurately identifies individuals at high risk</a:t>
            </a:r>
            <a:r>
              <a:rPr lang="en-US" sz="2000" dirty="0">
                <a:solidFill>
                  <a:schemeClr val="bg1"/>
                </a:solidFill>
                <a:latin typeface="Arial Rounded MT Bold" panose="020F0704030504030204" pitchFamily="34" charset="0"/>
              </a:rPr>
              <a:t> </a:t>
            </a:r>
            <a:r>
              <a:rPr lang="en-US" sz="2000" b="0" dirty="0">
                <a:solidFill>
                  <a:schemeClr val="bg1"/>
                </a:solidFill>
                <a:effectLst/>
                <a:latin typeface="Arial Rounded MT Bold" panose="020F0704030504030204" pitchFamily="34" charset="0"/>
              </a:rPr>
              <a:t>of breast cancer recurrence. Given the critical importance of early detection in improving patient outcomes, our primary focus is to maximize the model performance and our model can predict accurately.</a:t>
            </a:r>
          </a:p>
        </p:txBody>
      </p:sp>
    </p:spTree>
    <p:extLst>
      <p:ext uri="{BB962C8B-B14F-4D97-AF65-F5344CB8AC3E}">
        <p14:creationId xmlns:p14="http://schemas.microsoft.com/office/powerpoint/2010/main" val="18814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2BB8F19-1444-A5DB-FF70-13494F910405}"/>
              </a:ext>
            </a:extLst>
          </p:cNvPr>
          <p:cNvGrpSpPr/>
          <p:nvPr/>
        </p:nvGrpSpPr>
        <p:grpSpPr>
          <a:xfrm>
            <a:off x="356420" y="310060"/>
            <a:ext cx="3126661" cy="658762"/>
            <a:chOff x="6039469" y="1438158"/>
            <a:chExt cx="3126661" cy="658762"/>
          </a:xfrm>
          <a:solidFill>
            <a:schemeClr val="accent4">
              <a:lumMod val="75000"/>
            </a:schemeClr>
          </a:solidFill>
        </p:grpSpPr>
        <p:sp>
          <p:nvSpPr>
            <p:cNvPr id="3" name="Rectangle: Rounded Corners 2">
              <a:extLst>
                <a:ext uri="{FF2B5EF4-FFF2-40B4-BE49-F238E27FC236}">
                  <a16:creationId xmlns:a16="http://schemas.microsoft.com/office/drawing/2014/main" id="{89684B18-02E2-43C4-8DD6-1BF2B5BF9BDD}"/>
                </a:ext>
              </a:extLst>
            </p:cNvPr>
            <p:cNvSpPr/>
            <p:nvPr/>
          </p:nvSpPr>
          <p:spPr>
            <a:xfrm>
              <a:off x="6472089" y="1511900"/>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Question</a:t>
              </a:r>
            </a:p>
          </p:txBody>
        </p:sp>
        <p:sp>
          <p:nvSpPr>
            <p:cNvPr id="4" name="Oval 3">
              <a:extLst>
                <a:ext uri="{FF2B5EF4-FFF2-40B4-BE49-F238E27FC236}">
                  <a16:creationId xmlns:a16="http://schemas.microsoft.com/office/drawing/2014/main" id="{9476484B-90A7-06B7-169D-5FB1911B592E}"/>
                </a:ext>
              </a:extLst>
            </p:cNvPr>
            <p:cNvSpPr/>
            <p:nvPr/>
          </p:nvSpPr>
          <p:spPr>
            <a:xfrm>
              <a:off x="6039469" y="1438158"/>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2</a:t>
              </a:r>
            </a:p>
          </p:txBody>
        </p:sp>
      </p:grpSp>
      <p:pic>
        <p:nvPicPr>
          <p:cNvPr id="6" name="Picture 5">
            <a:extLst>
              <a:ext uri="{FF2B5EF4-FFF2-40B4-BE49-F238E27FC236}">
                <a16:creationId xmlns:a16="http://schemas.microsoft.com/office/drawing/2014/main" id="{7CE732B4-3B3C-FA45-EA44-18E742E06DD9}"/>
              </a:ext>
            </a:extLst>
          </p:cNvPr>
          <p:cNvPicPr>
            <a:picLocks noChangeAspect="1"/>
          </p:cNvPicPr>
          <p:nvPr/>
        </p:nvPicPr>
        <p:blipFill>
          <a:blip r:embed="rId2">
            <a:extLst>
              <a:ext uri="{28A0092B-C50C-407E-A947-70E740481C1C}">
                <a14:useLocalDpi xmlns:a14="http://schemas.microsoft.com/office/drawing/2010/main" val="0"/>
              </a:ext>
            </a:extLst>
          </a:blip>
          <a:srcRect t="8831" b="23756"/>
          <a:stretch/>
        </p:blipFill>
        <p:spPr>
          <a:xfrm>
            <a:off x="2975114" y="1325129"/>
            <a:ext cx="6241772" cy="4207741"/>
          </a:xfrm>
          <a:prstGeom prst="rect">
            <a:avLst/>
          </a:prstGeom>
        </p:spPr>
      </p:pic>
      <p:sp>
        <p:nvSpPr>
          <p:cNvPr id="7" name="TextBox 6">
            <a:extLst>
              <a:ext uri="{FF2B5EF4-FFF2-40B4-BE49-F238E27FC236}">
                <a16:creationId xmlns:a16="http://schemas.microsoft.com/office/drawing/2014/main" id="{B787FA40-CD0A-7537-0972-5707463944F6}"/>
              </a:ext>
            </a:extLst>
          </p:cNvPr>
          <p:cNvSpPr txBox="1"/>
          <p:nvPr/>
        </p:nvSpPr>
        <p:spPr>
          <a:xfrm>
            <a:off x="1381100" y="5828182"/>
            <a:ext cx="9429800" cy="461665"/>
          </a:xfrm>
          <a:prstGeom prst="rect">
            <a:avLst/>
          </a:prstGeom>
          <a:solidFill>
            <a:srgbClr val="23519C"/>
          </a:solidFill>
        </p:spPr>
        <p:txBody>
          <a:bodyPr wrap="square" rtlCol="0">
            <a:spAutoFit/>
          </a:bodyPr>
          <a:lstStyle/>
          <a:p>
            <a:pPr algn="l">
              <a:buFont typeface="Arial" panose="020B0604020202020204" pitchFamily="34" charset="0"/>
              <a:buChar char="•"/>
            </a:pPr>
            <a:r>
              <a:rPr lang="en-US" sz="2400" b="0" i="0" dirty="0">
                <a:solidFill>
                  <a:schemeClr val="bg1"/>
                </a:solidFill>
                <a:effectLst/>
                <a:latin typeface="Arial Rounded MT Bold" panose="020F0704030504030204" pitchFamily="34" charset="0"/>
              </a:rPr>
              <a:t> whether the patient is alive or deceased at the last follow-up?</a:t>
            </a:r>
          </a:p>
        </p:txBody>
      </p:sp>
    </p:spTree>
    <p:extLst>
      <p:ext uri="{BB962C8B-B14F-4D97-AF65-F5344CB8AC3E}">
        <p14:creationId xmlns:p14="http://schemas.microsoft.com/office/powerpoint/2010/main" val="172663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54909D-53B6-E1E7-CDA9-DC600FF9E118}"/>
              </a:ext>
            </a:extLst>
          </p:cNvPr>
          <p:cNvGrpSpPr/>
          <p:nvPr/>
        </p:nvGrpSpPr>
        <p:grpSpPr>
          <a:xfrm>
            <a:off x="356416" y="314633"/>
            <a:ext cx="3126661" cy="658762"/>
            <a:chOff x="3345428" y="2082345"/>
            <a:chExt cx="3126661" cy="658762"/>
          </a:xfrm>
          <a:solidFill>
            <a:srgbClr val="00B050"/>
          </a:solidFill>
        </p:grpSpPr>
        <p:sp>
          <p:nvSpPr>
            <p:cNvPr id="3" name="Rectangle: Rounded Corners 2">
              <a:extLst>
                <a:ext uri="{FF2B5EF4-FFF2-40B4-BE49-F238E27FC236}">
                  <a16:creationId xmlns:a16="http://schemas.microsoft.com/office/drawing/2014/main" id="{C6A88C6F-C86E-CB23-4254-F29E0A0398F1}"/>
                </a:ext>
              </a:extLst>
            </p:cNvPr>
            <p:cNvSpPr/>
            <p:nvPr/>
          </p:nvSpPr>
          <p:spPr>
            <a:xfrm>
              <a:off x="3778048" y="2156087"/>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r"/>
              <a:r>
                <a:rPr lang="en-US" sz="2000" b="1" dirty="0">
                  <a:latin typeface="Arial Rounded MT Bold" panose="020F0704030504030204" pitchFamily="34" charset="0"/>
                </a:rPr>
                <a:t>Dataset Overview</a:t>
              </a:r>
            </a:p>
          </p:txBody>
        </p:sp>
        <p:sp>
          <p:nvSpPr>
            <p:cNvPr id="4" name="Oval 3">
              <a:extLst>
                <a:ext uri="{FF2B5EF4-FFF2-40B4-BE49-F238E27FC236}">
                  <a16:creationId xmlns:a16="http://schemas.microsoft.com/office/drawing/2014/main" id="{DE96A67E-5A20-6D16-D63D-57EF577E9F5E}"/>
                </a:ext>
              </a:extLst>
            </p:cNvPr>
            <p:cNvSpPr/>
            <p:nvPr/>
          </p:nvSpPr>
          <p:spPr>
            <a:xfrm>
              <a:off x="3345428" y="2082345"/>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3</a:t>
              </a:r>
            </a:p>
          </p:txBody>
        </p:sp>
      </p:grpSp>
      <p:grpSp>
        <p:nvGrpSpPr>
          <p:cNvPr id="30" name="Group 29">
            <a:extLst>
              <a:ext uri="{FF2B5EF4-FFF2-40B4-BE49-F238E27FC236}">
                <a16:creationId xmlns:a16="http://schemas.microsoft.com/office/drawing/2014/main" id="{11DE7F93-871C-A63A-1084-41FC0BB8E544}"/>
              </a:ext>
            </a:extLst>
          </p:cNvPr>
          <p:cNvGrpSpPr/>
          <p:nvPr/>
        </p:nvGrpSpPr>
        <p:grpSpPr>
          <a:xfrm>
            <a:off x="827104" y="1528340"/>
            <a:ext cx="6411407" cy="4650664"/>
            <a:chOff x="4938254" y="1000439"/>
            <a:chExt cx="6411407" cy="4650664"/>
          </a:xfrm>
        </p:grpSpPr>
        <p:sp>
          <p:nvSpPr>
            <p:cNvPr id="5" name="Rectangle: Rounded Corners 4">
              <a:extLst>
                <a:ext uri="{FF2B5EF4-FFF2-40B4-BE49-F238E27FC236}">
                  <a16:creationId xmlns:a16="http://schemas.microsoft.com/office/drawing/2014/main" id="{57E65131-C610-9CF6-1738-FEF9BE5D3A8A}"/>
                </a:ext>
              </a:extLst>
            </p:cNvPr>
            <p:cNvSpPr/>
            <p:nvPr/>
          </p:nvSpPr>
          <p:spPr>
            <a:xfrm>
              <a:off x="4944400" y="1248705"/>
              <a:ext cx="1836174" cy="658762"/>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Rounded MT Bold" panose="020F0704030504030204" pitchFamily="34" charset="0"/>
                </a:rPr>
                <a:t>Dataset</a:t>
              </a:r>
            </a:p>
          </p:txBody>
        </p:sp>
        <p:cxnSp>
          <p:nvCxnSpPr>
            <p:cNvPr id="6" name="Connector: Elbow 5">
              <a:extLst>
                <a:ext uri="{FF2B5EF4-FFF2-40B4-BE49-F238E27FC236}">
                  <a16:creationId xmlns:a16="http://schemas.microsoft.com/office/drawing/2014/main" id="{4BBB02A5-4253-38C0-7E70-203BFCC051FA}"/>
                </a:ext>
              </a:extLst>
            </p:cNvPr>
            <p:cNvCxnSpPr>
              <a:cxnSpLocks/>
            </p:cNvCxnSpPr>
            <p:nvPr/>
          </p:nvCxnSpPr>
          <p:spPr>
            <a:xfrm flipV="1">
              <a:off x="6780574" y="1248705"/>
              <a:ext cx="993058" cy="32446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87E3E435-121E-B820-A6EC-AD768D6051B3}"/>
                </a:ext>
              </a:extLst>
            </p:cNvPr>
            <p:cNvCxnSpPr>
              <a:cxnSpLocks/>
            </p:cNvCxnSpPr>
            <p:nvPr/>
          </p:nvCxnSpPr>
          <p:spPr>
            <a:xfrm>
              <a:off x="6780574" y="1573170"/>
              <a:ext cx="993058" cy="33429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14490D24-95E5-8AE0-BFFC-90AE464FD215}"/>
                </a:ext>
              </a:extLst>
            </p:cNvPr>
            <p:cNvSpPr/>
            <p:nvPr/>
          </p:nvSpPr>
          <p:spPr>
            <a:xfrm>
              <a:off x="7773632" y="1000439"/>
              <a:ext cx="2281084" cy="496531"/>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Rounded MT Bold" panose="020F0704030504030204" pitchFamily="34" charset="0"/>
                </a:rPr>
                <a:t>2509 Rows</a:t>
              </a:r>
            </a:p>
          </p:txBody>
        </p:sp>
        <p:sp>
          <p:nvSpPr>
            <p:cNvPr id="9" name="Rectangle: Rounded Corners 8">
              <a:extLst>
                <a:ext uri="{FF2B5EF4-FFF2-40B4-BE49-F238E27FC236}">
                  <a16:creationId xmlns:a16="http://schemas.microsoft.com/office/drawing/2014/main" id="{E427AF26-A167-B4D3-4D04-02890D7EE1A6}"/>
                </a:ext>
              </a:extLst>
            </p:cNvPr>
            <p:cNvSpPr/>
            <p:nvPr/>
          </p:nvSpPr>
          <p:spPr>
            <a:xfrm>
              <a:off x="7773632" y="1659201"/>
              <a:ext cx="2281084" cy="496531"/>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Rounded MT Bold" panose="020F0704030504030204" pitchFamily="34" charset="0"/>
                </a:rPr>
                <a:t>34 Columns</a:t>
              </a:r>
            </a:p>
          </p:txBody>
        </p:sp>
        <p:cxnSp>
          <p:nvCxnSpPr>
            <p:cNvPr id="10" name="Straight Connector 9">
              <a:extLst>
                <a:ext uri="{FF2B5EF4-FFF2-40B4-BE49-F238E27FC236}">
                  <a16:creationId xmlns:a16="http://schemas.microsoft.com/office/drawing/2014/main" id="{8DA04230-4148-BF87-8BC5-4274AF23E03C}"/>
                </a:ext>
              </a:extLst>
            </p:cNvPr>
            <p:cNvCxnSpPr>
              <a:cxnSpLocks/>
              <a:stCxn id="5" idx="2"/>
            </p:cNvCxnSpPr>
            <p:nvPr/>
          </p:nvCxnSpPr>
          <p:spPr>
            <a:xfrm>
              <a:off x="5862487" y="1907467"/>
              <a:ext cx="0" cy="476865"/>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7F782E9-5530-04D8-EE2F-D41D78FF5DC6}"/>
                </a:ext>
              </a:extLst>
            </p:cNvPr>
            <p:cNvCxnSpPr>
              <a:cxnSpLocks/>
            </p:cNvCxnSpPr>
            <p:nvPr/>
          </p:nvCxnSpPr>
          <p:spPr>
            <a:xfrm>
              <a:off x="5862487" y="3333144"/>
              <a:ext cx="0" cy="2067787"/>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9CE8D715-CC73-77CA-4A7D-1352B4698F2E}"/>
                </a:ext>
              </a:extLst>
            </p:cNvPr>
            <p:cNvSpPr/>
            <p:nvPr/>
          </p:nvSpPr>
          <p:spPr>
            <a:xfrm>
              <a:off x="4938254" y="2384332"/>
              <a:ext cx="2281084" cy="948812"/>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Rounded MT Bold" panose="020F0704030504030204" pitchFamily="34" charset="0"/>
                </a:rPr>
                <a:t>Features</a:t>
              </a:r>
            </a:p>
            <a:p>
              <a:pPr algn="ctr"/>
              <a:r>
                <a:rPr lang="en-US" sz="2800" dirty="0">
                  <a:latin typeface="Arial Rounded MT Bold" panose="020F0704030504030204" pitchFamily="34" charset="0"/>
                </a:rPr>
                <a:t>(columns)</a:t>
              </a:r>
            </a:p>
          </p:txBody>
        </p:sp>
        <p:cxnSp>
          <p:nvCxnSpPr>
            <p:cNvPr id="13" name="Straight Connector 12">
              <a:extLst>
                <a:ext uri="{FF2B5EF4-FFF2-40B4-BE49-F238E27FC236}">
                  <a16:creationId xmlns:a16="http://schemas.microsoft.com/office/drawing/2014/main" id="{AF0C2D64-A3FD-2DF6-0813-7DC7CA8009C0}"/>
                </a:ext>
              </a:extLst>
            </p:cNvPr>
            <p:cNvCxnSpPr>
              <a:cxnSpLocks/>
            </p:cNvCxnSpPr>
            <p:nvPr/>
          </p:nvCxnSpPr>
          <p:spPr>
            <a:xfrm>
              <a:off x="5862487" y="4070564"/>
              <a:ext cx="351507"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3702C03B-3A43-18B4-0E7D-33CF75BEDC51}"/>
                </a:ext>
              </a:extLst>
            </p:cNvPr>
            <p:cNvSpPr/>
            <p:nvPr/>
          </p:nvSpPr>
          <p:spPr>
            <a:xfrm>
              <a:off x="6213994" y="3810009"/>
              <a:ext cx="2182762" cy="496531"/>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Arial Rounded MT Bold" panose="020F0704030504030204" pitchFamily="34" charset="0"/>
                </a:rPr>
                <a:t>Input Features</a:t>
              </a:r>
            </a:p>
          </p:txBody>
        </p:sp>
        <p:cxnSp>
          <p:nvCxnSpPr>
            <p:cNvPr id="15" name="Straight Connector 14">
              <a:extLst>
                <a:ext uri="{FF2B5EF4-FFF2-40B4-BE49-F238E27FC236}">
                  <a16:creationId xmlns:a16="http://schemas.microsoft.com/office/drawing/2014/main" id="{B9E67F85-EEDA-23AA-18EF-92EE43665BAD}"/>
                </a:ext>
              </a:extLst>
            </p:cNvPr>
            <p:cNvCxnSpPr>
              <a:cxnSpLocks/>
            </p:cNvCxnSpPr>
            <p:nvPr/>
          </p:nvCxnSpPr>
          <p:spPr>
            <a:xfrm>
              <a:off x="8396756" y="4070564"/>
              <a:ext cx="108154"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Left Brace 15">
              <a:extLst>
                <a:ext uri="{FF2B5EF4-FFF2-40B4-BE49-F238E27FC236}">
                  <a16:creationId xmlns:a16="http://schemas.microsoft.com/office/drawing/2014/main" id="{A91454F6-F031-D2DC-A4A1-F3E791F791CE}"/>
                </a:ext>
              </a:extLst>
            </p:cNvPr>
            <p:cNvSpPr/>
            <p:nvPr/>
          </p:nvSpPr>
          <p:spPr>
            <a:xfrm>
              <a:off x="8413361" y="3876691"/>
              <a:ext cx="360077" cy="369332"/>
            </a:xfrm>
            <a:prstGeom prst="leftBrace">
              <a:avLst>
                <a:gd name="adj1" fmla="val 75307"/>
                <a:gd name="adj2"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914098B8-081E-418C-AC28-867851FB0757}"/>
                </a:ext>
              </a:extLst>
            </p:cNvPr>
            <p:cNvCxnSpPr>
              <a:cxnSpLocks/>
            </p:cNvCxnSpPr>
            <p:nvPr/>
          </p:nvCxnSpPr>
          <p:spPr>
            <a:xfrm>
              <a:off x="5862486" y="5400931"/>
              <a:ext cx="351507"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C4AF1A3E-D300-08C7-02CE-19EDB95904D8}"/>
                </a:ext>
              </a:extLst>
            </p:cNvPr>
            <p:cNvSpPr/>
            <p:nvPr/>
          </p:nvSpPr>
          <p:spPr>
            <a:xfrm>
              <a:off x="6213994" y="5154572"/>
              <a:ext cx="2182762" cy="496531"/>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Rounded MT Bold" panose="020F0704030504030204" pitchFamily="34" charset="0"/>
                </a:rPr>
                <a:t>Output Variable</a:t>
              </a:r>
            </a:p>
          </p:txBody>
        </p:sp>
        <p:sp>
          <p:nvSpPr>
            <p:cNvPr id="20" name="Left Brace 19">
              <a:extLst>
                <a:ext uri="{FF2B5EF4-FFF2-40B4-BE49-F238E27FC236}">
                  <a16:creationId xmlns:a16="http://schemas.microsoft.com/office/drawing/2014/main" id="{775320A2-629F-87C0-7DF4-9B742F88706B}"/>
                </a:ext>
              </a:extLst>
            </p:cNvPr>
            <p:cNvSpPr/>
            <p:nvPr/>
          </p:nvSpPr>
          <p:spPr>
            <a:xfrm>
              <a:off x="8396756" y="5150024"/>
              <a:ext cx="196644" cy="400110"/>
            </a:xfrm>
            <a:prstGeom prst="leftBrace">
              <a:avLst>
                <a:gd name="adj1" fmla="val 35144"/>
                <a:gd name="adj2"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extBox 20">
              <a:extLst>
                <a:ext uri="{FF2B5EF4-FFF2-40B4-BE49-F238E27FC236}">
                  <a16:creationId xmlns:a16="http://schemas.microsoft.com/office/drawing/2014/main" id="{AB6A6520-4B51-DBD8-71A8-C350EE71255C}"/>
                </a:ext>
              </a:extLst>
            </p:cNvPr>
            <p:cNvSpPr txBox="1"/>
            <p:nvPr/>
          </p:nvSpPr>
          <p:spPr>
            <a:xfrm>
              <a:off x="8529402" y="5153619"/>
              <a:ext cx="2820259" cy="400110"/>
            </a:xfrm>
            <a:prstGeom prst="rect">
              <a:avLst/>
            </a:prstGeom>
            <a:noFill/>
          </p:spPr>
          <p:txBody>
            <a:bodyPr wrap="none" rtlCol="0">
              <a:spAutoFit/>
            </a:bodyPr>
            <a:lstStyle/>
            <a:p>
              <a:r>
                <a:rPr lang="en-US" sz="2000" b="1" dirty="0">
                  <a:latin typeface="Aptos" panose="020B0004020202020204" pitchFamily="34" charset="0"/>
                </a:rPr>
                <a:t>Overall Survival Status</a:t>
              </a:r>
            </a:p>
          </p:txBody>
        </p:sp>
        <p:sp>
          <p:nvSpPr>
            <p:cNvPr id="25" name="Left Brace 24">
              <a:extLst>
                <a:ext uri="{FF2B5EF4-FFF2-40B4-BE49-F238E27FC236}">
                  <a16:creationId xmlns:a16="http://schemas.microsoft.com/office/drawing/2014/main" id="{BA1084A6-FF3A-E837-A0AA-BEA30E06BE06}"/>
                </a:ext>
              </a:extLst>
            </p:cNvPr>
            <p:cNvSpPr/>
            <p:nvPr/>
          </p:nvSpPr>
          <p:spPr>
            <a:xfrm>
              <a:off x="5510981" y="3842337"/>
              <a:ext cx="244595" cy="400110"/>
            </a:xfrm>
            <a:prstGeom prst="leftBrace">
              <a:avLst>
                <a:gd name="adj1" fmla="val 35144"/>
                <a:gd name="adj2"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Left Brace 25">
              <a:extLst>
                <a:ext uri="{FF2B5EF4-FFF2-40B4-BE49-F238E27FC236}">
                  <a16:creationId xmlns:a16="http://schemas.microsoft.com/office/drawing/2014/main" id="{4B03D04A-CC21-95A0-28C4-9ACBCB3462E5}"/>
                </a:ext>
              </a:extLst>
            </p:cNvPr>
            <p:cNvSpPr/>
            <p:nvPr/>
          </p:nvSpPr>
          <p:spPr>
            <a:xfrm>
              <a:off x="5472372" y="5224904"/>
              <a:ext cx="244595" cy="400110"/>
            </a:xfrm>
            <a:prstGeom prst="leftBrace">
              <a:avLst>
                <a:gd name="adj1" fmla="val 35144"/>
                <a:gd name="adj2"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TextBox 26">
              <a:extLst>
                <a:ext uri="{FF2B5EF4-FFF2-40B4-BE49-F238E27FC236}">
                  <a16:creationId xmlns:a16="http://schemas.microsoft.com/office/drawing/2014/main" id="{A1EFA58F-4E60-6ADC-3AAD-E8D5CCCDC9B5}"/>
                </a:ext>
              </a:extLst>
            </p:cNvPr>
            <p:cNvSpPr txBox="1"/>
            <p:nvPr/>
          </p:nvSpPr>
          <p:spPr>
            <a:xfrm>
              <a:off x="5154903" y="3823955"/>
              <a:ext cx="354584" cy="430887"/>
            </a:xfrm>
            <a:prstGeom prst="rect">
              <a:avLst/>
            </a:prstGeom>
            <a:noFill/>
          </p:spPr>
          <p:txBody>
            <a:bodyPr wrap="none" rtlCol="0">
              <a:spAutoFit/>
            </a:bodyPr>
            <a:lstStyle/>
            <a:p>
              <a:r>
                <a:rPr lang="en-US" sz="2200" b="1" dirty="0">
                  <a:latin typeface="Arial Rounded MT Bold" panose="020F0704030504030204" pitchFamily="34" charset="0"/>
                </a:rPr>
                <a:t>X</a:t>
              </a:r>
            </a:p>
          </p:txBody>
        </p:sp>
        <p:sp>
          <p:nvSpPr>
            <p:cNvPr id="28" name="TextBox 27">
              <a:extLst>
                <a:ext uri="{FF2B5EF4-FFF2-40B4-BE49-F238E27FC236}">
                  <a16:creationId xmlns:a16="http://schemas.microsoft.com/office/drawing/2014/main" id="{C163F502-6BF8-0178-4DA3-A4D40F5DB231}"/>
                </a:ext>
              </a:extLst>
            </p:cNvPr>
            <p:cNvSpPr txBox="1"/>
            <p:nvPr/>
          </p:nvSpPr>
          <p:spPr>
            <a:xfrm>
              <a:off x="5131328" y="5216886"/>
              <a:ext cx="360996" cy="430887"/>
            </a:xfrm>
            <a:prstGeom prst="rect">
              <a:avLst/>
            </a:prstGeom>
            <a:noFill/>
          </p:spPr>
          <p:txBody>
            <a:bodyPr wrap="none" rtlCol="0">
              <a:spAutoFit/>
            </a:bodyPr>
            <a:lstStyle/>
            <a:p>
              <a:r>
                <a:rPr lang="en-US" sz="2200" b="1" dirty="0">
                  <a:latin typeface="Arial Rounded MT Bold" panose="020F0704030504030204" pitchFamily="34" charset="0"/>
                </a:rPr>
                <a:t>Y</a:t>
              </a:r>
            </a:p>
          </p:txBody>
        </p:sp>
        <p:sp>
          <p:nvSpPr>
            <p:cNvPr id="29" name="TextBox 28">
              <a:extLst>
                <a:ext uri="{FF2B5EF4-FFF2-40B4-BE49-F238E27FC236}">
                  <a16:creationId xmlns:a16="http://schemas.microsoft.com/office/drawing/2014/main" id="{234CC77F-22DA-B54A-CB2C-26CE18B30114}"/>
                </a:ext>
              </a:extLst>
            </p:cNvPr>
            <p:cNvSpPr txBox="1"/>
            <p:nvPr/>
          </p:nvSpPr>
          <p:spPr>
            <a:xfrm>
              <a:off x="8761950" y="3885898"/>
              <a:ext cx="1350050" cy="369332"/>
            </a:xfrm>
            <a:prstGeom prst="rect">
              <a:avLst/>
            </a:prstGeom>
            <a:noFill/>
          </p:spPr>
          <p:txBody>
            <a:bodyPr wrap="none" rtlCol="0">
              <a:spAutoFit/>
            </a:bodyPr>
            <a:lstStyle/>
            <a:p>
              <a:r>
                <a:rPr lang="en-US" dirty="0">
                  <a:latin typeface="Aptos" panose="020B0004020202020204" pitchFamily="34" charset="0"/>
                </a:rPr>
                <a:t>33 columns</a:t>
              </a:r>
            </a:p>
          </p:txBody>
        </p:sp>
      </p:grpSp>
      <p:cxnSp>
        <p:nvCxnSpPr>
          <p:cNvPr id="22" name="Connector: Curved 21">
            <a:extLst>
              <a:ext uri="{FF2B5EF4-FFF2-40B4-BE49-F238E27FC236}">
                <a16:creationId xmlns:a16="http://schemas.microsoft.com/office/drawing/2014/main" id="{1AD51898-FF00-D0E1-D271-C1E387C2B45B}"/>
              </a:ext>
            </a:extLst>
          </p:cNvPr>
          <p:cNvCxnSpPr>
            <a:stCxn id="29" idx="3"/>
          </p:cNvCxnSpPr>
          <p:nvPr/>
        </p:nvCxnSpPr>
        <p:spPr>
          <a:xfrm flipV="1">
            <a:off x="6000850" y="3535052"/>
            <a:ext cx="1088107" cy="1063413"/>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C8FAC0FE-A7D1-F89F-E326-3F5068893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511" y="122916"/>
            <a:ext cx="2824856" cy="3304285"/>
          </a:xfrm>
          <a:prstGeom prst="rect">
            <a:avLst/>
          </a:prstGeom>
        </p:spPr>
      </p:pic>
      <p:pic>
        <p:nvPicPr>
          <p:cNvPr id="32" name="Picture 31">
            <a:extLst>
              <a:ext uri="{FF2B5EF4-FFF2-40B4-BE49-F238E27FC236}">
                <a16:creationId xmlns:a16="http://schemas.microsoft.com/office/drawing/2014/main" id="{0BB28E78-4A34-7F22-298C-0BBEBC69F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511" y="3428999"/>
            <a:ext cx="2829730" cy="3304285"/>
          </a:xfrm>
          <a:prstGeom prst="rect">
            <a:avLst/>
          </a:prstGeom>
        </p:spPr>
      </p:pic>
    </p:spTree>
    <p:extLst>
      <p:ext uri="{BB962C8B-B14F-4D97-AF65-F5344CB8AC3E}">
        <p14:creationId xmlns:p14="http://schemas.microsoft.com/office/powerpoint/2010/main" val="2050695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2963A51-D8C0-C38F-AAB8-EA983E4CAB4B}"/>
              </a:ext>
            </a:extLst>
          </p:cNvPr>
          <p:cNvGrpSpPr/>
          <p:nvPr/>
        </p:nvGrpSpPr>
        <p:grpSpPr>
          <a:xfrm>
            <a:off x="366253" y="311633"/>
            <a:ext cx="3126661" cy="658762"/>
            <a:chOff x="6039469" y="2738105"/>
            <a:chExt cx="3126661" cy="658762"/>
          </a:xfrm>
          <a:solidFill>
            <a:srgbClr val="002060"/>
          </a:solidFill>
        </p:grpSpPr>
        <p:sp>
          <p:nvSpPr>
            <p:cNvPr id="3" name="Rectangle: Rounded Corners 2">
              <a:extLst>
                <a:ext uri="{FF2B5EF4-FFF2-40B4-BE49-F238E27FC236}">
                  <a16:creationId xmlns:a16="http://schemas.microsoft.com/office/drawing/2014/main" id="{ADD70A6A-3DFB-B55C-AE31-E2E135F8EB50}"/>
                </a:ext>
              </a:extLst>
            </p:cNvPr>
            <p:cNvSpPr/>
            <p:nvPr/>
          </p:nvSpPr>
          <p:spPr>
            <a:xfrm>
              <a:off x="6472089" y="2811847"/>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EDA</a:t>
              </a:r>
            </a:p>
          </p:txBody>
        </p:sp>
        <p:sp>
          <p:nvSpPr>
            <p:cNvPr id="4" name="Oval 3">
              <a:extLst>
                <a:ext uri="{FF2B5EF4-FFF2-40B4-BE49-F238E27FC236}">
                  <a16:creationId xmlns:a16="http://schemas.microsoft.com/office/drawing/2014/main" id="{AF7B8730-54F7-05D3-6945-15E63A8215DD}"/>
                </a:ext>
              </a:extLst>
            </p:cNvPr>
            <p:cNvSpPr/>
            <p:nvPr/>
          </p:nvSpPr>
          <p:spPr>
            <a:xfrm>
              <a:off x="6039469" y="2738105"/>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4</a:t>
              </a:r>
            </a:p>
          </p:txBody>
        </p:sp>
      </p:grpSp>
      <p:sp>
        <p:nvSpPr>
          <p:cNvPr id="5" name="TextBox 4">
            <a:extLst>
              <a:ext uri="{FF2B5EF4-FFF2-40B4-BE49-F238E27FC236}">
                <a16:creationId xmlns:a16="http://schemas.microsoft.com/office/drawing/2014/main" id="{1821AF19-CD19-A0D6-322B-07D83DE4E448}"/>
              </a:ext>
            </a:extLst>
          </p:cNvPr>
          <p:cNvSpPr txBox="1"/>
          <p:nvPr/>
        </p:nvSpPr>
        <p:spPr>
          <a:xfrm>
            <a:off x="734541" y="1538985"/>
            <a:ext cx="10722917" cy="4708981"/>
          </a:xfrm>
          <a:prstGeom prst="rect">
            <a:avLst/>
          </a:prstGeom>
          <a:solidFill>
            <a:srgbClr val="23519C"/>
          </a:solidFill>
        </p:spPr>
        <p:txBody>
          <a:bodyPr wrap="square" rtlCol="0">
            <a:spAutoFit/>
          </a:bodyPr>
          <a:lstStyle/>
          <a:p>
            <a:r>
              <a:rPr lang="en-US" sz="2000" b="0" dirty="0">
                <a:solidFill>
                  <a:schemeClr val="bg1"/>
                </a:solidFill>
                <a:effectLst/>
                <a:latin typeface="Arial Rounded MT Bold" panose="020F0704030504030204" pitchFamily="34" charset="0"/>
              </a:rPr>
              <a:t>For our </a:t>
            </a:r>
            <a:r>
              <a:rPr lang="en-US" sz="2000" b="1" dirty="0">
                <a:solidFill>
                  <a:schemeClr val="bg1"/>
                </a:solidFill>
                <a:effectLst/>
                <a:latin typeface="Arial Rounded MT Bold" panose="020F0704030504030204" pitchFamily="34" charset="0"/>
              </a:rPr>
              <a:t>Exploratory Data Analysis (EDA)</a:t>
            </a:r>
            <a:r>
              <a:rPr lang="en-US" sz="2000" b="0" dirty="0">
                <a:solidFill>
                  <a:schemeClr val="bg1"/>
                </a:solidFill>
                <a:effectLst/>
                <a:latin typeface="Arial Rounded MT Bold" panose="020F0704030504030204" pitchFamily="34" charset="0"/>
              </a:rPr>
              <a:t>, we'll take it in two main steps:</a:t>
            </a:r>
          </a:p>
          <a:p>
            <a:br>
              <a:rPr lang="en-US" sz="2000" b="0" dirty="0">
                <a:solidFill>
                  <a:schemeClr val="bg1"/>
                </a:solidFill>
                <a:effectLst/>
                <a:latin typeface="Arial Rounded MT Bold" panose="020F0704030504030204" pitchFamily="34" charset="0"/>
              </a:rPr>
            </a:br>
            <a:r>
              <a:rPr lang="en-US" sz="2000" b="1" dirty="0">
                <a:solidFill>
                  <a:schemeClr val="bg1"/>
                </a:solidFill>
                <a:effectLst/>
                <a:latin typeface="Arial Rounded MT Bold" panose="020F0704030504030204" pitchFamily="34" charset="0"/>
              </a:rPr>
              <a:t>1. Univariate Analysis</a:t>
            </a:r>
            <a:r>
              <a:rPr lang="en-US" sz="2000" b="0" dirty="0">
                <a:solidFill>
                  <a:schemeClr val="bg1"/>
                </a:solidFill>
                <a:effectLst/>
                <a:latin typeface="Arial Rounded MT Bold" panose="020F0704030504030204" pitchFamily="34" charset="0"/>
              </a:rPr>
              <a:t>:</a:t>
            </a:r>
          </a:p>
          <a:p>
            <a:pPr marL="1257300" lvl="2" indent="-342900">
              <a:buFont typeface="Wingdings" panose="05000000000000000000" pitchFamily="2" charset="2"/>
              <a:buChar char="Ø"/>
            </a:pPr>
            <a:r>
              <a:rPr lang="en-US" sz="2000" b="0" dirty="0">
                <a:solidFill>
                  <a:schemeClr val="bg1"/>
                </a:solidFill>
                <a:effectLst/>
                <a:latin typeface="Arial Rounded MT Bold" panose="020F0704030504030204" pitchFamily="34" charset="0"/>
              </a:rPr>
              <a:t>Here, we'll focus on one feature at a time to understand its distribution and range.</a:t>
            </a:r>
          </a:p>
          <a:p>
            <a:r>
              <a:rPr lang="en-US" sz="2000" b="0" dirty="0">
                <a:solidFill>
                  <a:schemeClr val="bg1"/>
                </a:solidFill>
                <a:effectLst/>
                <a:latin typeface="Arial Rounded MT Bold" panose="020F0704030504030204" pitchFamily="34" charset="0"/>
              </a:rPr>
              <a:t>    </a:t>
            </a:r>
          </a:p>
          <a:p>
            <a:r>
              <a:rPr lang="en-US" sz="2000" b="0" dirty="0">
                <a:solidFill>
                  <a:schemeClr val="bg1"/>
                </a:solidFill>
                <a:effectLst/>
                <a:latin typeface="Arial Rounded MT Bold" panose="020F0704030504030204" pitchFamily="34" charset="0"/>
              </a:rPr>
              <a:t>    </a:t>
            </a:r>
          </a:p>
          <a:p>
            <a:r>
              <a:rPr lang="en-US" sz="2000" b="1" dirty="0">
                <a:solidFill>
                  <a:schemeClr val="bg1"/>
                </a:solidFill>
                <a:effectLst/>
                <a:latin typeface="Arial Rounded MT Bold" panose="020F0704030504030204" pitchFamily="34" charset="0"/>
              </a:rPr>
              <a:t>2. Bivariate Analysis</a:t>
            </a:r>
            <a:r>
              <a:rPr lang="en-US" sz="2000" b="0" dirty="0">
                <a:solidFill>
                  <a:schemeClr val="bg1"/>
                </a:solidFill>
                <a:effectLst/>
                <a:latin typeface="Arial Rounded MT Bold" panose="020F0704030504030204" pitchFamily="34" charset="0"/>
              </a:rPr>
              <a:t>:</a:t>
            </a:r>
          </a:p>
          <a:p>
            <a:pPr marL="1257300" lvl="2" indent="-342900">
              <a:buFont typeface="Wingdings" panose="05000000000000000000" pitchFamily="2" charset="2"/>
              <a:buChar char="Ø"/>
            </a:pPr>
            <a:r>
              <a:rPr lang="en-US" sz="2000" b="0" dirty="0">
                <a:solidFill>
                  <a:schemeClr val="bg1"/>
                </a:solidFill>
                <a:effectLst/>
                <a:latin typeface="Arial Rounded MT Bold" panose="020F0704030504030204" pitchFamily="34" charset="0"/>
              </a:rPr>
              <a:t>In this step, we'll explore the relationship between each feature and the target variable. This helps us figure out the importance and influence of each feature on the target outcome.</a:t>
            </a:r>
          </a:p>
          <a:p>
            <a:br>
              <a:rPr lang="en-US" sz="2000" b="0" dirty="0">
                <a:solidFill>
                  <a:schemeClr val="bg1"/>
                </a:solidFill>
                <a:effectLst/>
                <a:latin typeface="Arial Rounded MT Bold" panose="020F0704030504030204" pitchFamily="34" charset="0"/>
              </a:rPr>
            </a:br>
            <a:r>
              <a:rPr lang="en-US" sz="2000" b="0" dirty="0">
                <a:solidFill>
                  <a:schemeClr val="bg1"/>
                </a:solidFill>
                <a:effectLst/>
                <a:latin typeface="Arial Rounded MT Bold" panose="020F0704030504030204" pitchFamily="34" charset="0"/>
              </a:rPr>
              <a:t>With these two steps, we aim to gain insights into the individual characteristics of the data and also how each feature relates to our main goal: </a:t>
            </a:r>
            <a:r>
              <a:rPr lang="en-US" sz="2000" b="1" dirty="0">
                <a:solidFill>
                  <a:schemeClr val="bg1"/>
                </a:solidFill>
                <a:effectLst/>
                <a:latin typeface="Arial Rounded MT Bold" panose="020F0704030504030204" pitchFamily="34" charset="0"/>
              </a:rPr>
              <a:t>predicting the target variable</a:t>
            </a:r>
            <a:r>
              <a:rPr lang="en-US" sz="2000" b="0" dirty="0">
                <a:solidFill>
                  <a:schemeClr val="bg1"/>
                </a:solidFill>
                <a:effectLst/>
                <a:latin typeface="Arial Rounded MT Bold" panose="020F0704030504030204" pitchFamily="34" charset="0"/>
              </a:rPr>
              <a:t>.</a:t>
            </a:r>
          </a:p>
        </p:txBody>
      </p:sp>
    </p:spTree>
    <p:extLst>
      <p:ext uri="{BB962C8B-B14F-4D97-AF65-F5344CB8AC3E}">
        <p14:creationId xmlns:p14="http://schemas.microsoft.com/office/powerpoint/2010/main" val="213436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1C3C67-0B5E-1C74-1090-AFB655AFB08A}"/>
              </a:ext>
            </a:extLst>
          </p:cNvPr>
          <p:cNvSpPr/>
          <p:nvPr/>
        </p:nvSpPr>
        <p:spPr>
          <a:xfrm>
            <a:off x="4535077" y="413989"/>
            <a:ext cx="3121846" cy="5938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Arial Rounded MT Bold" panose="020F0704030504030204" pitchFamily="34" charset="0"/>
              </a:rPr>
              <a:t>Univariate Analysis</a:t>
            </a:r>
          </a:p>
        </p:txBody>
      </p:sp>
      <p:grpSp>
        <p:nvGrpSpPr>
          <p:cNvPr id="14" name="Group 13">
            <a:extLst>
              <a:ext uri="{FF2B5EF4-FFF2-40B4-BE49-F238E27FC236}">
                <a16:creationId xmlns:a16="http://schemas.microsoft.com/office/drawing/2014/main" id="{2C7E7B3B-CA24-9E0F-9350-62B045A41FAB}"/>
              </a:ext>
            </a:extLst>
          </p:cNvPr>
          <p:cNvGrpSpPr/>
          <p:nvPr/>
        </p:nvGrpSpPr>
        <p:grpSpPr>
          <a:xfrm>
            <a:off x="533460" y="1594250"/>
            <a:ext cx="11186491" cy="4849761"/>
            <a:chOff x="533460" y="1594250"/>
            <a:chExt cx="11186491" cy="4849761"/>
          </a:xfrm>
        </p:grpSpPr>
        <p:grpSp>
          <p:nvGrpSpPr>
            <p:cNvPr id="11" name="Group 10">
              <a:extLst>
                <a:ext uri="{FF2B5EF4-FFF2-40B4-BE49-F238E27FC236}">
                  <a16:creationId xmlns:a16="http://schemas.microsoft.com/office/drawing/2014/main" id="{D7FC7830-AD9B-B41D-BEEC-40CFE57F4730}"/>
                </a:ext>
              </a:extLst>
            </p:cNvPr>
            <p:cNvGrpSpPr/>
            <p:nvPr/>
          </p:nvGrpSpPr>
          <p:grpSpPr>
            <a:xfrm>
              <a:off x="533460" y="1594250"/>
              <a:ext cx="11125079" cy="4849761"/>
              <a:chOff x="615098" y="1272619"/>
              <a:chExt cx="11125079" cy="4849761"/>
            </a:xfrm>
          </p:grpSpPr>
          <p:pic>
            <p:nvPicPr>
              <p:cNvPr id="4" name="Picture 3">
                <a:extLst>
                  <a:ext uri="{FF2B5EF4-FFF2-40B4-BE49-F238E27FC236}">
                    <a16:creationId xmlns:a16="http://schemas.microsoft.com/office/drawing/2014/main" id="{2C9B08F1-78A4-341B-E462-B396943AF6F7}"/>
                  </a:ext>
                </a:extLst>
              </p:cNvPr>
              <p:cNvPicPr>
                <a:picLocks noChangeAspect="1"/>
              </p:cNvPicPr>
              <p:nvPr/>
            </p:nvPicPr>
            <p:blipFill>
              <a:blip r:embed="rId2">
                <a:extLst>
                  <a:ext uri="{28A0092B-C50C-407E-A947-70E740481C1C}">
                    <a14:useLocalDpi xmlns:a14="http://schemas.microsoft.com/office/drawing/2010/main" val="0"/>
                  </a:ext>
                </a:extLst>
              </a:blip>
              <a:srcRect l="1205" t="1391" r="998" b="1"/>
              <a:stretch/>
            </p:blipFill>
            <p:spPr>
              <a:xfrm>
                <a:off x="615099" y="1272619"/>
                <a:ext cx="6760467" cy="2548478"/>
              </a:xfrm>
              <a:prstGeom prst="rect">
                <a:avLst/>
              </a:prstGeom>
            </p:spPr>
          </p:pic>
          <p:pic>
            <p:nvPicPr>
              <p:cNvPr id="6" name="Picture 5">
                <a:extLst>
                  <a:ext uri="{FF2B5EF4-FFF2-40B4-BE49-F238E27FC236}">
                    <a16:creationId xmlns:a16="http://schemas.microsoft.com/office/drawing/2014/main" id="{7B996BE7-BF2E-193F-D3B9-9B00340B221E}"/>
                  </a:ext>
                </a:extLst>
              </p:cNvPr>
              <p:cNvPicPr>
                <a:picLocks noChangeAspect="1"/>
              </p:cNvPicPr>
              <p:nvPr/>
            </p:nvPicPr>
            <p:blipFill>
              <a:blip r:embed="rId3">
                <a:extLst>
                  <a:ext uri="{28A0092B-C50C-407E-A947-70E740481C1C}">
                    <a14:useLocalDpi xmlns:a14="http://schemas.microsoft.com/office/drawing/2010/main" val="0"/>
                  </a:ext>
                </a:extLst>
              </a:blip>
              <a:srcRect l="1104" r="855"/>
              <a:stretch/>
            </p:blipFill>
            <p:spPr>
              <a:xfrm>
                <a:off x="615098" y="3953072"/>
                <a:ext cx="6760467" cy="2169308"/>
              </a:xfrm>
              <a:prstGeom prst="rect">
                <a:avLst/>
              </a:prstGeom>
            </p:spPr>
          </p:pic>
          <p:pic>
            <p:nvPicPr>
              <p:cNvPr id="8" name="Picture 7">
                <a:extLst>
                  <a:ext uri="{FF2B5EF4-FFF2-40B4-BE49-F238E27FC236}">
                    <a16:creationId xmlns:a16="http://schemas.microsoft.com/office/drawing/2014/main" id="{DAF5F7E7-9EE8-5B45-F4EF-0E81E9F59CDD}"/>
                  </a:ext>
                </a:extLst>
              </p:cNvPr>
              <p:cNvPicPr>
                <a:picLocks noChangeAspect="1"/>
              </p:cNvPicPr>
              <p:nvPr/>
            </p:nvPicPr>
            <p:blipFill>
              <a:blip r:embed="rId4">
                <a:extLst>
                  <a:ext uri="{28A0092B-C50C-407E-A947-70E740481C1C}">
                    <a14:useLocalDpi xmlns:a14="http://schemas.microsoft.com/office/drawing/2010/main" val="0"/>
                  </a:ext>
                </a:extLst>
              </a:blip>
              <a:srcRect l="1140" r="32882"/>
              <a:stretch/>
            </p:blipFill>
            <p:spPr>
              <a:xfrm>
                <a:off x="7375566" y="1652018"/>
                <a:ext cx="4364611" cy="2139760"/>
              </a:xfrm>
              <a:prstGeom prst="rect">
                <a:avLst/>
              </a:prstGeom>
            </p:spPr>
          </p:pic>
          <p:pic>
            <p:nvPicPr>
              <p:cNvPr id="10" name="Picture 9">
                <a:extLst>
                  <a:ext uri="{FF2B5EF4-FFF2-40B4-BE49-F238E27FC236}">
                    <a16:creationId xmlns:a16="http://schemas.microsoft.com/office/drawing/2014/main" id="{7E95AA6B-EE07-AC1B-4E4A-8D93B46A28FB}"/>
                  </a:ext>
                </a:extLst>
              </p:cNvPr>
              <p:cNvPicPr>
                <a:picLocks noChangeAspect="1"/>
              </p:cNvPicPr>
              <p:nvPr/>
            </p:nvPicPr>
            <p:blipFill>
              <a:blip r:embed="rId4">
                <a:extLst>
                  <a:ext uri="{28A0092B-C50C-407E-A947-70E740481C1C}">
                    <a14:useLocalDpi xmlns:a14="http://schemas.microsoft.com/office/drawing/2010/main" val="0"/>
                  </a:ext>
                </a:extLst>
              </a:blip>
              <a:srcRect l="66186" r="721"/>
              <a:stretch/>
            </p:blipFill>
            <p:spPr>
              <a:xfrm>
                <a:off x="7356711" y="3957748"/>
                <a:ext cx="2189173" cy="2139760"/>
              </a:xfrm>
              <a:prstGeom prst="rect">
                <a:avLst/>
              </a:prstGeom>
            </p:spPr>
          </p:pic>
        </p:grpSp>
        <p:pic>
          <p:nvPicPr>
            <p:cNvPr id="13" name="Picture 12">
              <a:extLst>
                <a:ext uri="{FF2B5EF4-FFF2-40B4-BE49-F238E27FC236}">
                  <a16:creationId xmlns:a16="http://schemas.microsoft.com/office/drawing/2014/main" id="{1ACDE0EA-CBBF-1E51-AFEB-115D7F8DA9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0649" y="4274703"/>
              <a:ext cx="2239302" cy="2069536"/>
            </a:xfrm>
            <a:prstGeom prst="rect">
              <a:avLst/>
            </a:prstGeom>
          </p:spPr>
        </p:pic>
      </p:grpSp>
    </p:spTree>
    <p:extLst>
      <p:ext uri="{BB962C8B-B14F-4D97-AF65-F5344CB8AC3E}">
        <p14:creationId xmlns:p14="http://schemas.microsoft.com/office/powerpoint/2010/main" val="1543984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899547-1204-910C-C135-F0816B8B38E5}"/>
              </a:ext>
            </a:extLst>
          </p:cNvPr>
          <p:cNvSpPr txBox="1"/>
          <p:nvPr/>
        </p:nvSpPr>
        <p:spPr>
          <a:xfrm>
            <a:off x="734541" y="1166842"/>
            <a:ext cx="10722917" cy="4216539"/>
          </a:xfrm>
          <a:prstGeom prst="rect">
            <a:avLst/>
          </a:prstGeom>
          <a:solidFill>
            <a:srgbClr val="23519C"/>
          </a:solidFill>
        </p:spPr>
        <p:txBody>
          <a:bodyPr wrap="square" rtlCol="0">
            <a:spAutoFit/>
          </a:bodyPr>
          <a:lstStyle/>
          <a:p>
            <a:r>
              <a:rPr lang="en-IN" sz="2800" b="1" dirty="0">
                <a:solidFill>
                  <a:schemeClr val="bg1"/>
                </a:solidFill>
                <a:latin typeface="Arial Rounded MT Bold" panose="020F0704030504030204" pitchFamily="34" charset="0"/>
              </a:rPr>
              <a:t>Inferences:</a:t>
            </a:r>
            <a:endParaRPr lang="en-IN" sz="2000" b="1" dirty="0">
              <a:solidFill>
                <a:schemeClr val="bg1"/>
              </a:solidFill>
              <a:latin typeface="Arial Rounded MT Bold" panose="020F0704030504030204" pitchFamily="34" charset="0"/>
            </a:endParaRPr>
          </a:p>
          <a:p>
            <a:endParaRPr lang="en-IN" sz="2000" dirty="0">
              <a:solidFill>
                <a:schemeClr val="bg1"/>
              </a:solidFill>
              <a:latin typeface="Arial Rounded MT Bold" panose="020F0704030504030204" pitchFamily="34" charset="0"/>
            </a:endParaRPr>
          </a:p>
          <a:p>
            <a:r>
              <a:rPr lang="en-IN" sz="2000" dirty="0">
                <a:solidFill>
                  <a:schemeClr val="bg1"/>
                </a:solidFill>
                <a:latin typeface="Arial Rounded MT Bold" panose="020F0704030504030204" pitchFamily="34" charset="0"/>
              </a:rPr>
              <a:t>● </a:t>
            </a:r>
            <a:r>
              <a:rPr lang="en-US" sz="2000" b="1" dirty="0">
                <a:solidFill>
                  <a:schemeClr val="bg1"/>
                </a:solidFill>
                <a:effectLst/>
                <a:latin typeface="Arial Rounded MT Bold" panose="020F0704030504030204" pitchFamily="34" charset="0"/>
              </a:rPr>
              <a:t>Symmetric Features:</a:t>
            </a:r>
            <a:endParaRPr lang="en-US" sz="2000" dirty="0">
              <a:solidFill>
                <a:schemeClr val="bg1"/>
              </a:solidFill>
              <a:latin typeface="Arial Rounded MT Bold" panose="020F0704030504030204" pitchFamily="34" charset="0"/>
            </a:endParaRPr>
          </a:p>
          <a:p>
            <a:pPr marL="1257300" lvl="2" indent="-342900">
              <a:buFont typeface="Wingdings" panose="05000000000000000000" pitchFamily="2" charset="2"/>
              <a:buChar char="§"/>
            </a:pPr>
            <a:r>
              <a:rPr lang="en-US" sz="2000" b="0" dirty="0">
                <a:solidFill>
                  <a:schemeClr val="bg1"/>
                </a:solidFill>
                <a:effectLst/>
                <a:latin typeface="Arial Rounded MT Bold" panose="020F0704030504030204" pitchFamily="34" charset="0"/>
              </a:rPr>
              <a:t>Features with a symmetric distribution and few outliers are generally reliable and might not need much preprocessing but still we try best to remove such a heavy outliers that they can not impact our model performance.</a:t>
            </a:r>
          </a:p>
          <a:p>
            <a:endParaRPr lang="en-US" sz="2000" b="0" dirty="0">
              <a:solidFill>
                <a:schemeClr val="bg1"/>
              </a:solidFill>
              <a:effectLst/>
              <a:latin typeface="Arial Rounded MT Bold" panose="020F0704030504030204" pitchFamily="34" charset="0"/>
            </a:endParaRPr>
          </a:p>
          <a:p>
            <a:r>
              <a:rPr lang="en-IN" sz="2000" dirty="0">
                <a:solidFill>
                  <a:schemeClr val="bg1"/>
                </a:solidFill>
                <a:latin typeface="Arial Rounded MT Bold" panose="020F0704030504030204" pitchFamily="34" charset="0"/>
              </a:rPr>
              <a:t>● </a:t>
            </a:r>
            <a:r>
              <a:rPr lang="en-US" sz="2000" b="1" dirty="0">
                <a:solidFill>
                  <a:schemeClr val="bg1"/>
                </a:solidFill>
                <a:effectLst/>
                <a:latin typeface="Arial Rounded MT Bold" panose="020F0704030504030204" pitchFamily="34" charset="0"/>
              </a:rPr>
              <a:t>Outliers:</a:t>
            </a:r>
            <a:endParaRPr lang="en-US" sz="2000" dirty="0">
              <a:solidFill>
                <a:schemeClr val="bg1"/>
              </a:solidFill>
              <a:latin typeface="Arial Rounded MT Bold" panose="020F0704030504030204" pitchFamily="34" charset="0"/>
            </a:endParaRPr>
          </a:p>
          <a:p>
            <a:pPr marL="1257300" lvl="2" indent="-342900">
              <a:buFont typeface="Wingdings" panose="05000000000000000000" pitchFamily="2" charset="2"/>
              <a:buChar char="§"/>
            </a:pPr>
            <a:r>
              <a:rPr lang="en-US" sz="2000" b="0" dirty="0">
                <a:solidFill>
                  <a:schemeClr val="bg1"/>
                </a:solidFill>
                <a:effectLst/>
                <a:latin typeface="Arial Rounded MT Bold" panose="020F0704030504030204" pitchFamily="34" charset="0"/>
              </a:rPr>
              <a:t>Features with many outliers may require special attention, such as capping or removing extreme values or considering robust models that can handle outliers effectively. In this project I have  removed the outliers of the dataset so model can perform well</a:t>
            </a:r>
          </a:p>
        </p:txBody>
      </p:sp>
    </p:spTree>
    <p:extLst>
      <p:ext uri="{BB962C8B-B14F-4D97-AF65-F5344CB8AC3E}">
        <p14:creationId xmlns:p14="http://schemas.microsoft.com/office/powerpoint/2010/main" val="3755808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1196</Words>
  <Application>Microsoft Office PowerPoint</Application>
  <PresentationFormat>Widescreen</PresentationFormat>
  <Paragraphs>155</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Aptos</vt:lpstr>
      <vt:lpstr>Arial</vt:lpstr>
      <vt:lpstr>Arial Rounded MT Bold</vt:lpstr>
      <vt:lpstr>Calibri</vt:lpstr>
      <vt:lpstr>Calibri Light</vt:lpstr>
      <vt:lpstr>Consolas</vt:lpstr>
      <vt:lpstr>Rockwell</vt:lpstr>
      <vt:lpstr>SegoeUIVariable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 RATHOD</dc:creator>
  <cp:lastModifiedBy>RAJ RATHOD</cp:lastModifiedBy>
  <cp:revision>5</cp:revision>
  <dcterms:created xsi:type="dcterms:W3CDTF">2024-09-03T19:49:15Z</dcterms:created>
  <dcterms:modified xsi:type="dcterms:W3CDTF">2024-09-08T06:52:12Z</dcterms:modified>
</cp:coreProperties>
</file>