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6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6" r:id="rId4"/>
    <p:sldId id="276" r:id="rId5"/>
    <p:sldId id="277" r:id="rId6"/>
    <p:sldId id="278" r:id="rId7"/>
    <p:sldId id="268" r:id="rId8"/>
    <p:sldId id="267" r:id="rId9"/>
    <p:sldId id="256" r:id="rId10"/>
    <p:sldId id="257" r:id="rId11"/>
    <p:sldId id="258" r:id="rId12"/>
    <p:sldId id="259" r:id="rId13"/>
    <p:sldId id="261" r:id="rId14"/>
    <p:sldId id="262" r:id="rId15"/>
    <p:sldId id="271" r:id="rId16"/>
    <p:sldId id="281" r:id="rId17"/>
    <p:sldId id="280" r:id="rId18"/>
    <p:sldId id="270" r:id="rId19"/>
    <p:sldId id="274" r:id="rId20"/>
    <p:sldId id="272" r:id="rId21"/>
    <p:sldId id="273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60" autoAdjust="0"/>
  </p:normalViewPr>
  <p:slideViewPr>
    <p:cSldViewPr>
      <p:cViewPr varScale="1">
        <p:scale>
          <a:sx n="72" d="100"/>
          <a:sy n="72" d="100"/>
        </p:scale>
        <p:origin x="13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09880899321547"/>
          <c:y val="0.20249453591723737"/>
          <c:w val="0.72693643836973199"/>
          <c:h val="0.525256010491038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      CONE ROUNDNESS
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1421979868352174"/>
                  <c:y val="-8.2542509621700788E-2"/>
                </c:manualLayout>
              </c:layout>
              <c:tx>
                <c:rich>
                  <a:bodyPr/>
                  <a:lstStyle/>
                  <a:p>
                    <a:fld id="{1D169435-9F7F-46A5-9D4C-F3EDA3B26A8E}" type="VALUE">
                      <a:rPr lang="en-US" b="1">
                        <a:solidFill>
                          <a:srgbClr val="FF000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19B-41A4-996B-6258EA6C412F}"/>
                </c:ext>
              </c:extLst>
            </c:dLbl>
            <c:dLbl>
              <c:idx val="1"/>
              <c:layout>
                <c:manualLayout>
                  <c:x val="-6.5723438673605417E-2"/>
                  <c:y val="-0.1756091539516204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9B-41A4-996B-6258EA6C412F}"/>
                </c:ext>
              </c:extLst>
            </c:dLbl>
            <c:dLbl>
              <c:idx val="2"/>
              <c:layout>
                <c:manualLayout>
                  <c:x val="-7.0980780630901588E-2"/>
                  <c:y val="-8.04281601721105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404960918011999"/>
                      <c:h val="9.859631179159815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219B-41A4-996B-6258EA6C412F}"/>
                </c:ext>
              </c:extLst>
            </c:dLbl>
            <c:dLbl>
              <c:idx val="3"/>
              <c:layout>
                <c:manualLayout>
                  <c:x val="-0.10164126099927441"/>
                  <c:y val="-0.18959445578426229"/>
                </c:manualLayout>
              </c:layout>
              <c:tx>
                <c:rich>
                  <a:bodyPr/>
                  <a:lstStyle/>
                  <a:p>
                    <a:fld id="{3EBECFB4-5C2D-46C7-A9E8-582DCF363823}" type="VALUE">
                      <a:rPr lang="en-US" b="0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19B-41A4-996B-6258EA6C412F}"/>
                </c:ext>
              </c:extLst>
            </c:dLbl>
            <c:dLbl>
              <c:idx val="4"/>
              <c:layout>
                <c:manualLayout>
                  <c:x val="-4.4347546179369091E-2"/>
                  <c:y val="8.33333654984427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19B-41A4-996B-6258EA6C412F}"/>
                </c:ext>
              </c:extLst>
            </c:dLbl>
            <c:dLbl>
              <c:idx val="5"/>
              <c:layout>
                <c:manualLayout>
                  <c:x val="-3.3392388451443683E-2"/>
                  <c:y val="6.3725514792926818E-2"/>
                </c:manualLayout>
              </c:layout>
              <c:tx>
                <c:rich>
                  <a:bodyPr/>
                  <a:lstStyle/>
                  <a:p>
                    <a:fld id="{1201270B-5B47-4B0F-B724-7555A58C9CDC}" type="VALUE">
                      <a:rPr lang="en-US" b="1">
                        <a:solidFill>
                          <a:srgbClr val="0070C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19B-41A4-996B-6258EA6C41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m/d/yyyy</c:formatCode>
                <c:ptCount val="6"/>
                <c:pt idx="0">
                  <c:v>42378</c:v>
                </c:pt>
                <c:pt idx="1">
                  <c:v>42409</c:v>
                </c:pt>
                <c:pt idx="2">
                  <c:v>42438</c:v>
                </c:pt>
                <c:pt idx="3">
                  <c:v>42469</c:v>
                </c:pt>
                <c:pt idx="4">
                  <c:v>42499</c:v>
                </c:pt>
                <c:pt idx="5">
                  <c:v>42530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1.5999999999999999E-5</c:v>
                </c:pt>
                <c:pt idx="1">
                  <c:v>1.1E-5</c:v>
                </c:pt>
                <c:pt idx="2">
                  <c:v>1.2E-5</c:v>
                </c:pt>
                <c:pt idx="3">
                  <c:v>1.2999999999999999E-5</c:v>
                </c:pt>
                <c:pt idx="4">
                  <c:v>2.3E-5</c:v>
                </c:pt>
                <c:pt idx="5">
                  <c:v>2.8E-5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19B-41A4-996B-6258EA6C41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STANDARD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19B-41A4-996B-6258EA6C412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19B-41A4-996B-6258EA6C412F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19B-41A4-996B-6258EA6C412F}"/>
                </c:ext>
              </c:extLst>
            </c:dLbl>
            <c:dLbl>
              <c:idx val="3"/>
              <c:layout>
                <c:manualLayout>
                  <c:x val="1.06839003615113E-2"/>
                  <c:y val="-6.86274774693057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19B-41A4-996B-6258EA6C412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19B-41A4-996B-6258EA6C412F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19B-41A4-996B-6258EA6C41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m/d/yyyy</c:formatCode>
                <c:ptCount val="6"/>
                <c:pt idx="0">
                  <c:v>42378</c:v>
                </c:pt>
                <c:pt idx="1">
                  <c:v>42409</c:v>
                </c:pt>
                <c:pt idx="2">
                  <c:v>42438</c:v>
                </c:pt>
                <c:pt idx="3">
                  <c:v>42469</c:v>
                </c:pt>
                <c:pt idx="4">
                  <c:v>42499</c:v>
                </c:pt>
                <c:pt idx="5">
                  <c:v>42530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3.0000000000000001E-5</c:v>
                </c:pt>
                <c:pt idx="1">
                  <c:v>3.0000000000000001E-5</c:v>
                </c:pt>
                <c:pt idx="2">
                  <c:v>3.0000000000000001E-5</c:v>
                </c:pt>
                <c:pt idx="3">
                  <c:v>3.0000000000000001E-5</c:v>
                </c:pt>
                <c:pt idx="4">
                  <c:v>3.0000000000000001E-5</c:v>
                </c:pt>
                <c:pt idx="5">
                  <c:v>3.0000000000000001E-5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219B-41A4-996B-6258EA6C412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07851672"/>
        <c:axId val="407853968"/>
      </c:lineChart>
      <c:dateAx>
        <c:axId val="40785167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53968"/>
        <c:crosses val="autoZero"/>
        <c:auto val="1"/>
        <c:lblOffset val="100"/>
        <c:baseTimeUnit val="months"/>
      </c:dateAx>
      <c:valAx>
        <c:axId val="407853968"/>
        <c:scaling>
          <c:orientation val="minMax"/>
          <c:max val="3.500000000000001E-5"/>
          <c:min val="1.0000000000000004E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51672"/>
        <c:crosses val="autoZero"/>
        <c:crossBetween val="between"/>
        <c:majorUnit val="2.0000000000000008E-5"/>
        <c:minorUnit val="1.0000000000000004E-6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09880899321547"/>
          <c:y val="0.20249453591723737"/>
          <c:w val="0.72693643836973199"/>
          <c:h val="0.525256010491038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      CONE ROUNDNESS
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6.0490843209357381E-2"/>
                  <c:y val="5.5021141649048623E-2"/>
                </c:manualLayout>
              </c:layout>
              <c:tx>
                <c:rich>
                  <a:bodyPr/>
                  <a:lstStyle/>
                  <a:p>
                    <a:fld id="{B5D80A51-4B60-430A-A6AC-66513C0D6F4C}" type="VALUE">
                      <a:rPr lang="en-US" b="1">
                        <a:solidFill>
                          <a:srgbClr val="FF000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38E-4DCD-8116-CF880AE1F79E}"/>
                </c:ext>
              </c:extLst>
            </c:dLbl>
            <c:dLbl>
              <c:idx val="1"/>
              <c:layout>
                <c:manualLayout>
                  <c:x val="-2.830649195475194E-2"/>
                  <c:y val="9.76726329924004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38E-4DCD-8116-CF880AE1F79E}"/>
                </c:ext>
              </c:extLst>
            </c:dLbl>
            <c:dLbl>
              <c:idx val="2"/>
              <c:layout>
                <c:manualLayout>
                  <c:x val="-5.6074678461019656E-2"/>
                  <c:y val="7.95308125249985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38E-4DCD-8116-CF880AE1F79E}"/>
                </c:ext>
              </c:extLst>
            </c:dLbl>
            <c:dLbl>
              <c:idx val="3"/>
              <c:layout>
                <c:manualLayout>
                  <c:x val="-3.3693353092099046E-2"/>
                  <c:y val="0.12635135135135134"/>
                </c:manualLayout>
              </c:layout>
              <c:tx>
                <c:rich>
                  <a:bodyPr/>
                  <a:lstStyle/>
                  <a:p>
                    <a:fld id="{3EBECFB4-5C2D-46C7-A9E8-582DCF363823}" type="VALUE">
                      <a:rPr lang="en-US" b="1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38E-4DCD-8116-CF880AE1F79E}"/>
                </c:ext>
              </c:extLst>
            </c:dLbl>
            <c:dLbl>
              <c:idx val="4"/>
              <c:layout>
                <c:manualLayout>
                  <c:x val="-5.856646840724733E-2"/>
                  <c:y val="6.5191631906748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38E-4DCD-8116-CF880AE1F79E}"/>
                </c:ext>
              </c:extLst>
            </c:dLbl>
            <c:dLbl>
              <c:idx val="5"/>
              <c:layout>
                <c:manualLayout>
                  <c:x val="-1.9173436910108813E-2"/>
                  <c:y val="6.3725644248900107E-2"/>
                </c:manualLayout>
              </c:layout>
              <c:tx>
                <c:rich>
                  <a:bodyPr/>
                  <a:lstStyle/>
                  <a:p>
                    <a:fld id="{1201270B-5B47-4B0F-B724-7555A58C9CDC}" type="VALUE">
                      <a:rPr lang="en-US" b="1">
                        <a:solidFill>
                          <a:srgbClr val="0070C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38E-4DCD-8116-CF880AE1F7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m/d/yyyy</c:formatCode>
                <c:ptCount val="6"/>
                <c:pt idx="0">
                  <c:v>42378</c:v>
                </c:pt>
                <c:pt idx="1">
                  <c:v>42409</c:v>
                </c:pt>
                <c:pt idx="2">
                  <c:v>42438</c:v>
                </c:pt>
                <c:pt idx="3">
                  <c:v>42469</c:v>
                </c:pt>
                <c:pt idx="4">
                  <c:v>42499</c:v>
                </c:pt>
                <c:pt idx="5">
                  <c:v>42530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5.1999999999999997E-5</c:v>
                </c:pt>
                <c:pt idx="1">
                  <c:v>4.5000000000000003E-5</c:v>
                </c:pt>
                <c:pt idx="2">
                  <c:v>6.4999999999999994E-5</c:v>
                </c:pt>
                <c:pt idx="3">
                  <c:v>6.0999999999999999E-5</c:v>
                </c:pt>
                <c:pt idx="4">
                  <c:v>6.9999999999999994E-5</c:v>
                </c:pt>
                <c:pt idx="5">
                  <c:v>8.0000000000000007E-5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38E-4DCD-8116-CF880AE1F7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STANDARD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38E-4DCD-8116-CF880AE1F79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38E-4DCD-8116-CF880AE1F79E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38E-4DCD-8116-CF880AE1F79E}"/>
                </c:ext>
              </c:extLst>
            </c:dLbl>
            <c:dLbl>
              <c:idx val="3"/>
              <c:layout>
                <c:manualLayout>
                  <c:x val="1.06839003615113E-2"/>
                  <c:y val="-6.86274774693057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38E-4DCD-8116-CF880AE1F79E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38E-4DCD-8116-CF880AE1F79E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38E-4DCD-8116-CF880AE1F7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m/d/yyyy</c:formatCode>
                <c:ptCount val="6"/>
                <c:pt idx="0">
                  <c:v>42378</c:v>
                </c:pt>
                <c:pt idx="1">
                  <c:v>42409</c:v>
                </c:pt>
                <c:pt idx="2">
                  <c:v>42438</c:v>
                </c:pt>
                <c:pt idx="3">
                  <c:v>42469</c:v>
                </c:pt>
                <c:pt idx="4">
                  <c:v>42499</c:v>
                </c:pt>
                <c:pt idx="5">
                  <c:v>42530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1E-4</c:v>
                </c:pt>
                <c:pt idx="1">
                  <c:v>1E-4</c:v>
                </c:pt>
                <c:pt idx="2">
                  <c:v>1E-4</c:v>
                </c:pt>
                <c:pt idx="3">
                  <c:v>1E-4</c:v>
                </c:pt>
                <c:pt idx="4">
                  <c:v>1E-4</c:v>
                </c:pt>
                <c:pt idx="5">
                  <c:v>1E-4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A38E-4DCD-8116-CF880AE1F79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07851672"/>
        <c:axId val="407853968"/>
      </c:lineChart>
      <c:dateAx>
        <c:axId val="40785167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53968"/>
        <c:crosses val="autoZero"/>
        <c:auto val="1"/>
        <c:lblOffset val="100"/>
        <c:baseTimeUnit val="months"/>
      </c:dateAx>
      <c:valAx>
        <c:axId val="407853968"/>
        <c:scaling>
          <c:orientation val="minMax"/>
          <c:max val="1.2000000000000004E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51672"/>
        <c:crosses val="autoZero"/>
        <c:crossBetween val="between"/>
        <c:majorUnit val="2.0000000000000008E-5"/>
        <c:minorUnit val="1.0000000000000004E-6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09880899321547"/>
          <c:y val="0.20249453591723737"/>
          <c:w val="0.72693643836973199"/>
          <c:h val="0.525256010491038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      CONE ROUNDNESS
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8.78800339067599E-2"/>
                  <c:y val="7.3389201349831179E-2"/>
                </c:manualLayout>
              </c:layout>
              <c:tx>
                <c:rich>
                  <a:bodyPr/>
                  <a:lstStyle/>
                  <a:p>
                    <a:fld id="{B0676E13-D102-40C6-8121-C8670163553A}" type="VALUE">
                      <a:rPr lang="en-US" b="1">
                        <a:solidFill>
                          <a:srgbClr val="FF000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865-4376-89B0-41991FC60AC9}"/>
                </c:ext>
              </c:extLst>
            </c:dLbl>
            <c:dLbl>
              <c:idx val="1"/>
              <c:layout>
                <c:manualLayout>
                  <c:x val="-8.6752642861004953E-2"/>
                  <c:y val="6.93277090363704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65-4376-89B0-41991FC60AC9}"/>
                </c:ext>
              </c:extLst>
            </c:dLbl>
            <c:dLbl>
              <c:idx val="2"/>
              <c:layout>
                <c:manualLayout>
                  <c:x val="-7.8001027319011387E-2"/>
                  <c:y val="9.31372328458941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865-4376-89B0-41991FC60AC9}"/>
                </c:ext>
              </c:extLst>
            </c:dLbl>
            <c:dLbl>
              <c:idx val="3"/>
              <c:layout>
                <c:manualLayout>
                  <c:x val="-6.6994629685507831E-2"/>
                  <c:y val="6.0364079490063741E-2"/>
                </c:manualLayout>
              </c:layout>
              <c:tx>
                <c:rich>
                  <a:bodyPr/>
                  <a:lstStyle/>
                  <a:p>
                    <a:fld id="{3EBECFB4-5C2D-46C7-A9E8-582DCF363823}" type="VALUE">
                      <a:rPr lang="en-US" b="1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865-4376-89B0-41991FC60AC9}"/>
                </c:ext>
              </c:extLst>
            </c:dLbl>
            <c:dLbl>
              <c:idx val="4"/>
              <c:layout>
                <c:manualLayout>
                  <c:x val="-2.7734342978039093E-2"/>
                  <c:y val="0.1023809523809523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865-4376-89B0-41991FC60AC9}"/>
                </c:ext>
              </c:extLst>
            </c:dLbl>
            <c:dLbl>
              <c:idx val="5"/>
              <c:layout>
                <c:manualLayout>
                  <c:x val="-3.3392446327378242E-2"/>
                  <c:y val="8.277315335583052E-2"/>
                </c:manualLayout>
              </c:layout>
              <c:tx>
                <c:rich>
                  <a:bodyPr/>
                  <a:lstStyle/>
                  <a:p>
                    <a:fld id="{1201270B-5B47-4B0F-B724-7555A58C9CDC}" type="VALUE">
                      <a:rPr lang="en-US" b="1">
                        <a:solidFill>
                          <a:srgbClr val="0070C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865-4376-89B0-41991FC60A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m/d/yyyy</c:formatCode>
                <c:ptCount val="6"/>
                <c:pt idx="0">
                  <c:v>42378</c:v>
                </c:pt>
                <c:pt idx="1">
                  <c:v>42409</c:v>
                </c:pt>
                <c:pt idx="2">
                  <c:v>42438</c:v>
                </c:pt>
                <c:pt idx="3">
                  <c:v>42469</c:v>
                </c:pt>
                <c:pt idx="4">
                  <c:v>42499</c:v>
                </c:pt>
                <c:pt idx="5">
                  <c:v>42530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2.0999999999999999E-5</c:v>
                </c:pt>
                <c:pt idx="1">
                  <c:v>3.1000000000000001E-5</c:v>
                </c:pt>
                <c:pt idx="2">
                  <c:v>2.5000000000000001E-5</c:v>
                </c:pt>
                <c:pt idx="3">
                  <c:v>3.4999999999999997E-5</c:v>
                </c:pt>
                <c:pt idx="4">
                  <c:v>4.0000000000000003E-5</c:v>
                </c:pt>
                <c:pt idx="5">
                  <c:v>4.1999999999999998E-5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865-4376-89B0-41991FC60A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STANDARD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865-4376-89B0-41991FC60AC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865-4376-89B0-41991FC60AC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865-4376-89B0-41991FC60AC9}"/>
                </c:ext>
              </c:extLst>
            </c:dLbl>
            <c:dLbl>
              <c:idx val="3"/>
              <c:layout>
                <c:manualLayout>
                  <c:x val="1.06839003615113E-2"/>
                  <c:y val="-6.86274774693057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865-4376-89B0-41991FC60AC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865-4376-89B0-41991FC60AC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865-4376-89B0-41991FC60A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m/d/yyyy</c:formatCode>
                <c:ptCount val="6"/>
                <c:pt idx="0">
                  <c:v>42378</c:v>
                </c:pt>
                <c:pt idx="1">
                  <c:v>42409</c:v>
                </c:pt>
                <c:pt idx="2">
                  <c:v>42438</c:v>
                </c:pt>
                <c:pt idx="3">
                  <c:v>42469</c:v>
                </c:pt>
                <c:pt idx="4">
                  <c:v>42499</c:v>
                </c:pt>
                <c:pt idx="5">
                  <c:v>42530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5.0000000000000002E-5</c:v>
                </c:pt>
                <c:pt idx="1">
                  <c:v>5.0000000000000002E-5</c:v>
                </c:pt>
                <c:pt idx="2">
                  <c:v>5.0000000000000002E-5</c:v>
                </c:pt>
                <c:pt idx="3">
                  <c:v>5.0000000000000002E-5</c:v>
                </c:pt>
                <c:pt idx="4">
                  <c:v>5.0000000000000002E-5</c:v>
                </c:pt>
                <c:pt idx="5">
                  <c:v>5.0000000000000002E-5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1865-4376-89B0-41991FC60AC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07851672"/>
        <c:axId val="407853968"/>
      </c:lineChart>
      <c:dateAx>
        <c:axId val="40785167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53968"/>
        <c:crosses val="autoZero"/>
        <c:auto val="1"/>
        <c:lblOffset val="100"/>
        <c:baseTimeUnit val="months"/>
      </c:dateAx>
      <c:valAx>
        <c:axId val="407853968"/>
        <c:scaling>
          <c:orientation val="minMax"/>
          <c:max val="1.0000000000000003E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51672"/>
        <c:crosses val="autoZero"/>
        <c:crossBetween val="between"/>
        <c:majorUnit val="2.0000000000000008E-5"/>
        <c:minorUnit val="1.0000000000000004E-6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09880899321547"/>
          <c:y val="0.20249453591723737"/>
          <c:w val="0.72693643836973199"/>
          <c:h val="0.525256010491038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      CONE ROUNDNESS
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6.5289493010481092E-2"/>
                  <c:y val="-0.17899175103112111"/>
                </c:manualLayout>
              </c:layout>
              <c:tx>
                <c:rich>
                  <a:bodyPr/>
                  <a:lstStyle/>
                  <a:p>
                    <a:fld id="{B4A63187-5EE7-4B2F-83C6-FCB699BE24CA}" type="VALUE">
                      <a:rPr lang="en-US">
                        <a:solidFill>
                          <a:srgbClr val="FF000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0C6D-469F-B15C-9DDA5D90A6C3}"/>
                </c:ext>
              </c:extLst>
            </c:dLbl>
            <c:dLbl>
              <c:idx val="1"/>
              <c:layout>
                <c:manualLayout>
                  <c:x val="-3.96816966275442E-2"/>
                  <c:y val="9.31372908512006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C6D-469F-B15C-9DDA5D90A6C3}"/>
                </c:ext>
              </c:extLst>
            </c:dLbl>
            <c:dLbl>
              <c:idx val="2"/>
              <c:layout>
                <c:manualLayout>
                  <c:x val="-4.7543374071920087E-2"/>
                  <c:y val="-7.82913385826771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C6D-469F-B15C-9DDA5D90A6C3}"/>
                </c:ext>
              </c:extLst>
            </c:dLbl>
            <c:dLbl>
              <c:idx val="3"/>
              <c:layout>
                <c:manualLayout>
                  <c:x val="-3.6537042539493886E-2"/>
                  <c:y val="0.11274514155671668"/>
                </c:manualLayout>
              </c:layout>
              <c:tx>
                <c:rich>
                  <a:bodyPr/>
                  <a:lstStyle/>
                  <a:p>
                    <a:fld id="{3EBECFB4-5C2D-46C7-A9E8-582DCF363823}" type="VALUE">
                      <a:rPr lang="en-US" b="0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C6D-469F-B15C-9DDA5D90A6C3}"/>
                </c:ext>
              </c:extLst>
            </c:dLbl>
            <c:dLbl>
              <c:idx val="4"/>
              <c:layout>
                <c:manualLayout>
                  <c:x val="-4.4347546179369091E-2"/>
                  <c:y val="8.33333654984427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C6D-469F-B15C-9DDA5D90A6C3}"/>
                </c:ext>
              </c:extLst>
            </c:dLbl>
            <c:dLbl>
              <c:idx val="5"/>
              <c:layout>
                <c:manualLayout>
                  <c:x val="-3.3392388451443683E-2"/>
                  <c:y val="6.3725514792926818E-2"/>
                </c:manualLayout>
              </c:layout>
              <c:tx>
                <c:rich>
                  <a:bodyPr/>
                  <a:lstStyle/>
                  <a:p>
                    <a:fld id="{1201270B-5B47-4B0F-B724-7555A58C9CDC}" type="VALUE">
                      <a:rPr lang="en-US" b="1">
                        <a:solidFill>
                          <a:srgbClr val="0070C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C6D-469F-B15C-9DDA5D90A6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m/d/yyyy</c:formatCode>
                <c:ptCount val="6"/>
                <c:pt idx="0">
                  <c:v>42378</c:v>
                </c:pt>
                <c:pt idx="1">
                  <c:v>42409</c:v>
                </c:pt>
                <c:pt idx="2">
                  <c:v>42438</c:v>
                </c:pt>
                <c:pt idx="3">
                  <c:v>42469</c:v>
                </c:pt>
                <c:pt idx="4">
                  <c:v>42499</c:v>
                </c:pt>
                <c:pt idx="5">
                  <c:v>42530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1.2E-5</c:v>
                </c:pt>
                <c:pt idx="1">
                  <c:v>4.1E-5</c:v>
                </c:pt>
                <c:pt idx="2">
                  <c:v>3.8000000000000002E-5</c:v>
                </c:pt>
                <c:pt idx="3">
                  <c:v>3.1000000000000001E-5</c:v>
                </c:pt>
                <c:pt idx="4">
                  <c:v>5.0000000000000002E-5</c:v>
                </c:pt>
                <c:pt idx="5">
                  <c:v>6.2000000000000003E-5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C6D-469F-B15C-9DDA5D90A6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STANDARD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C6D-469F-B15C-9DDA5D90A6C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C6D-469F-B15C-9DDA5D90A6C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C6D-469F-B15C-9DDA5D90A6C3}"/>
                </c:ext>
              </c:extLst>
            </c:dLbl>
            <c:dLbl>
              <c:idx val="3"/>
              <c:layout>
                <c:manualLayout>
                  <c:x val="1.06839003615113E-2"/>
                  <c:y val="-6.86274774693057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C6D-469F-B15C-9DDA5D90A6C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C6D-469F-B15C-9DDA5D90A6C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C6D-469F-B15C-9DDA5D90A6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m/d/yyyy</c:formatCode>
                <c:ptCount val="6"/>
                <c:pt idx="0">
                  <c:v>42378</c:v>
                </c:pt>
                <c:pt idx="1">
                  <c:v>42409</c:v>
                </c:pt>
                <c:pt idx="2">
                  <c:v>42438</c:v>
                </c:pt>
                <c:pt idx="3">
                  <c:v>42469</c:v>
                </c:pt>
                <c:pt idx="4">
                  <c:v>42499</c:v>
                </c:pt>
                <c:pt idx="5">
                  <c:v>42530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6.9999999999999994E-5</c:v>
                </c:pt>
                <c:pt idx="1">
                  <c:v>6.9999999999999994E-5</c:v>
                </c:pt>
                <c:pt idx="2">
                  <c:v>6.9999999999999994E-5</c:v>
                </c:pt>
                <c:pt idx="3">
                  <c:v>6.9999999999999994E-5</c:v>
                </c:pt>
                <c:pt idx="4">
                  <c:v>6.9999999999999994E-5</c:v>
                </c:pt>
                <c:pt idx="5">
                  <c:v>6.9999999999999994E-5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0C6D-469F-B15C-9DDA5D90A6C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07851672"/>
        <c:axId val="407853968"/>
      </c:lineChart>
      <c:dateAx>
        <c:axId val="40785167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53968"/>
        <c:crosses val="autoZero"/>
        <c:auto val="1"/>
        <c:lblOffset val="100"/>
        <c:baseTimeUnit val="months"/>
      </c:dateAx>
      <c:valAx>
        <c:axId val="407853968"/>
        <c:scaling>
          <c:orientation val="minMax"/>
          <c:max val="1.0000000000000003E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51672"/>
        <c:crosses val="autoZero"/>
        <c:crossBetween val="between"/>
        <c:majorUnit val="2.0000000000000008E-5"/>
        <c:minorUnit val="1.0000000000000004E-6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09880899321547"/>
          <c:y val="0.16086119147331929"/>
          <c:w val="0.76921153483155391"/>
          <c:h val="0.5668894498307612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      CONE ROUNDNESS
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9115658891695141E-2"/>
                  <c:y val="6.8627477469305795E-2"/>
                </c:manualLayout>
              </c:layout>
              <c:tx>
                <c:rich>
                  <a:bodyPr/>
                  <a:lstStyle/>
                  <a:p>
                    <a:fld id="{F3FF5B70-D3D8-43CF-B5A5-1AFE685F0482}" type="VALUE">
                      <a:rPr lang="en-US">
                        <a:solidFill>
                          <a:srgbClr val="FF000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73C-40B7-AF8B-93DA6F2441E1}"/>
                </c:ext>
              </c:extLst>
            </c:dLbl>
            <c:dLbl>
              <c:idx val="1"/>
              <c:layout>
                <c:manualLayout>
                  <c:x val="-9.1073051436733766E-3"/>
                  <c:y val="7.41472597849336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73C-40B7-AF8B-93DA6F2441E1}"/>
                </c:ext>
              </c:extLst>
            </c:dLbl>
            <c:dLbl>
              <c:idx val="2"/>
              <c:layout>
                <c:manualLayout>
                  <c:x val="-4.7543331847669984E-2"/>
                  <c:y val="9.31372908512007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73C-40B7-AF8B-93DA6F2441E1}"/>
                </c:ext>
              </c:extLst>
            </c:dLbl>
            <c:dLbl>
              <c:idx val="3"/>
              <c:layout>
                <c:manualLayout>
                  <c:x val="-4.1569557041416294E-2"/>
                  <c:y val="-0.1203812482349619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EBECFB4-5C2D-46C7-A9E8-582DCF363823}" type="VALUE">
                      <a:rPr lang="en-US" b="1">
                        <a:solidFill>
                          <a:schemeClr val="tx1"/>
                        </a:solidFill>
                      </a:rPr>
                      <a:pPr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9051185713229952E-2"/>
                      <c:h val="7.4856578044942917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73C-40B7-AF8B-93DA6F2441E1}"/>
                </c:ext>
              </c:extLst>
            </c:dLbl>
            <c:dLbl>
              <c:idx val="4"/>
              <c:layout>
                <c:manualLayout>
                  <c:x val="-4.4347546179369091E-2"/>
                  <c:y val="8.33333654984427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73C-40B7-AF8B-93DA6F2441E1}"/>
                </c:ext>
              </c:extLst>
            </c:dLbl>
            <c:dLbl>
              <c:idx val="5"/>
              <c:layout>
                <c:manualLayout>
                  <c:x val="-4.4857831267290857E-2"/>
                  <c:y val="7.796807724024908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201270B-5B47-4B0F-B724-7555A58C9CDC}" type="VALUE">
                      <a:rPr lang="en-US" b="1">
                        <a:solidFill>
                          <a:srgbClr val="0070C0"/>
                        </a:solidFill>
                      </a:rPr>
                      <a:pPr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3670627556639788E-2"/>
                      <c:h val="0.1405740085724475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73C-40B7-AF8B-93DA6F2441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m/d/yyyy</c:formatCode>
                <c:ptCount val="6"/>
                <c:pt idx="0">
                  <c:v>42378</c:v>
                </c:pt>
                <c:pt idx="1">
                  <c:v>42409</c:v>
                </c:pt>
                <c:pt idx="2">
                  <c:v>42438</c:v>
                </c:pt>
                <c:pt idx="3">
                  <c:v>42469</c:v>
                </c:pt>
                <c:pt idx="4">
                  <c:v>42499</c:v>
                </c:pt>
                <c:pt idx="5">
                  <c:v>42378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5.12</c:v>
                </c:pt>
                <c:pt idx="1">
                  <c:v>5.45</c:v>
                </c:pt>
                <c:pt idx="2">
                  <c:v>6.19</c:v>
                </c:pt>
                <c:pt idx="3">
                  <c:v>3.97</c:v>
                </c:pt>
                <c:pt idx="4">
                  <c:v>4.5</c:v>
                </c:pt>
                <c:pt idx="5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73C-40B7-AF8B-93DA6F2441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STANDARD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73C-40B7-AF8B-93DA6F2441E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73C-40B7-AF8B-93DA6F2441E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73C-40B7-AF8B-93DA6F2441E1}"/>
                </c:ext>
              </c:extLst>
            </c:dLbl>
            <c:dLbl>
              <c:idx val="3"/>
              <c:layout>
                <c:manualLayout>
                  <c:x val="1.06839003615113E-2"/>
                  <c:y val="-6.86274774693057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73C-40B7-AF8B-93DA6F2441E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73C-40B7-AF8B-93DA6F2441E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73C-40B7-AF8B-93DA6F2441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m/d/yyyy</c:formatCode>
                <c:ptCount val="6"/>
                <c:pt idx="0">
                  <c:v>42378</c:v>
                </c:pt>
                <c:pt idx="1">
                  <c:v>42409</c:v>
                </c:pt>
                <c:pt idx="2">
                  <c:v>42438</c:v>
                </c:pt>
                <c:pt idx="3">
                  <c:v>42469</c:v>
                </c:pt>
                <c:pt idx="4">
                  <c:v>42499</c:v>
                </c:pt>
                <c:pt idx="5">
                  <c:v>42378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373C-40B7-AF8B-93DA6F2441E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07851672"/>
        <c:axId val="407853968"/>
      </c:lineChart>
      <c:dateAx>
        <c:axId val="40785167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53968"/>
        <c:crosses val="autoZero"/>
        <c:auto val="1"/>
        <c:lblOffset val="100"/>
        <c:baseTimeUnit val="months"/>
      </c:dateAx>
      <c:valAx>
        <c:axId val="407853968"/>
        <c:scaling>
          <c:orientation val="minMax"/>
          <c:max val="12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51672"/>
        <c:crosses val="autoZero"/>
        <c:crossBetween val="between"/>
        <c:majorUnit val="1"/>
        <c:min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09880899321547"/>
          <c:y val="0.20249453591723737"/>
          <c:w val="0.72693643836973199"/>
          <c:h val="0.525256010491038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      CONE ROUNDNESS
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9115658891695141E-2"/>
                  <c:y val="6.8627477469305795E-2"/>
                </c:manualLayout>
              </c:layout>
              <c:tx>
                <c:rich>
                  <a:bodyPr/>
                  <a:lstStyle/>
                  <a:p>
                    <a:fld id="{18743BF2-A10F-434F-9792-5A00ED3EA3FC}" type="VALUE">
                      <a:rPr lang="en-US" b="1">
                        <a:solidFill>
                          <a:srgbClr val="FF000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56C2-4A9D-9183-C722E9C81521}"/>
                </c:ext>
              </c:extLst>
            </c:dLbl>
            <c:dLbl>
              <c:idx val="1"/>
              <c:layout>
                <c:manualLayout>
                  <c:x val="-3.96816966275442E-2"/>
                  <c:y val="9.31372908512006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6C2-4A9D-9183-C722E9C81521}"/>
                </c:ext>
              </c:extLst>
            </c:dLbl>
            <c:dLbl>
              <c:idx val="2"/>
              <c:layout>
                <c:manualLayout>
                  <c:x val="-4.7543331847669984E-2"/>
                  <c:y val="9.31372908512007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6C2-4A9D-9183-C722E9C81521}"/>
                </c:ext>
              </c:extLst>
            </c:dLbl>
            <c:dLbl>
              <c:idx val="3"/>
              <c:layout>
                <c:manualLayout>
                  <c:x val="-3.6537042539493886E-2"/>
                  <c:y val="0.11274514155671668"/>
                </c:manualLayout>
              </c:layout>
              <c:tx>
                <c:rich>
                  <a:bodyPr/>
                  <a:lstStyle/>
                  <a:p>
                    <a:fld id="{3EBECFB4-5C2D-46C7-A9E8-582DCF363823}" type="VALUE">
                      <a:rPr lang="en-US" b="1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6C2-4A9D-9183-C722E9C81521}"/>
                </c:ext>
              </c:extLst>
            </c:dLbl>
            <c:dLbl>
              <c:idx val="4"/>
              <c:layout>
                <c:manualLayout>
                  <c:x val="-4.4347546179369091E-2"/>
                  <c:y val="8.33333654984427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6C2-4A9D-9183-C722E9C81521}"/>
                </c:ext>
              </c:extLst>
            </c:dLbl>
            <c:dLbl>
              <c:idx val="5"/>
              <c:layout>
                <c:manualLayout>
                  <c:x val="-3.3392388451443683E-2"/>
                  <c:y val="6.3725514792926818E-2"/>
                </c:manualLayout>
              </c:layout>
              <c:tx>
                <c:rich>
                  <a:bodyPr/>
                  <a:lstStyle/>
                  <a:p>
                    <a:fld id="{1201270B-5B47-4B0F-B724-7555A58C9CDC}" type="VALUE">
                      <a:rPr lang="en-US" b="1">
                        <a:solidFill>
                          <a:srgbClr val="0070C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6C2-4A9D-9183-C722E9C815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m/d/yyyy</c:formatCode>
                <c:ptCount val="6"/>
                <c:pt idx="0">
                  <c:v>42378</c:v>
                </c:pt>
                <c:pt idx="1">
                  <c:v>42409</c:v>
                </c:pt>
                <c:pt idx="2">
                  <c:v>42438</c:v>
                </c:pt>
                <c:pt idx="3">
                  <c:v>42469</c:v>
                </c:pt>
                <c:pt idx="4">
                  <c:v>42499</c:v>
                </c:pt>
                <c:pt idx="5">
                  <c:v>42530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44.96</c:v>
                </c:pt>
                <c:pt idx="1">
                  <c:v>45.75</c:v>
                </c:pt>
                <c:pt idx="2">
                  <c:v>44</c:v>
                </c:pt>
                <c:pt idx="3">
                  <c:v>45.83</c:v>
                </c:pt>
                <c:pt idx="4">
                  <c:v>44.9</c:v>
                </c:pt>
                <c:pt idx="5">
                  <c:v>43.5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6C2-4A9D-9183-C722E9C815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STANDARD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6C2-4A9D-9183-C722E9C8152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6C2-4A9D-9183-C722E9C8152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6C2-4A9D-9183-C722E9C81521}"/>
                </c:ext>
              </c:extLst>
            </c:dLbl>
            <c:dLbl>
              <c:idx val="3"/>
              <c:layout>
                <c:manualLayout>
                  <c:x val="1.06839003615113E-2"/>
                  <c:y val="-6.86274774693057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6C2-4A9D-9183-C722E9C8152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6C2-4A9D-9183-C722E9C8152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6C2-4A9D-9183-C722E9C815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m/d/yyyy</c:formatCode>
                <c:ptCount val="6"/>
                <c:pt idx="0">
                  <c:v>42378</c:v>
                </c:pt>
                <c:pt idx="1">
                  <c:v>42409</c:v>
                </c:pt>
                <c:pt idx="2">
                  <c:v>42438</c:v>
                </c:pt>
                <c:pt idx="3">
                  <c:v>42469</c:v>
                </c:pt>
                <c:pt idx="4">
                  <c:v>42499</c:v>
                </c:pt>
                <c:pt idx="5">
                  <c:v>42530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45</c:v>
                </c:pt>
                <c:pt idx="1">
                  <c:v>45</c:v>
                </c:pt>
                <c:pt idx="2">
                  <c:v>45</c:v>
                </c:pt>
                <c:pt idx="3">
                  <c:v>45</c:v>
                </c:pt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56C2-4A9D-9183-C722E9C8152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07851672"/>
        <c:axId val="407853968"/>
      </c:lineChart>
      <c:dateAx>
        <c:axId val="40785167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53968"/>
        <c:crosses val="autoZero"/>
        <c:auto val="1"/>
        <c:lblOffset val="100"/>
        <c:baseTimeUnit val="months"/>
      </c:dateAx>
      <c:valAx>
        <c:axId val="407853968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51672"/>
        <c:crosses val="autoZero"/>
        <c:crossBetween val="between"/>
        <c:majorUnit val="10"/>
        <c:min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0.36792</cdr:x>
      <cdr:y>0.05882</cdr:y>
    </cdr:from>
    <cdr:to>
      <cdr:x>0.5</cdr:x>
      <cdr:y>0.17647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971800" y="152400"/>
          <a:ext cx="10668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0.23358</cdr:x>
      <cdr:y>0.16</cdr:y>
    </cdr:from>
    <cdr:to>
      <cdr:x>0.65149</cdr:x>
      <cdr:y>0.36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022170" y="426720"/>
          <a:ext cx="1828800" cy="533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/>
            <a:t>Standard value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0.36792</cdr:x>
      <cdr:y>0.05882</cdr:y>
    </cdr:from>
    <cdr:to>
      <cdr:x>0.5</cdr:x>
      <cdr:y>0.17647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971800" y="152400"/>
          <a:ext cx="10668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0.20511</cdr:x>
      <cdr:y>0.25431</cdr:y>
    </cdr:from>
    <cdr:to>
      <cdr:x>0.62302</cdr:x>
      <cdr:y>0.36463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909740" y="612833"/>
          <a:ext cx="1853592" cy="2658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/>
            <a:t>Standard value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0.36792</cdr:x>
      <cdr:y>0.05882</cdr:y>
    </cdr:from>
    <cdr:to>
      <cdr:x>0.5</cdr:x>
      <cdr:y>0.17647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971800" y="152400"/>
          <a:ext cx="10668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0.23358</cdr:x>
      <cdr:y>0.16</cdr:y>
    </cdr:from>
    <cdr:to>
      <cdr:x>0.65149</cdr:x>
      <cdr:y>0.36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022170" y="426720"/>
          <a:ext cx="1828800" cy="533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/>
            <a:t>Standard value</a:t>
          </a:r>
        </a:p>
      </cdr:txBody>
    </cdr:sp>
  </cdr:relSizeAnchor>
  <cdr:relSizeAnchor xmlns:cdr="http://schemas.openxmlformats.org/drawingml/2006/chartDrawing">
    <cdr:from>
      <cdr:x>0.28937</cdr:x>
      <cdr:y>0.02857</cdr:y>
    </cdr:from>
    <cdr:to>
      <cdr:x>0.72698</cdr:x>
      <cdr:y>0.14286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310096" y="76200"/>
          <a:ext cx="19812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0.36792</cdr:x>
      <cdr:y>0.05882</cdr:y>
    </cdr:from>
    <cdr:to>
      <cdr:x>0.5</cdr:x>
      <cdr:y>0.17647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971800" y="152400"/>
          <a:ext cx="10668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0.19408</cdr:x>
      <cdr:y>0.21328</cdr:y>
    </cdr:from>
    <cdr:to>
      <cdr:x>0.61199</cdr:x>
      <cdr:y>0.33899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914400" y="568813"/>
          <a:ext cx="1968916" cy="3352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/>
            <a:t>Standard value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0.36792</cdr:x>
      <cdr:y>0.05882</cdr:y>
    </cdr:from>
    <cdr:to>
      <cdr:x>0.5</cdr:x>
      <cdr:y>0.17647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971800" y="152400"/>
          <a:ext cx="10668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0.23256</cdr:x>
      <cdr:y>0.23276</cdr:y>
    </cdr:from>
    <cdr:to>
      <cdr:x>0.65047</cdr:x>
      <cdr:y>0.38854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159194" y="622663"/>
          <a:ext cx="2083102" cy="4167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/>
            <a:t>Standard value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0.36792</cdr:x>
      <cdr:y>0.05882</cdr:y>
    </cdr:from>
    <cdr:to>
      <cdr:x>0.5</cdr:x>
      <cdr:y>0.17647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971800" y="152400"/>
          <a:ext cx="10668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0.23707</cdr:x>
      <cdr:y>0.19733</cdr:y>
    </cdr:from>
    <cdr:to>
      <cdr:x>1</cdr:x>
      <cdr:y>0.9825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109412" y="500265"/>
          <a:ext cx="3570358" cy="19905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/>
            <a:t>Standard value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PROJECT</a:t>
            </a:r>
            <a:r>
              <a:rPr lang="en-US" sz="3200" b="1" dirty="0">
                <a:solidFill>
                  <a:schemeClr val="tx1"/>
                </a:solidFill>
              </a:rPr>
              <a:t> REPORT STAGE-1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dirty="0"/>
              <a:t>BE Project On</a:t>
            </a:r>
          </a:p>
          <a:p>
            <a:pPr algn="ctr">
              <a:buNone/>
            </a:pPr>
            <a:r>
              <a:rPr lang="en-US" sz="2800" dirty="0"/>
              <a:t> </a:t>
            </a:r>
            <a:r>
              <a:rPr lang="en-US" sz="2800" b="1" dirty="0">
                <a:solidFill>
                  <a:srgbClr val="7030A0"/>
                </a:solidFill>
              </a:rPr>
              <a:t>IMPROVEMENT IN QUALITY PPM IN REJECTION AND REWORK FOR CUP-MACHINING OPERATIONS ON GILDEMEISTER (AS-48).</a:t>
            </a:r>
          </a:p>
          <a:p>
            <a:pPr algn="ctr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 algn="ctr"/>
            <a:r>
              <a:rPr lang="en-US" dirty="0"/>
              <a:t>College Guide-S.V.GOSAVI</a:t>
            </a:r>
          </a:p>
          <a:p>
            <a:pPr marL="0" indent="0" algn="ctr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Project Sponsored by- CUMMINS India limited, </a:t>
            </a:r>
            <a:r>
              <a:rPr lang="en-US" dirty="0" err="1"/>
              <a:t>Kothrud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                                                         Group Members:- </a:t>
            </a:r>
          </a:p>
          <a:p>
            <a:pPr>
              <a:buNone/>
            </a:pPr>
            <a:r>
              <a:rPr lang="en-US" dirty="0"/>
              <a:t>                                                            1. </a:t>
            </a:r>
            <a:r>
              <a:rPr lang="en-US" dirty="0" err="1"/>
              <a:t>Rajratna</a:t>
            </a:r>
            <a:r>
              <a:rPr lang="en-US" dirty="0"/>
              <a:t>. M .</a:t>
            </a:r>
            <a:r>
              <a:rPr lang="en-US" dirty="0" err="1"/>
              <a:t>Patil</a:t>
            </a:r>
            <a:endParaRPr lang="en-US" dirty="0"/>
          </a:p>
          <a:p>
            <a:pPr>
              <a:buNone/>
            </a:pPr>
            <a:r>
              <a:rPr lang="en-US" dirty="0"/>
              <a:t>                                                            2. </a:t>
            </a:r>
            <a:r>
              <a:rPr lang="en-US" dirty="0" err="1"/>
              <a:t>Omkar</a:t>
            </a:r>
            <a:r>
              <a:rPr lang="en-US" dirty="0"/>
              <a:t>. P .</a:t>
            </a:r>
            <a:r>
              <a:rPr lang="en-US" dirty="0" err="1"/>
              <a:t>Pawar</a:t>
            </a:r>
            <a:endParaRPr lang="en-US" dirty="0"/>
          </a:p>
          <a:p>
            <a:pPr>
              <a:buNone/>
            </a:pPr>
            <a:r>
              <a:rPr lang="en-US" dirty="0"/>
              <a:t>                                                            3. </a:t>
            </a:r>
            <a:r>
              <a:rPr lang="en-US" dirty="0" err="1"/>
              <a:t>Abhishek</a:t>
            </a:r>
            <a:r>
              <a:rPr lang="en-US" dirty="0"/>
              <a:t> .S. </a:t>
            </a:r>
            <a:r>
              <a:rPr lang="en-US" dirty="0" err="1"/>
              <a:t>Pathak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02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9705" y="1070907"/>
            <a:ext cx="7391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/>
              <a:t>Causes:- </a:t>
            </a:r>
            <a:r>
              <a:rPr lang="en-IN" sz="2000" dirty="0"/>
              <a:t>Vibrations and stress loading.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/>
              <a:t>Rejection Frequency:- </a:t>
            </a:r>
            <a:r>
              <a:rPr lang="en-IN" sz="2000" dirty="0"/>
              <a:t>4-5 jobs were rejected daily for almost a week</a:t>
            </a:r>
            <a:r>
              <a:rPr lang="en-IN" dirty="0"/>
              <a:t>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92202" y="365704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2.Tool holder broken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59705" y="3276600"/>
            <a:ext cx="7609597" cy="3276600"/>
            <a:chOff x="1194499" y="2895600"/>
            <a:chExt cx="7239000" cy="3352800"/>
          </a:xfrm>
        </p:grpSpPr>
        <p:grpSp>
          <p:nvGrpSpPr>
            <p:cNvPr id="7" name="Group 6"/>
            <p:cNvGrpSpPr/>
            <p:nvPr/>
          </p:nvGrpSpPr>
          <p:grpSpPr>
            <a:xfrm>
              <a:off x="1194499" y="2895600"/>
              <a:ext cx="7239000" cy="3352800"/>
              <a:chOff x="0" y="0"/>
              <a:chExt cx="6891479" cy="291872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0"/>
                <a:ext cx="6566907" cy="2482215"/>
                <a:chOff x="0" y="0"/>
                <a:chExt cx="6566907" cy="2482215"/>
              </a:xfrm>
            </p:grpSpPr>
            <p:pic>
              <p:nvPicPr>
                <p:cNvPr id="11" name="Picture 10" descr="H:\GILDEMEISTER\College synopsis\gildemiester images\IMG_20160926_130243921.jpg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111" t="4515" r="-691"/>
                <a:stretch/>
              </p:blipFill>
              <p:spPr bwMode="auto">
                <a:xfrm>
                  <a:off x="3421117" y="0"/>
                  <a:ext cx="3145790" cy="2482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2" name="Picture 11" descr="H:\GILDEMEISTER\College synopsis\gildemiester images\IMG-20161010-WA0004.jp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3165475" cy="24745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9" name="Text Box 2"/>
              <p:cNvSpPr txBox="1">
                <a:spLocks noChangeArrowheads="1"/>
              </p:cNvSpPr>
              <p:nvPr/>
            </p:nvSpPr>
            <p:spPr bwMode="auto">
              <a:xfrm>
                <a:off x="190511" y="2487548"/>
                <a:ext cx="3124377" cy="4311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IN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Broken tool holder                                                    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 Box 2"/>
              <p:cNvSpPr txBox="1">
                <a:spLocks noChangeArrowheads="1"/>
              </p:cNvSpPr>
              <p:nvPr/>
            </p:nvSpPr>
            <p:spPr bwMode="auto">
              <a:xfrm>
                <a:off x="3165476" y="2532805"/>
                <a:ext cx="3726003" cy="34066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IN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New tool holder deployed                                                     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Oval 3"/>
            <p:cNvSpPr/>
            <p:nvPr/>
          </p:nvSpPr>
          <p:spPr>
            <a:xfrm>
              <a:off x="2133600" y="3352800"/>
              <a:ext cx="1752600" cy="12192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507206" y="3505200"/>
              <a:ext cx="1752600" cy="1219200"/>
            </a:xfrm>
            <a:prstGeom prst="ellipse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150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75467" y="2679993"/>
            <a:ext cx="8093254" cy="3930532"/>
            <a:chOff x="0" y="-59090"/>
            <a:chExt cx="6410626" cy="5820762"/>
          </a:xfrm>
        </p:grpSpPr>
        <p:grpSp>
          <p:nvGrpSpPr>
            <p:cNvPr id="21" name="Group 20"/>
            <p:cNvGrpSpPr/>
            <p:nvPr/>
          </p:nvGrpSpPr>
          <p:grpSpPr>
            <a:xfrm>
              <a:off x="0" y="-59090"/>
              <a:ext cx="6397910" cy="5128810"/>
              <a:chOff x="0" y="-59090"/>
              <a:chExt cx="6397910" cy="5128810"/>
            </a:xfrm>
          </p:grpSpPr>
          <p:pic>
            <p:nvPicPr>
              <p:cNvPr id="24" name="Picture 23" descr="H:\GILDEMEISTER\College synopsis\gildemiester images\IMG_20160920_133500334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9490" y="1371600"/>
                <a:ext cx="2598420" cy="35845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5" name="Group 24"/>
              <p:cNvGrpSpPr/>
              <p:nvPr/>
            </p:nvGrpSpPr>
            <p:grpSpPr>
              <a:xfrm>
                <a:off x="0" y="-59090"/>
                <a:ext cx="3257906" cy="5128810"/>
                <a:chOff x="0" y="-59090"/>
                <a:chExt cx="3257906" cy="5128810"/>
              </a:xfrm>
            </p:grpSpPr>
            <p:pic>
              <p:nvPicPr>
                <p:cNvPr id="26" name="Picture 25" descr="H:\GILDEMEISTER\College synopsis\gildemiester images\IMG_20160920_152451090.jp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-59090"/>
                  <a:ext cx="3246253" cy="19843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7" name="Group 26"/>
                <p:cNvGrpSpPr/>
                <p:nvPr/>
              </p:nvGrpSpPr>
              <p:grpSpPr>
                <a:xfrm>
                  <a:off x="28575" y="1988288"/>
                  <a:ext cx="3229331" cy="3081432"/>
                  <a:chOff x="28575" y="0"/>
                  <a:chExt cx="3229331" cy="3081432"/>
                </a:xfrm>
              </p:grpSpPr>
              <p:pic>
                <p:nvPicPr>
                  <p:cNvPr id="28" name="Picture 27" descr="H:\GILDEMEISTER\College synopsis\gildemiester images\IMG_20160920_133921208.jpg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646" y="1253902"/>
                    <a:ext cx="3223260" cy="182753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9" name="Picture 28" descr="H:\GILDEMEISTER\College synopsis\gildemiester images\IMG_20160920_133930902.jpg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-1" r="4227" b="27289"/>
                  <a:stretch/>
                </p:blipFill>
                <p:spPr bwMode="auto">
                  <a:xfrm>
                    <a:off x="28575" y="0"/>
                    <a:ext cx="3217678" cy="11720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30" name="Oval 29"/>
                  <p:cNvSpPr/>
                  <p:nvPr/>
                </p:nvSpPr>
                <p:spPr>
                  <a:xfrm>
                    <a:off x="1843087" y="1238250"/>
                    <a:ext cx="1112496" cy="87989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681037" y="1804988"/>
                    <a:ext cx="664138" cy="63793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32" name="Straight Arrow Connector 31"/>
                  <p:cNvCxnSpPr/>
                  <p:nvPr/>
                </p:nvCxnSpPr>
                <p:spPr>
                  <a:xfrm flipH="1" flipV="1">
                    <a:off x="919162" y="1571625"/>
                    <a:ext cx="45719" cy="21275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H="1">
                    <a:off x="2514600" y="2114550"/>
                    <a:ext cx="45719" cy="31116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575" y="1087518"/>
                    <a:ext cx="1323318" cy="35451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Crack formation</a:t>
                    </a:r>
                    <a:endParaRPr lang="en-US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4525" y="2423856"/>
                    <a:ext cx="1198880" cy="52136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Surface wear and tear</a:t>
                    </a:r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195262" y="547688"/>
                    <a:ext cx="479450" cy="49739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3371" y="18813"/>
                    <a:ext cx="1434465" cy="34924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Cam edge worn out</a:t>
                    </a:r>
                    <a:endParaRPr lang="en-US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7" name="Straight Arrow Connector 36"/>
                  <p:cNvCxnSpPr/>
                  <p:nvPr/>
                </p:nvCxnSpPr>
                <p:spPr>
                  <a:xfrm flipV="1">
                    <a:off x="295275" y="347663"/>
                    <a:ext cx="117695" cy="21728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2" name="Text Box 2"/>
            <p:cNvSpPr txBox="1">
              <a:spLocks noChangeArrowheads="1"/>
            </p:cNvSpPr>
            <p:nvPr/>
          </p:nvSpPr>
          <p:spPr bwMode="auto">
            <a:xfrm>
              <a:off x="708660" y="5123584"/>
              <a:ext cx="1805305" cy="6380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Cam profile</a:t>
              </a:r>
              <a:endPara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2"/>
            <p:cNvSpPr txBox="1">
              <a:spLocks noChangeArrowheads="1"/>
            </p:cNvSpPr>
            <p:nvPr/>
          </p:nvSpPr>
          <p:spPr bwMode="auto">
            <a:xfrm>
              <a:off x="3608741" y="5007381"/>
              <a:ext cx="2801885" cy="6783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Operator removing Cams</a:t>
              </a:r>
              <a:endPara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IN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21980" y="672678"/>
            <a:ext cx="386651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/>
              <a:t>Causes</a:t>
            </a:r>
            <a:r>
              <a:rPr lang="en-IN" sz="2000" dirty="0"/>
              <a:t>:-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Inaccurate cam profile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Cam edge worn-out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Crack formation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Surface wear and tear.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00600" y="2188007"/>
            <a:ext cx="4198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b="1" dirty="0"/>
              <a:t>Effects</a:t>
            </a:r>
            <a:r>
              <a:rPr lang="en-US" dirty="0"/>
              <a:t>:- </a:t>
            </a:r>
          </a:p>
          <a:p>
            <a:r>
              <a:rPr lang="en-US" dirty="0"/>
              <a:t>                1.Inaccurate central-block motion</a:t>
            </a:r>
          </a:p>
          <a:p>
            <a:r>
              <a:rPr lang="en-US" dirty="0"/>
              <a:t>                2.Wear and tear of gears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3518" y="167676"/>
            <a:ext cx="5660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3.Worn out Cam profile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332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46100" y="2819400"/>
            <a:ext cx="5397500" cy="3827143"/>
            <a:chOff x="533400" y="2333625"/>
            <a:chExt cx="5410200" cy="4143375"/>
          </a:xfrm>
        </p:grpSpPr>
        <p:grpSp>
          <p:nvGrpSpPr>
            <p:cNvPr id="25" name="Group 24"/>
            <p:cNvGrpSpPr/>
            <p:nvPr/>
          </p:nvGrpSpPr>
          <p:grpSpPr>
            <a:xfrm>
              <a:off x="653878" y="4619657"/>
              <a:ext cx="5289722" cy="1417463"/>
              <a:chOff x="653878" y="4619657"/>
              <a:chExt cx="5289722" cy="1417463"/>
            </a:xfrm>
          </p:grpSpPr>
          <p:pic>
            <p:nvPicPr>
              <p:cNvPr id="13" name="Picture 12" descr="H:\GILDEMEISTER\College synopsis\gildemiester images\IMG_20161003_102230642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1460" y="4619657"/>
                <a:ext cx="2502140" cy="13807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Picture 13" descr="H:\GILDEMEISTER\College synopsis\gildemiester images\IMG_20161003_102243237.jp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878" y="4651049"/>
                <a:ext cx="2617310" cy="13860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" name="Oval 14"/>
              <p:cNvSpPr/>
              <p:nvPr/>
            </p:nvSpPr>
            <p:spPr>
              <a:xfrm>
                <a:off x="3984682" y="5269932"/>
                <a:ext cx="332135" cy="312742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3112670" y="5413442"/>
                <a:ext cx="867246" cy="44846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126294" y="5265448"/>
                <a:ext cx="547986" cy="264595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>
                <a:off x="2316897" y="4979522"/>
                <a:ext cx="273903" cy="266797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 Box 2"/>
              <p:cNvSpPr txBox="1">
                <a:spLocks noChangeArrowheads="1"/>
              </p:cNvSpPr>
              <p:nvPr/>
            </p:nvSpPr>
            <p:spPr bwMode="auto">
              <a:xfrm>
                <a:off x="1999660" y="4686616"/>
                <a:ext cx="1113009" cy="29290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Pick-off spring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IN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33400" y="2333625"/>
              <a:ext cx="5146521" cy="4143375"/>
              <a:chOff x="533400" y="2362201"/>
              <a:chExt cx="5146521" cy="4051885"/>
            </a:xfrm>
          </p:grpSpPr>
          <p:sp>
            <p:nvSpPr>
              <p:cNvPr id="3" name="Text Box 2"/>
              <p:cNvSpPr txBox="1">
                <a:spLocks noChangeArrowheads="1"/>
              </p:cNvSpPr>
              <p:nvPr/>
            </p:nvSpPr>
            <p:spPr bwMode="auto">
              <a:xfrm>
                <a:off x="2420134" y="4126429"/>
                <a:ext cx="1501793" cy="2407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Pick-off collet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IN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533400" y="2362201"/>
                <a:ext cx="5146521" cy="1655637"/>
                <a:chOff x="0" y="0"/>
                <a:chExt cx="6412943" cy="219205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0" y="0"/>
                  <a:ext cx="6412943" cy="2192055"/>
                  <a:chOff x="0" y="0"/>
                  <a:chExt cx="5063342" cy="1932940"/>
                </a:xfrm>
              </p:grpSpPr>
              <p:pic>
                <p:nvPicPr>
                  <p:cNvPr id="11" name="Picture 10" descr="H:\GILDEMEISTER\College synopsis\gildemiester images\IMG_20161003_102401070.jpg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8356" b="8682"/>
                  <a:stretch/>
                </p:blipFill>
                <p:spPr bwMode="auto">
                  <a:xfrm>
                    <a:off x="3256767" y="0"/>
                    <a:ext cx="1806575" cy="19329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12" name="Picture 11" descr="H:\GILDEMEISTER\College synopsis\gildemiester images\IMG_20160926_130536189.jpg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3253105" cy="19329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8" name="Rectangle 7"/>
                <p:cNvSpPr/>
                <p:nvPr/>
              </p:nvSpPr>
              <p:spPr>
                <a:xfrm>
                  <a:off x="1739735" y="979715"/>
                  <a:ext cx="570016" cy="350322"/>
                </a:xfrm>
                <a:prstGeom prst="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 flipH="1">
                  <a:off x="2024743" y="540328"/>
                  <a:ext cx="266857" cy="409698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780805" y="18531"/>
                  <a:ext cx="1299845" cy="6221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Pick-off sleeve</a:t>
                  </a:r>
                  <a:endParaRPr lang="en-US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IN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US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 Box 2"/>
              <p:cNvSpPr txBox="1">
                <a:spLocks noChangeArrowheads="1"/>
              </p:cNvSpPr>
              <p:nvPr/>
            </p:nvSpPr>
            <p:spPr bwMode="auto">
              <a:xfrm>
                <a:off x="1929574" y="6142266"/>
                <a:ext cx="2320032" cy="27182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Operator repairing Pick-off spring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IN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533400" y="741067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Causes:- </a:t>
            </a:r>
          </a:p>
          <a:p>
            <a:pPr lvl="0"/>
            <a:endParaRPr lang="en-US" sz="2000" b="1" dirty="0"/>
          </a:p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Pick-off sleeve is worn out.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Mandrill bar of pick-off is slightly bend.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Cup O.D reduced beyond tolerance.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Pick-off spring malfunctioned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943600" y="2362200"/>
            <a:ext cx="289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000" b="1" dirty="0"/>
              <a:t>Effects:-</a:t>
            </a:r>
          </a:p>
          <a:p>
            <a:r>
              <a:rPr lang="en-US" sz="2000" dirty="0"/>
              <a:t>1.Cup breakage</a:t>
            </a:r>
          </a:p>
          <a:p>
            <a:endParaRPr lang="en-US" sz="2000" dirty="0"/>
          </a:p>
          <a:p>
            <a:r>
              <a:rPr lang="en-US" sz="2000" dirty="0"/>
              <a:t>2. Surface indentation </a:t>
            </a:r>
          </a:p>
          <a:p>
            <a:r>
              <a:rPr lang="en-US" sz="2000" dirty="0"/>
              <a:t>    and scratches on cup.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29574" y="177257"/>
            <a:ext cx="45474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4.Pick-off Dysfunctions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05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66800" y="3505200"/>
            <a:ext cx="7109771" cy="3045438"/>
            <a:chOff x="1828800" y="2971800"/>
            <a:chExt cx="5755956" cy="3039159"/>
          </a:xfrm>
        </p:grpSpPr>
        <p:grpSp>
          <p:nvGrpSpPr>
            <p:cNvPr id="4" name="Group 2"/>
            <p:cNvGrpSpPr>
              <a:grpSpLocks/>
            </p:cNvGrpSpPr>
            <p:nvPr/>
          </p:nvGrpSpPr>
          <p:grpSpPr bwMode="auto">
            <a:xfrm>
              <a:off x="1828800" y="2971800"/>
              <a:ext cx="5755956" cy="2477530"/>
              <a:chOff x="1378" y="5734"/>
              <a:chExt cx="9065" cy="3900"/>
            </a:xfrm>
          </p:grpSpPr>
          <p:grpSp>
            <p:nvGrpSpPr>
              <p:cNvPr id="5" name="Group 225"/>
              <p:cNvGrpSpPr>
                <a:grpSpLocks/>
              </p:cNvGrpSpPr>
              <p:nvPr/>
            </p:nvGrpSpPr>
            <p:grpSpPr bwMode="auto">
              <a:xfrm>
                <a:off x="1378" y="5734"/>
                <a:ext cx="9065" cy="3900"/>
                <a:chOff x="-39619" y="23854"/>
                <a:chExt cx="5756276" cy="2476278"/>
              </a:xfrm>
            </p:grpSpPr>
            <p:pic>
              <p:nvPicPr>
                <p:cNvPr id="212" name="Picture 212" descr="H:\GILDEMEISTER\College synopsis\gildemiester images\IMG_20161003_120950551.jp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665" t="1633"/>
                <a:stretch>
                  <a:fillRect/>
                </a:stretch>
              </p:blipFill>
              <p:spPr bwMode="auto">
                <a:xfrm>
                  <a:off x="-39619" y="83957"/>
                  <a:ext cx="2822575" cy="2416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" name="Oval 55"/>
                <p:cNvSpPr>
                  <a:spLocks noChangeArrowheads="1"/>
                </p:cNvSpPr>
                <p:nvPr/>
              </p:nvSpPr>
              <p:spPr bwMode="auto">
                <a:xfrm>
                  <a:off x="445273" y="318052"/>
                  <a:ext cx="2186609" cy="2043402"/>
                </a:xfrm>
                <a:prstGeom prst="ellipse">
                  <a:avLst/>
                </a:prstGeom>
                <a:noFill/>
                <a:ln w="38100" algn="ctr">
                  <a:solidFill>
                    <a:srgbClr val="8D0C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7" name="Group 224"/>
                <p:cNvGrpSpPr>
                  <a:grpSpLocks/>
                </p:cNvGrpSpPr>
                <p:nvPr/>
              </p:nvGrpSpPr>
              <p:grpSpPr bwMode="auto">
                <a:xfrm>
                  <a:off x="3148717" y="23854"/>
                  <a:ext cx="2567940" cy="2453005"/>
                  <a:chOff x="0" y="0"/>
                  <a:chExt cx="2567940" cy="2453005"/>
                </a:xfrm>
              </p:grpSpPr>
              <p:pic>
                <p:nvPicPr>
                  <p:cNvPr id="213" name="Picture 213" descr="H:\GILDEMEISTER\College synopsis\gildemiester images\IMG_20160926_131553478.jp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2805" t="2396" r="29686" b="-2"/>
                  <a:stretch>
                    <a:fillRect/>
                  </a:stretch>
                </p:blipFill>
                <p:spPr bwMode="auto">
                  <a:xfrm>
                    <a:off x="0" y="0"/>
                    <a:ext cx="2567940" cy="24530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8" name="Straight Arrow Connector 20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24786" y="588396"/>
                    <a:ext cx="580113" cy="492152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rgbClr val="8D0C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9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70" y="145721"/>
                    <a:ext cx="1407160" cy="4131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rPr>
                      <a:t>Turning tool holder</a:t>
                    </a:r>
                    <a:endParaRPr kumimoji="0" lang="en-US" alt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" name="Straight Arrow Connector 20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96062" y="1447137"/>
                    <a:ext cx="453224" cy="365429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rgbClr val="8D0C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4786" y="1741334"/>
                    <a:ext cx="745849" cy="3107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rPr>
                      <a:t>Insert</a:t>
                    </a:r>
                    <a:endParaRPr kumimoji="0" lang="en-US" alt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2" name="Straight Arrow Connector 22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25433" y="628153"/>
                    <a:ext cx="254055" cy="515979"/>
                  </a:xfrm>
                  <a:prstGeom prst="straightConnector1">
                    <a:avLst/>
                  </a:prstGeom>
                  <a:noFill/>
                  <a:ln w="28575" algn="ctr">
                    <a:solidFill>
                      <a:srgbClr val="8D0C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42553" y="238643"/>
                    <a:ext cx="993171" cy="38951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rPr>
                      <a:t>Turning tool </a:t>
                    </a:r>
                    <a:endParaRPr kumimoji="0" lang="en-US" alt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3406908" y="5584053"/>
              <a:ext cx="2881245" cy="4269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Turning tool mechanism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33400" y="895982"/>
            <a:ext cx="84582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Turning tool has to  be set for three different cups- K, STC, STD.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Causes:- </a:t>
            </a:r>
            <a:r>
              <a:rPr lang="en-US" sz="2000" dirty="0"/>
              <a:t>Turning tool setting done on trial and error method using dial gauges.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b="1" dirty="0"/>
              <a:t>Rejection Frequency:- </a:t>
            </a:r>
            <a:r>
              <a:rPr lang="en-US" sz="2000" dirty="0"/>
              <a:t>3 parts per day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Effects:- </a:t>
            </a:r>
            <a:r>
              <a:rPr lang="en-US" sz="2000" dirty="0"/>
              <a:t> Faulty plunge profile on cup.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304800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5.Turning tool positioning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61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549004"/>
              </p:ext>
            </p:extLst>
          </p:nvPr>
        </p:nvGraphicFramePr>
        <p:xfrm>
          <a:off x="761999" y="823804"/>
          <a:ext cx="8077200" cy="57512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6866">
                  <a:extLst>
                    <a:ext uri="{9D8B030D-6E8A-4147-A177-3AD203B41FA5}">
                      <a16:colId xmlns:a16="http://schemas.microsoft.com/office/drawing/2014/main" val="3327495408"/>
                    </a:ext>
                  </a:extLst>
                </a:gridCol>
                <a:gridCol w="1974663">
                  <a:extLst>
                    <a:ext uri="{9D8B030D-6E8A-4147-A177-3AD203B41FA5}">
                      <a16:colId xmlns:a16="http://schemas.microsoft.com/office/drawing/2014/main" val="2291845914"/>
                    </a:ext>
                  </a:extLst>
                </a:gridCol>
                <a:gridCol w="2232226">
                  <a:extLst>
                    <a:ext uri="{9D8B030D-6E8A-4147-A177-3AD203B41FA5}">
                      <a16:colId xmlns:a16="http://schemas.microsoft.com/office/drawing/2014/main" val="3315604752"/>
                    </a:ext>
                  </a:extLst>
                </a:gridCol>
                <a:gridCol w="2103445">
                  <a:extLst>
                    <a:ext uri="{9D8B030D-6E8A-4147-A177-3AD203B41FA5}">
                      <a16:colId xmlns:a16="http://schemas.microsoft.com/office/drawing/2014/main" val="2595927650"/>
                    </a:ext>
                  </a:extLst>
                </a:gridCol>
              </a:tblGrid>
              <a:tr h="447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OPERATIONS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PROBLEMS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REASONS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SOLUTION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extLst>
                  <a:ext uri="{0D108BD9-81ED-4DB2-BD59-A6C34878D82A}">
                    <a16:rowId xmlns:a16="http://schemas.microsoft.com/office/drawing/2014/main" val="1370425114"/>
                  </a:ext>
                </a:extLst>
              </a:tr>
              <a:tr h="368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FACING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INSERT WORN OUT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-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-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extLst>
                  <a:ext uri="{0D108BD9-81ED-4DB2-BD59-A6C34878D82A}">
                    <a16:rowId xmlns:a16="http://schemas.microsoft.com/office/drawing/2014/main" val="2524803318"/>
                  </a:ext>
                </a:extLst>
              </a:tr>
              <a:tr h="788921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PARTING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. TOOL BREAKAGE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ASYNCHRONOUS MOTION BETWEEN FEED AND HOLDING MECHANISM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-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extLst>
                  <a:ext uri="{0D108BD9-81ED-4DB2-BD59-A6C34878D82A}">
                    <a16:rowId xmlns:a16="http://schemas.microsoft.com/office/drawing/2014/main" val="1648213052"/>
                  </a:ext>
                </a:extLst>
              </a:tr>
              <a:tr h="6609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 CLAMPING FORCE IN CLAMPING MECHANISM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-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extLst>
                  <a:ext uri="{0D108BD9-81ED-4DB2-BD59-A6C34878D82A}">
                    <a16:rowId xmlns:a16="http://schemas.microsoft.com/office/drawing/2014/main" val="855639072"/>
                  </a:ext>
                </a:extLst>
              </a:tr>
              <a:tr h="409709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CONE-DRILLING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TOOL HOLDER BROKEN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VIBRATION</a:t>
                      </a:r>
                      <a:r>
                        <a:rPr lang="en-IN" sz="1200" baseline="0" dirty="0">
                          <a:effectLst/>
                        </a:rPr>
                        <a:t> AND STRESS LOADING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CASTING</a:t>
                      </a:r>
                      <a:r>
                        <a:rPr lang="en-IN" sz="1200" baseline="0" dirty="0">
                          <a:effectLst/>
                        </a:rPr>
                        <a:t> NEW TOOL 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aseline="0" dirty="0">
                          <a:effectLst/>
                        </a:rPr>
                        <a:t> HOLDER.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extLst>
                  <a:ext uri="{0D108BD9-81ED-4DB2-BD59-A6C34878D82A}">
                    <a16:rowId xmlns:a16="http://schemas.microsoft.com/office/drawing/2014/main" val="974212261"/>
                  </a:ext>
                </a:extLst>
              </a:tr>
              <a:tr h="8856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FAULTY TOOL SETTING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MANUAL SETTING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DESIGNING ACCURATE GAUGE FOR BETTER TOOL SETTING (STD,STC AND K TYPE)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extLst>
                  <a:ext uri="{0D108BD9-81ED-4DB2-BD59-A6C34878D82A}">
                    <a16:rowId xmlns:a16="http://schemas.microsoft.com/office/drawing/2014/main" val="3836778834"/>
                  </a:ext>
                </a:extLst>
              </a:tr>
              <a:tr h="409709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TURNING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POCKET-FORMATION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UNREASONABLE</a:t>
                      </a:r>
                      <a:r>
                        <a:rPr lang="en-IN" sz="1200" baseline="0" dirty="0">
                          <a:effectLst/>
                        </a:rPr>
                        <a:t> SLIDE –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aseline="0" dirty="0">
                          <a:effectLst/>
                        </a:rPr>
                        <a:t> MOTION VARIATION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effectLst/>
                        </a:rPr>
                        <a:t> -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extLst>
                  <a:ext uri="{0D108BD9-81ED-4DB2-BD59-A6C34878D82A}">
                    <a16:rowId xmlns:a16="http://schemas.microsoft.com/office/drawing/2014/main" val="2059824096"/>
                  </a:ext>
                </a:extLst>
              </a:tr>
              <a:tr h="4396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O.D TOOL SETTING SIZE VARIATION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MANUAL SETTING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effectLst/>
                        </a:rPr>
                        <a:t> -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extLst>
                  <a:ext uri="{0D108BD9-81ED-4DB2-BD59-A6C34878D82A}">
                    <a16:rowId xmlns:a16="http://schemas.microsoft.com/office/drawing/2014/main" val="3989926992"/>
                  </a:ext>
                </a:extLst>
              </a:tr>
              <a:tr h="439605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PICK-OFF OPERATIONS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 FAULTY PICK-OFF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 OPERATION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SLEEVE OF PICK-OFF WAS WORN-OUT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REGRINDING OF  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 SLEEVE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extLst>
                  <a:ext uri="{0D108BD9-81ED-4DB2-BD59-A6C34878D82A}">
                    <a16:rowId xmlns:a16="http://schemas.microsoft.com/office/drawing/2014/main" val="84616071"/>
                  </a:ext>
                </a:extLst>
              </a:tr>
              <a:tr h="4396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CUP O.D REDUCED BEYOND TOLERANCE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-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extLst>
                  <a:ext uri="{0D108BD9-81ED-4DB2-BD59-A6C34878D82A}">
                    <a16:rowId xmlns:a16="http://schemas.microsoft.com/office/drawing/2014/main" val="799066898"/>
                  </a:ext>
                </a:extLst>
              </a:tr>
              <a:tr h="4396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MANDRILL BAR OF PICK-OFF IS SLIGHTLY BEND.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-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84" marR="67084" marT="0" marB="0" anchor="ctr"/>
                </a:tc>
                <a:extLst>
                  <a:ext uri="{0D108BD9-81ED-4DB2-BD59-A6C34878D82A}">
                    <a16:rowId xmlns:a16="http://schemas.microsoft.com/office/drawing/2014/main" val="328104085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00200" y="152400"/>
            <a:ext cx="6629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OPERATIONAL PROBLEM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18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984922"/>
              </p:ext>
            </p:extLst>
          </p:nvPr>
        </p:nvGraphicFramePr>
        <p:xfrm>
          <a:off x="381000" y="1066799"/>
          <a:ext cx="8458200" cy="5562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1410039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13170516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135233405"/>
                    </a:ext>
                  </a:extLst>
                </a:gridCol>
              </a:tblGrid>
              <a:tr h="8899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PROBLEMS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REASONS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SOLUTION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4619905"/>
                  </a:ext>
                </a:extLst>
              </a:tr>
              <a:tr h="3747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CAM PROFILE FAULTY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FRICTION; WEAR AND TEAR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6361682"/>
                  </a:ext>
                </a:extLst>
              </a:tr>
              <a:tr h="4336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TOOL HOLDER SHIFTS FROM TOOL POST.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WEAK TIGHTENING MECHANISM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0036582"/>
                  </a:ext>
                </a:extLst>
              </a:tr>
              <a:tr h="7728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SPRING OF FEED DAMAGED.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WEAR AND TEAR; UNBALANCED LOADING.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7895292"/>
                  </a:ext>
                </a:extLst>
              </a:tr>
              <a:tr h="117091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GEAR ADJUSTMENT LEVER STOPPED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FREQUENT ACTIVATION OF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SLIP-CLUTCH DUE JAMMING OF SLIDES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503603"/>
                  </a:ext>
                </a:extLst>
              </a:tr>
              <a:tr h="7728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VARIATION IN CENTRAL BLOCK-SLIDES.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GEAR MOTION PROBLEM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1930596"/>
                  </a:ext>
                </a:extLst>
              </a:tr>
              <a:tr h="7728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BURR SEDIMENTATION-SATURATION IN TOOL-HOLDER LEADING TO FAULTY MOTION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SMALL CHIP SIZE.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USING BETTER INSERTS WHICH PRODUCE LONG CHIPS.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3680868"/>
                  </a:ext>
                </a:extLst>
              </a:tr>
              <a:tr h="3747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BAR ENDING SIGNAL NOT WORKING.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ELECTRICAL WIRING CORRUPTED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REPLACE THE BAR ENDING SIGNAL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799518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81200" y="3810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MISCELLANEOUS PROBLEMS</a:t>
            </a:r>
          </a:p>
        </p:txBody>
      </p:sp>
    </p:spTree>
    <p:extLst>
      <p:ext uri="{BB962C8B-B14F-4D97-AF65-F5344CB8AC3E}">
        <p14:creationId xmlns:p14="http://schemas.microsoft.com/office/powerpoint/2010/main" val="2167243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 Statement – Error in measurement of  cone drill length on station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050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Solution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designed measuring gauge to tackle the arbitrary  measurement taken on cone drill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cone drill is 30 degree and the length of the cone drill outside the tool holder is not fixed.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Thus C- clamp has been designed to accurately measure the length of the tool length outside the tool holder.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L shaped scale fabricated on the C – clamp perfectly aligns the tip of the cone drill at accurate length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an offline operation </a:t>
            </a:r>
          </a:p>
          <a:p>
            <a:r>
              <a:rPr lang="en-US" dirty="0"/>
              <a:t>PROCEDURE – 1) The C- clamp is fixed on the holder with the help of nuts .</a:t>
            </a:r>
          </a:p>
          <a:p>
            <a:r>
              <a:rPr lang="en-US" dirty="0"/>
              <a:t>                           2) The tip of cone drill is aligned as per the L shaped .</a:t>
            </a:r>
          </a:p>
          <a:p>
            <a:r>
              <a:rPr lang="en-US" dirty="0"/>
              <a:t>                           3) Once the tool length is fixed  the C –clamp is removed .</a:t>
            </a:r>
          </a:p>
          <a:p>
            <a:r>
              <a:rPr lang="en-US" dirty="0"/>
              <a:t>                             4) The procedure is completed .</a:t>
            </a:r>
          </a:p>
          <a:p>
            <a:r>
              <a:rPr lang="en-US" dirty="0"/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7451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for Cone-drill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600"/>
            <a:ext cx="7223078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28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57267"/>
              </p:ext>
            </p:extLst>
          </p:nvPr>
        </p:nvGraphicFramePr>
        <p:xfrm>
          <a:off x="457199" y="838195"/>
          <a:ext cx="8420100" cy="57433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5285">
                  <a:extLst>
                    <a:ext uri="{9D8B030D-6E8A-4147-A177-3AD203B41FA5}">
                      <a16:colId xmlns:a16="http://schemas.microsoft.com/office/drawing/2014/main" val="943822260"/>
                    </a:ext>
                  </a:extLst>
                </a:gridCol>
                <a:gridCol w="1387928">
                  <a:extLst>
                    <a:ext uri="{9D8B030D-6E8A-4147-A177-3AD203B41FA5}">
                      <a16:colId xmlns:a16="http://schemas.microsoft.com/office/drawing/2014/main" val="3680625918"/>
                    </a:ext>
                  </a:extLst>
                </a:gridCol>
                <a:gridCol w="1110342">
                  <a:extLst>
                    <a:ext uri="{9D8B030D-6E8A-4147-A177-3AD203B41FA5}">
                      <a16:colId xmlns:a16="http://schemas.microsoft.com/office/drawing/2014/main" val="2393713830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3132896686"/>
                    </a:ext>
                  </a:extLst>
                </a:gridCol>
                <a:gridCol w="832757">
                  <a:extLst>
                    <a:ext uri="{9D8B030D-6E8A-4147-A177-3AD203B41FA5}">
                      <a16:colId xmlns:a16="http://schemas.microsoft.com/office/drawing/2014/main" val="3514523887"/>
                    </a:ext>
                  </a:extLst>
                </a:gridCol>
                <a:gridCol w="1017815">
                  <a:extLst>
                    <a:ext uri="{9D8B030D-6E8A-4147-A177-3AD203B41FA5}">
                      <a16:colId xmlns:a16="http://schemas.microsoft.com/office/drawing/2014/main" val="620900615"/>
                    </a:ext>
                  </a:extLst>
                </a:gridCol>
                <a:gridCol w="1017815">
                  <a:extLst>
                    <a:ext uri="{9D8B030D-6E8A-4147-A177-3AD203B41FA5}">
                      <a16:colId xmlns:a16="http://schemas.microsoft.com/office/drawing/2014/main" val="308059408"/>
                    </a:ext>
                  </a:extLst>
                </a:gridCol>
                <a:gridCol w="1202872">
                  <a:extLst>
                    <a:ext uri="{9D8B030D-6E8A-4147-A177-3AD203B41FA5}">
                      <a16:colId xmlns:a16="http://schemas.microsoft.com/office/drawing/2014/main" val="132914779"/>
                    </a:ext>
                  </a:extLst>
                </a:gridCol>
              </a:tblGrid>
              <a:tr h="11909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PARAMETER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SPECIFICATIONS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aseline="30000" dirty="0"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100" baseline="30000" dirty="0"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 SEPTEMBER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1100" baseline="30000" dirty="0"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 SEPTEMBER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1100" baseline="30000" dirty="0"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sz="1100" baseline="30000" dirty="0"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  SEPTEMBER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1100" baseline="30000" dirty="0"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1051889"/>
                  </a:ext>
                </a:extLst>
              </a:tr>
              <a:tr h="7037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CONE ROUNDNESS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0.00005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0.000021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0.000031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0.000025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0.000035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8BC5E22-9A0C-4678-91D8-A03FBA8161D1}" type="VALUE">
                        <a:rPr lang="en-US" sz="1100" b="1" smtClean="0">
                          <a:solidFill>
                            <a:schemeClr val="tx1"/>
                          </a:solidFill>
                        </a:rPr>
                        <a:pPr marL="0" marR="0" algn="ctr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t>0.00004</a:t>
                      </a:fld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1201270B-5B47-4B0F-B724-7555A58C9CDC}" type="VALUE">
                        <a:rPr lang="en-US" sz="1100" b="1" smtClean="0">
                          <a:solidFill>
                            <a:schemeClr val="tx1"/>
                          </a:solidFill>
                        </a:rPr>
                        <a:pPr marL="0" marR="0" algn="ctr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t>0.000042</a:t>
                      </a:fld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9063518"/>
                  </a:ext>
                </a:extLst>
              </a:tr>
              <a:tr h="7037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CONE STRAIGHTNESS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0.000052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0.000045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0.000065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0.000061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145982F3-3D58-4A56-AB60-E89FCA1C245D}" type="VALUE">
                        <a:rPr lang="en-US" sz="1100" b="1" smtClean="0">
                          <a:solidFill>
                            <a:schemeClr val="tx1"/>
                          </a:solidFill>
                        </a:rPr>
                        <a:pPr marL="0" marR="0" algn="ctr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t>0.00007</a:t>
                      </a:fld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1201270B-5B47-4B0F-B724-7555A58C9CDC}" type="VALUE">
                        <a:rPr lang="en-US" sz="1100" b="1" smtClean="0">
                          <a:solidFill>
                            <a:schemeClr val="tx1"/>
                          </a:solidFill>
                        </a:rPr>
                        <a:pPr marL="0" marR="0" algn="ctr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t>0.00008</a:t>
                      </a:fld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2254623"/>
                  </a:ext>
                </a:extLst>
              </a:tr>
              <a:tr h="10337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INNER-SEAL FLATNESS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0.00003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0.000016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0.000011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0.000012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0.000013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6A57A31-F5A4-4CEE-AF3B-79319B70E4AC}" type="VALUE">
                        <a:rPr lang="en-US" sz="1100" b="1" smtClean="0">
                          <a:solidFill>
                            <a:schemeClr val="tx1"/>
                          </a:solidFill>
                        </a:rPr>
                        <a:pPr marL="0" marR="0" algn="ctr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t>0.000023</a:t>
                      </a:fld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1201270B-5B47-4B0F-B724-7555A58C9CDC}" type="VALUE">
                        <a:rPr lang="en-US" sz="1100" b="1" smtClean="0">
                          <a:solidFill>
                            <a:schemeClr val="tx1"/>
                          </a:solidFill>
                        </a:rPr>
                        <a:pPr marL="0" marR="0" algn="ctr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t>0.000028</a:t>
                      </a:fld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5612453"/>
                  </a:ext>
                </a:extLst>
              </a:tr>
              <a:tr h="7037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OUTER-SEAL FLATNESS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0.00007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0.000012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0.000041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0.000038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0.000031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7016E51B-17D6-4C94-B6FF-D7747480CADC}" type="VALUE">
                        <a:rPr lang="en-US" sz="1100" b="1" smtClean="0">
                          <a:solidFill>
                            <a:schemeClr val="tx1"/>
                          </a:solidFill>
                        </a:rPr>
                        <a:pPr marL="0" marR="0" algn="ctr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t>0.00005</a:t>
                      </a:fld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1201270B-5B47-4B0F-B724-7555A58C9CDC}" type="VALUE">
                        <a:rPr lang="en-US" sz="1100" b="1" smtClean="0">
                          <a:solidFill>
                            <a:schemeClr val="tx1"/>
                          </a:solidFill>
                        </a:rPr>
                        <a:pPr marL="0" marR="0" algn="ctr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t>0.000062</a:t>
                      </a:fld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3362827"/>
                  </a:ext>
                </a:extLst>
              </a:tr>
              <a:tr h="7037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CUP FACE ROUGHNESS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5.12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5.45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6.19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3.97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9401276"/>
                  </a:ext>
                </a:extLst>
              </a:tr>
              <a:tr h="7037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CONE ANGLE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44.96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45.75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45.83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fld id="{8BFBD055-3D79-4046-8068-AFDF8DE970E4}" type="VALUE">
                        <a:rPr lang="en-US" sz="1100" b="1" smtClean="0">
                          <a:solidFill>
                            <a:schemeClr val="tx1"/>
                          </a:solidFill>
                        </a:rPr>
                        <a:pPr/>
                        <a:t>44.9</a:t>
                      </a:fld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fld id="{1201270B-5B47-4B0F-B724-7555A58C9CDC}" type="VALUE">
                        <a:rPr lang="en-US" sz="1100" b="1" smtClean="0">
                          <a:solidFill>
                            <a:schemeClr val="tx1"/>
                          </a:solidFill>
                        </a:rPr>
                        <a:pPr/>
                        <a:t>43.5</a:t>
                      </a:fld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899378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04899" y="266672"/>
            <a:ext cx="7124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Statistical Data of Cup Parameters(STD):-</a:t>
            </a:r>
          </a:p>
        </p:txBody>
      </p:sp>
    </p:spTree>
    <p:extLst>
      <p:ext uri="{BB962C8B-B14F-4D97-AF65-F5344CB8AC3E}">
        <p14:creationId xmlns:p14="http://schemas.microsoft.com/office/powerpoint/2010/main" val="414591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" y="-142400"/>
            <a:ext cx="9372599" cy="6942977"/>
            <a:chOff x="1" y="-142400"/>
            <a:chExt cx="9372599" cy="6942977"/>
          </a:xfrm>
        </p:grpSpPr>
        <p:grpSp>
          <p:nvGrpSpPr>
            <p:cNvPr id="22" name="Group 21"/>
            <p:cNvGrpSpPr/>
            <p:nvPr/>
          </p:nvGrpSpPr>
          <p:grpSpPr>
            <a:xfrm>
              <a:off x="1" y="-142400"/>
              <a:ext cx="9372599" cy="6942977"/>
              <a:chOff x="1" y="-142400"/>
              <a:chExt cx="9372599" cy="6942977"/>
            </a:xfrm>
          </p:grpSpPr>
          <p:graphicFrame>
            <p:nvGraphicFramePr>
              <p:cNvPr id="7" name="Chart 6"/>
              <p:cNvGraphicFramePr/>
              <p:nvPr>
                <p:extLst>
                  <p:ext uri="{D42A27DB-BD31-4B8C-83A1-F6EECF244321}">
                    <p14:modId xmlns:p14="http://schemas.microsoft.com/office/powerpoint/2010/main" val="1238294403"/>
                  </p:ext>
                </p:extLst>
              </p:nvPr>
            </p:nvGraphicFramePr>
            <p:xfrm>
              <a:off x="1" y="4532267"/>
              <a:ext cx="4876799" cy="226831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11" name="Chart 10"/>
              <p:cNvGraphicFramePr/>
              <p:nvPr>
                <p:extLst>
                  <p:ext uri="{D42A27DB-BD31-4B8C-83A1-F6EECF244321}">
                    <p14:modId xmlns:p14="http://schemas.microsoft.com/office/powerpoint/2010/main" val="711369651"/>
                  </p:ext>
                </p:extLst>
              </p:nvPr>
            </p:nvGraphicFramePr>
            <p:xfrm>
              <a:off x="215130" y="2297668"/>
              <a:ext cx="4435385" cy="240978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12" name="Chart 11"/>
              <p:cNvGraphicFramePr/>
              <p:nvPr>
                <p:extLst>
                  <p:ext uri="{D42A27DB-BD31-4B8C-83A1-F6EECF244321}">
                    <p14:modId xmlns:p14="http://schemas.microsoft.com/office/powerpoint/2010/main" val="765584968"/>
                  </p:ext>
                </p:extLst>
              </p:nvPr>
            </p:nvGraphicFramePr>
            <p:xfrm>
              <a:off x="230098" y="-142400"/>
              <a:ext cx="4586696" cy="2667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13" name="Chart 12"/>
              <p:cNvGraphicFramePr/>
              <p:nvPr>
                <p:extLst>
                  <p:ext uri="{D42A27DB-BD31-4B8C-83A1-F6EECF244321}">
                    <p14:modId xmlns:p14="http://schemas.microsoft.com/office/powerpoint/2010/main" val="1350128081"/>
                  </p:ext>
                </p:extLst>
              </p:nvPr>
            </p:nvGraphicFramePr>
            <p:xfrm>
              <a:off x="4650516" y="-130854"/>
              <a:ext cx="4722084" cy="242852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aphicFrame>
            <p:nvGraphicFramePr>
              <p:cNvPr id="14" name="Chart 13"/>
              <p:cNvGraphicFramePr/>
              <p:nvPr>
                <p:extLst>
                  <p:ext uri="{D42A27DB-BD31-4B8C-83A1-F6EECF244321}">
                    <p14:modId xmlns:p14="http://schemas.microsoft.com/office/powerpoint/2010/main" val="602075451"/>
                  </p:ext>
                </p:extLst>
              </p:nvPr>
            </p:nvGraphicFramePr>
            <p:xfrm>
              <a:off x="4047314" y="2065047"/>
              <a:ext cx="5189898" cy="254235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graphicFrame>
            <p:nvGraphicFramePr>
              <p:cNvPr id="15" name="Chart 14"/>
              <p:cNvGraphicFramePr/>
              <p:nvPr>
                <p:extLst>
                  <p:ext uri="{D42A27DB-BD31-4B8C-83A1-F6EECF244321}">
                    <p14:modId xmlns:p14="http://schemas.microsoft.com/office/powerpoint/2010/main" val="4039388170"/>
                  </p:ext>
                </p:extLst>
              </p:nvPr>
            </p:nvGraphicFramePr>
            <p:xfrm>
              <a:off x="4291046" y="4268030"/>
              <a:ext cx="4954056" cy="244709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sp>
            <p:nvSpPr>
              <p:cNvPr id="16" name="TextBox 15"/>
              <p:cNvSpPr txBox="1"/>
              <p:nvPr/>
            </p:nvSpPr>
            <p:spPr>
              <a:xfrm>
                <a:off x="1188448" y="29511"/>
                <a:ext cx="2362200" cy="392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b="1" dirty="0">
                    <a:solidFill>
                      <a:srgbClr val="FF0000"/>
                    </a:solidFill>
                  </a:rPr>
                  <a:t>CONE ROUNDNESS</a:t>
                </a:r>
                <a:endParaRPr lang="en-US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87768" y="2375076"/>
                <a:ext cx="2362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CONE STRAIGHTNESS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58546" y="4567409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INNER-SEAL FLATNESS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86400" y="82731"/>
                <a:ext cx="2209800" cy="392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114398" y="52338"/>
                <a:ext cx="3307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OUTER-SEAL FLATNESS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19773" y="2190410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CUP FACE ROUGHNESS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76563" y="4431028"/>
              <a:ext cx="1491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CONE ANGLE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988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685562"/>
            <a:ext cx="9059091" cy="4791438"/>
          </a:xfrm>
        </p:spPr>
        <p:txBody>
          <a:bodyPr>
            <a:noAutofit/>
          </a:bodyPr>
          <a:lstStyle/>
          <a:p>
            <a:r>
              <a:rPr lang="en-IN" sz="2400" dirty="0"/>
              <a:t> </a:t>
            </a:r>
            <a:endParaRPr lang="en-US" sz="2400" b="1" dirty="0">
              <a:solidFill>
                <a:srgbClr val="7030A0"/>
              </a:solidFill>
            </a:endParaRPr>
          </a:p>
          <a:p>
            <a:endParaRPr lang="en-IN" sz="2400" b="1" dirty="0">
              <a:solidFill>
                <a:srgbClr val="7030A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   </a:t>
            </a:r>
            <a:r>
              <a:rPr lang="en-US" sz="2400" b="1" dirty="0" err="1">
                <a:solidFill>
                  <a:schemeClr val="tx1"/>
                </a:solidFill>
              </a:rPr>
              <a:t>Gildemeister</a:t>
            </a:r>
            <a:r>
              <a:rPr lang="en-US" sz="2400" dirty="0">
                <a:solidFill>
                  <a:schemeClr val="tx1"/>
                </a:solidFill>
              </a:rPr>
              <a:t> (AS-48) is a </a:t>
            </a:r>
            <a:r>
              <a:rPr lang="en-US" sz="2400" u="sng" dirty="0">
                <a:solidFill>
                  <a:schemeClr val="tx1"/>
                </a:solidFill>
              </a:rPr>
              <a:t>cam operated</a:t>
            </a:r>
            <a:r>
              <a:rPr lang="en-US" sz="2400" dirty="0">
                <a:solidFill>
                  <a:schemeClr val="tx1"/>
                </a:solidFill>
              </a:rPr>
              <a:t>- </a:t>
            </a:r>
            <a:r>
              <a:rPr lang="en-US" sz="2400" b="1" dirty="0">
                <a:solidFill>
                  <a:schemeClr val="tx1"/>
                </a:solidFill>
              </a:rPr>
              <a:t>Multi-spindle  automat  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      machine.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  The machine was procured in </a:t>
            </a:r>
            <a:r>
              <a:rPr lang="en-US" sz="2400" b="1" dirty="0">
                <a:solidFill>
                  <a:schemeClr val="tx1"/>
                </a:solidFill>
              </a:rPr>
              <a:t>1971</a:t>
            </a:r>
            <a:r>
              <a:rPr lang="en-US" sz="2400" dirty="0">
                <a:solidFill>
                  <a:schemeClr val="tx1"/>
                </a:solidFill>
              </a:rPr>
              <a:t> by </a:t>
            </a:r>
            <a:r>
              <a:rPr lang="en-US" sz="2400" b="1" dirty="0">
                <a:solidFill>
                  <a:schemeClr val="tx1"/>
                </a:solidFill>
              </a:rPr>
              <a:t>Cummins India Limited.,  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     </a:t>
            </a:r>
            <a:r>
              <a:rPr lang="en-US" sz="2400" b="1" dirty="0" err="1">
                <a:solidFill>
                  <a:schemeClr val="tx1"/>
                </a:solidFill>
              </a:rPr>
              <a:t>Kothrud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  The machine is used for performing machining operations for   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      </a:t>
            </a:r>
            <a:r>
              <a:rPr lang="en-US" sz="2400" u="sng" dirty="0">
                <a:solidFill>
                  <a:schemeClr val="tx1"/>
                </a:solidFill>
              </a:rPr>
              <a:t>diesel-generator-injector</a:t>
            </a:r>
            <a:r>
              <a:rPr lang="en-US" sz="2400" b="1" dirty="0">
                <a:solidFill>
                  <a:schemeClr val="tx1"/>
                </a:solidFill>
              </a:rPr>
              <a:t> cup</a:t>
            </a:r>
            <a:r>
              <a:rPr lang="en-US" sz="2400" dirty="0">
                <a:solidFill>
                  <a:schemeClr val="tx1"/>
                </a:solidFill>
              </a:rPr>
              <a:t>(nozzle)</a:t>
            </a:r>
            <a:r>
              <a:rPr lang="en-US" sz="2400" b="1" dirty="0">
                <a:solidFill>
                  <a:schemeClr val="tx1"/>
                </a:solidFill>
              </a:rPr>
              <a:t>.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8382000" cy="1470025"/>
          </a:xfrm>
        </p:spPr>
        <p:txBody>
          <a:bodyPr>
            <a:normAutofit fontScale="90000"/>
          </a:bodyPr>
          <a:lstStyle/>
          <a:p>
            <a:pPr lvl="0"/>
            <a:br>
              <a:rPr lang="en-US" dirty="0"/>
            </a:br>
            <a:r>
              <a:rPr lang="en-US" sz="3100" b="1" dirty="0">
                <a:solidFill>
                  <a:srgbClr val="7030A0"/>
                </a:solidFill>
              </a:rPr>
              <a:t>Improvement in Quality PPM in product rejection and rework for Cup-machining operations on </a:t>
            </a:r>
            <a:r>
              <a:rPr lang="en-US" sz="3100" b="1" dirty="0" err="1">
                <a:solidFill>
                  <a:srgbClr val="7030A0"/>
                </a:solidFill>
              </a:rPr>
              <a:t>Gildemeister</a:t>
            </a:r>
            <a:r>
              <a:rPr lang="en-US" sz="3100" b="1" dirty="0">
                <a:solidFill>
                  <a:srgbClr val="7030A0"/>
                </a:solidFill>
              </a:rPr>
              <a:t> (AS-48).</a:t>
            </a:r>
            <a:br>
              <a:rPr lang="en-IN" sz="3100" dirty="0"/>
            </a:br>
            <a:endParaRPr lang="en-IN" sz="3100" dirty="0"/>
          </a:p>
        </p:txBody>
      </p:sp>
    </p:spTree>
    <p:extLst>
      <p:ext uri="{BB962C8B-B14F-4D97-AF65-F5344CB8AC3E}">
        <p14:creationId xmlns:p14="http://schemas.microsoft.com/office/powerpoint/2010/main" val="1886139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3810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Rejection and Rework Data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945119"/>
              </p:ext>
            </p:extLst>
          </p:nvPr>
        </p:nvGraphicFramePr>
        <p:xfrm>
          <a:off x="228600" y="1143000"/>
          <a:ext cx="8686799" cy="22098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1925693260"/>
                    </a:ext>
                  </a:extLst>
                </a:gridCol>
                <a:gridCol w="1563479">
                  <a:extLst>
                    <a:ext uri="{9D8B030D-6E8A-4147-A177-3AD203B41FA5}">
                      <a16:colId xmlns:a16="http://schemas.microsoft.com/office/drawing/2014/main" val="510449262"/>
                    </a:ext>
                  </a:extLst>
                </a:gridCol>
                <a:gridCol w="1399855">
                  <a:extLst>
                    <a:ext uri="{9D8B030D-6E8A-4147-A177-3AD203B41FA5}">
                      <a16:colId xmlns:a16="http://schemas.microsoft.com/office/drawing/2014/main" val="1501911376"/>
                    </a:ext>
                  </a:extLst>
                </a:gridCol>
                <a:gridCol w="1552205">
                  <a:extLst>
                    <a:ext uri="{9D8B030D-6E8A-4147-A177-3AD203B41FA5}">
                      <a16:colId xmlns:a16="http://schemas.microsoft.com/office/drawing/2014/main" val="1453127012"/>
                    </a:ext>
                  </a:extLst>
                </a:gridCol>
                <a:gridCol w="1476030">
                  <a:extLst>
                    <a:ext uri="{9D8B030D-6E8A-4147-A177-3AD203B41FA5}">
                      <a16:colId xmlns:a16="http://schemas.microsoft.com/office/drawing/2014/main" val="1217697308"/>
                    </a:ext>
                  </a:extLst>
                </a:gridCol>
                <a:gridCol w="1476030">
                  <a:extLst>
                    <a:ext uri="{9D8B030D-6E8A-4147-A177-3AD203B41FA5}">
                      <a16:colId xmlns:a16="http://schemas.microsoft.com/office/drawing/2014/main" val="2489908685"/>
                    </a:ext>
                  </a:extLst>
                </a:gridCol>
              </a:tblGrid>
              <a:tr h="72822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MONTH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96" marR="8596" marT="85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REJECTION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(QTY.)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96" marR="8596" marT="85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REJECTION (%)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96" marR="8596" marT="85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REWORK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(%)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96" marR="8596" marT="85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REJECTION (PPM.)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96" marR="8596" marT="85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REWORK (PPM)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96" marR="8596" marT="85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388225"/>
                  </a:ext>
                </a:extLst>
              </a:tr>
              <a:tr h="4663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16-JUNE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96" marR="8596" marT="85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1343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96" marR="8596" marT="85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96" marR="8596" marT="85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96" marR="8596" marT="85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1,70,000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96" marR="8596" marT="85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1,10,000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96" marR="8596" marT="85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481737"/>
                  </a:ext>
                </a:extLst>
              </a:tr>
              <a:tr h="5829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16-JULY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96" marR="8596" marT="85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96" marR="8596" marT="85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96" marR="8596" marT="85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96" marR="8596" marT="85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70,000</a:t>
                      </a:r>
                    </a:p>
                  </a:txBody>
                  <a:tcPr marL="8596" marR="8596" marT="85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1,00,000</a:t>
                      </a:r>
                    </a:p>
                  </a:txBody>
                  <a:tcPr marL="8596" marR="8596" marT="85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666230"/>
                  </a:ext>
                </a:extLst>
              </a:tr>
              <a:tr h="4322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16-AUGUST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96" marR="8596" marT="85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544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96" marR="8596" marT="85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96" marR="8596" marT="85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96" marR="8596" marT="85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50,000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96" marR="8596" marT="85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90,000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96" marR="8596" marT="85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88575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3733800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REJECTION</a:t>
            </a:r>
            <a:r>
              <a:rPr lang="en-US" dirty="0"/>
              <a:t> has been considerable reduced from </a:t>
            </a:r>
            <a:r>
              <a:rPr lang="en-US" b="1" dirty="0"/>
              <a:t>17% in JUNE </a:t>
            </a:r>
            <a:r>
              <a:rPr lang="en-US" dirty="0"/>
              <a:t>to </a:t>
            </a:r>
            <a:r>
              <a:rPr lang="en-US" b="1" dirty="0"/>
              <a:t>5% in AUGUST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REWORK</a:t>
            </a:r>
            <a:r>
              <a:rPr lang="en-US" dirty="0"/>
              <a:t> has been reduced from </a:t>
            </a:r>
            <a:r>
              <a:rPr lang="en-US" b="1" dirty="0"/>
              <a:t>11% in JUNE </a:t>
            </a:r>
            <a:r>
              <a:rPr lang="en-US" dirty="0"/>
              <a:t>to </a:t>
            </a:r>
            <a:r>
              <a:rPr lang="en-US" b="1" dirty="0"/>
              <a:t>9% in AUGUST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Nearly  (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1,70,000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-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50,000</a:t>
            </a:r>
            <a:r>
              <a:rPr lang="en-US" dirty="0"/>
              <a:t>)    =  </a:t>
            </a:r>
            <a:r>
              <a:rPr lang="en-US" b="1" dirty="0">
                <a:solidFill>
                  <a:srgbClr val="00B0F0"/>
                </a:solidFill>
              </a:rPr>
              <a:t>1,20,000 PPM </a:t>
            </a:r>
            <a:r>
              <a:rPr lang="en-US" dirty="0"/>
              <a:t>have been saved in </a:t>
            </a:r>
            <a:r>
              <a:rPr lang="en-US" b="1" dirty="0"/>
              <a:t>REJECTION </a:t>
            </a:r>
            <a:r>
              <a:rPr lang="en-US" dirty="0"/>
              <a:t>since </a:t>
            </a:r>
            <a:r>
              <a:rPr lang="en-US" b="1" dirty="0"/>
              <a:t>JUNE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Nearly  (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1,10,000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-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90,000</a:t>
            </a:r>
            <a:r>
              <a:rPr lang="en-US" dirty="0"/>
              <a:t>)    =  </a:t>
            </a:r>
            <a:r>
              <a:rPr lang="en-US" b="1" dirty="0">
                <a:solidFill>
                  <a:srgbClr val="00B0F0"/>
                </a:solidFill>
              </a:rPr>
              <a:t>20,000 PPM </a:t>
            </a:r>
            <a:r>
              <a:rPr lang="en-US" dirty="0"/>
              <a:t>have </a:t>
            </a:r>
            <a:r>
              <a:rPr lang="en-US"/>
              <a:t>been saved </a:t>
            </a:r>
            <a:r>
              <a:rPr lang="en-US" dirty="0"/>
              <a:t>in </a:t>
            </a:r>
            <a:r>
              <a:rPr lang="en-US" b="1" dirty="0"/>
              <a:t>REWORK</a:t>
            </a:r>
            <a:r>
              <a:rPr lang="en-US" dirty="0"/>
              <a:t> since </a:t>
            </a:r>
            <a:r>
              <a:rPr lang="en-US" b="1" dirty="0"/>
              <a:t>JUNE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08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457200"/>
            <a:ext cx="533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REMARKS: -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752600"/>
            <a:ext cx="861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PPM losses are reduced since JUNE.</a:t>
            </a:r>
            <a:endParaRPr lang="en-I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Still, </a:t>
            </a:r>
          </a:p>
          <a:p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50,000  PPM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losses in 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REJECTION  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&amp;</a:t>
            </a:r>
          </a:p>
          <a:p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90,000  PPM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losses in 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REWORK 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are unreasonable  PPM  losses.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Further technological improvement and validation is essential to reduce these unreasonable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PPM losses.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7511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6. FUTURE SCOPE: -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dirty="0"/>
              <a:t>The unsolved and unrecognized problems on </a:t>
            </a:r>
            <a:r>
              <a:rPr lang="en-US" sz="2400" dirty="0" err="1"/>
              <a:t>Gildemeister</a:t>
            </a:r>
            <a:r>
              <a:rPr lang="en-US" sz="2400" dirty="0"/>
              <a:t> (AS-48) have to be solved to achieve lesser PPM losses in </a:t>
            </a:r>
            <a:r>
              <a:rPr lang="en-US" sz="2400" b="1" dirty="0"/>
              <a:t>REJECTION</a:t>
            </a:r>
            <a:r>
              <a:rPr lang="en-US" sz="2400" dirty="0"/>
              <a:t> and </a:t>
            </a:r>
            <a:r>
              <a:rPr lang="en-US" sz="2400" b="1" dirty="0"/>
              <a:t>REWORK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Statistical analysis of various cup-parameters need to be further performed to find root causes of high PPM losses.</a:t>
            </a:r>
          </a:p>
        </p:txBody>
      </p:sp>
    </p:spTree>
    <p:extLst>
      <p:ext uri="{BB962C8B-B14F-4D97-AF65-F5344CB8AC3E}">
        <p14:creationId xmlns:p14="http://schemas.microsoft.com/office/powerpoint/2010/main" val="291089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143000"/>
            <a:ext cx="8839200" cy="5464177"/>
          </a:xfrm>
        </p:spPr>
        <p:txBody>
          <a:bodyPr>
            <a:normAutofit fontScale="55000" lnSpcReduction="20000"/>
          </a:bodyPr>
          <a:lstStyle/>
          <a:p>
            <a:r>
              <a:rPr lang="en-IN" sz="2400" dirty="0"/>
              <a:t> </a:t>
            </a:r>
            <a:endParaRPr lang="en-IN" sz="2400" b="1" dirty="0">
              <a:solidFill>
                <a:srgbClr val="7030A0"/>
              </a:solidFill>
            </a:endParaRPr>
          </a:p>
          <a:p>
            <a:pPr algn="l"/>
            <a:r>
              <a:rPr lang="en-US" sz="4400" b="1" dirty="0">
                <a:solidFill>
                  <a:srgbClr val="7030A0"/>
                </a:solidFill>
              </a:rPr>
              <a:t>    </a:t>
            </a:r>
            <a:r>
              <a:rPr lang="en-US" sz="4400" dirty="0">
                <a:solidFill>
                  <a:srgbClr val="7030A0"/>
                </a:solidFill>
              </a:rPr>
              <a:t>Since the machine has become old and rudimentary cam operated </a:t>
            </a:r>
          </a:p>
          <a:p>
            <a:pPr algn="l"/>
            <a:r>
              <a:rPr lang="en-US" sz="4400" dirty="0">
                <a:solidFill>
                  <a:srgbClr val="7030A0"/>
                </a:solidFill>
              </a:rPr>
              <a:t>    mechanism is  used-</a:t>
            </a:r>
          </a:p>
          <a:p>
            <a:pPr algn="l"/>
            <a:endParaRPr lang="en-US" sz="4400" dirty="0">
              <a:solidFill>
                <a:srgbClr val="7030A0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tx1"/>
                </a:solidFill>
              </a:rPr>
              <a:t>   The two AS-48 machines are giving high rejection rate and faulty </a:t>
            </a:r>
          </a:p>
          <a:p>
            <a:pPr algn="l"/>
            <a:r>
              <a:rPr lang="en-US" sz="4400" dirty="0">
                <a:solidFill>
                  <a:schemeClr val="tx1"/>
                </a:solidFill>
              </a:rPr>
              <a:t>     machining ultimately resulting in unreasonable Quality PPM losses.</a:t>
            </a:r>
          </a:p>
          <a:p>
            <a:pPr algn="l"/>
            <a:endParaRPr lang="en-US" sz="4400" dirty="0">
              <a:solidFill>
                <a:schemeClr val="tx1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tx1"/>
                </a:solidFill>
              </a:rPr>
              <a:t>  It is a top priority in the company </a:t>
            </a:r>
            <a:r>
              <a:rPr lang="en-US" sz="4400" b="1" dirty="0">
                <a:solidFill>
                  <a:schemeClr val="tx1"/>
                </a:solidFill>
              </a:rPr>
              <a:t>to reduce PPM losses </a:t>
            </a:r>
            <a:r>
              <a:rPr lang="en-US" sz="4400" dirty="0">
                <a:solidFill>
                  <a:schemeClr val="tx1"/>
                </a:solidFill>
              </a:rPr>
              <a:t>by </a:t>
            </a:r>
          </a:p>
          <a:p>
            <a:pPr algn="l"/>
            <a:r>
              <a:rPr lang="en-US" sz="4400" dirty="0">
                <a:solidFill>
                  <a:schemeClr val="tx1"/>
                </a:solidFill>
              </a:rPr>
              <a:t>      </a:t>
            </a:r>
            <a:r>
              <a:rPr lang="en-US" sz="4400" u="sng" dirty="0">
                <a:solidFill>
                  <a:schemeClr val="tx1"/>
                </a:solidFill>
              </a:rPr>
              <a:t>innovating the </a:t>
            </a:r>
            <a:r>
              <a:rPr lang="en-US" sz="4400" u="sng" dirty="0" err="1">
                <a:solidFill>
                  <a:schemeClr val="tx1"/>
                </a:solidFill>
              </a:rPr>
              <a:t>Gildemeister</a:t>
            </a:r>
            <a:r>
              <a:rPr lang="en-US" sz="4400" u="sng" dirty="0">
                <a:solidFill>
                  <a:schemeClr val="tx1"/>
                </a:solidFill>
              </a:rPr>
              <a:t>  </a:t>
            </a:r>
            <a:r>
              <a:rPr lang="en-US" sz="4400" dirty="0">
                <a:solidFill>
                  <a:schemeClr val="tx1"/>
                </a:solidFill>
              </a:rPr>
              <a:t>  </a:t>
            </a:r>
            <a:r>
              <a:rPr lang="en-US" sz="4400" u="sng" dirty="0">
                <a:solidFill>
                  <a:schemeClr val="tx1"/>
                </a:solidFill>
              </a:rPr>
              <a:t>(AS-48) </a:t>
            </a:r>
            <a:r>
              <a:rPr lang="en-US" sz="4400" dirty="0">
                <a:solidFill>
                  <a:schemeClr val="tx1"/>
                </a:solidFill>
              </a:rPr>
              <a:t> through technological </a:t>
            </a:r>
          </a:p>
          <a:p>
            <a:pPr algn="l"/>
            <a:r>
              <a:rPr lang="en-US" sz="4400" dirty="0">
                <a:solidFill>
                  <a:schemeClr val="tx1"/>
                </a:solidFill>
              </a:rPr>
              <a:t>      advancement in tooling, cooling, indexing, cam motion and </a:t>
            </a:r>
          </a:p>
          <a:p>
            <a:pPr algn="l"/>
            <a:r>
              <a:rPr lang="en-US" sz="4400" dirty="0">
                <a:solidFill>
                  <a:schemeClr val="tx1"/>
                </a:solidFill>
              </a:rPr>
              <a:t>      positioning of  the tools</a:t>
            </a:r>
            <a:r>
              <a:rPr lang="en-US" sz="4400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8229600" cy="108902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NEED OF THE PROJECT:-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20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 </a:t>
            </a:r>
            <a:r>
              <a:rPr lang="en-US" sz="3200" b="1" dirty="0" err="1"/>
              <a:t>Gildemeister</a:t>
            </a:r>
            <a:r>
              <a:rPr lang="en-US" sz="3200" dirty="0"/>
              <a:t> (AS-48)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796291"/>
            <a:ext cx="8477250" cy="248030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400800" y="1371600"/>
            <a:ext cx="190499" cy="2438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219200" y="1638300"/>
            <a:ext cx="228600" cy="2057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H:\GILDEMEISTER\images\image3_1417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89" r="1038"/>
          <a:stretch>
            <a:fillRect/>
          </a:stretch>
        </p:blipFill>
        <p:spPr bwMode="auto">
          <a:xfrm>
            <a:off x="4910136" y="3843474"/>
            <a:ext cx="336232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 descr="H:\GILDEMEISTER\College synopsis\gildemiester images\DC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95700"/>
            <a:ext cx="3533504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4572000" y="597530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SPINDLE DRUMS OF GM-1 AND GM-2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2000" y="5791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CENTRAL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3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28600" y="358751"/>
            <a:ext cx="8839199" cy="5889649"/>
            <a:chOff x="228600" y="358751"/>
            <a:chExt cx="8839199" cy="5889649"/>
          </a:xfrm>
        </p:grpSpPr>
        <p:grpSp>
          <p:nvGrpSpPr>
            <p:cNvPr id="27" name="Group 26"/>
            <p:cNvGrpSpPr/>
            <p:nvPr/>
          </p:nvGrpSpPr>
          <p:grpSpPr>
            <a:xfrm>
              <a:off x="228600" y="358751"/>
              <a:ext cx="8839199" cy="5889649"/>
              <a:chOff x="228600" y="358751"/>
              <a:chExt cx="8839199" cy="5889649"/>
            </a:xfrm>
          </p:grpSpPr>
          <p:pic>
            <p:nvPicPr>
              <p:cNvPr id="11" name="Picture 10" descr="H:\GILDEMEISTER\College synopsis\gildemiester images\sdc.jpg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7925" y="1871662"/>
                <a:ext cx="4248150" cy="31146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6967391" y="1201680"/>
                <a:ext cx="2035969" cy="11265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ROUGH FACING; ROUGH PLUNGING</a:t>
                </a:r>
                <a:r>
                  <a:rPr kumimoji="0" lang="en-US" altLang="en-US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; </a:t>
                </a:r>
                <a:r>
                  <a:rPr lang="en-US" altLang="en-US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CENTER </a:t>
                </a:r>
                <a:r>
                  <a:rPr lang="en-US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DRILL</a:t>
                </a: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                        </a:t>
                </a: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AutoShape 8"/>
              <p:cNvSpPr>
                <a:spLocks noChangeShapeType="1"/>
              </p:cNvSpPr>
              <p:nvPr/>
            </p:nvSpPr>
            <p:spPr bwMode="auto">
              <a:xfrm flipV="1">
                <a:off x="4575969" y="1764936"/>
                <a:ext cx="2455862" cy="51117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AutoShape 20"/>
              <p:cNvSpPr>
                <a:spLocks noChangeShapeType="1"/>
              </p:cNvSpPr>
              <p:nvPr/>
            </p:nvSpPr>
            <p:spPr bwMode="auto">
              <a:xfrm flipV="1">
                <a:off x="5545337" y="2902561"/>
                <a:ext cx="1392237" cy="2698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21"/>
              <p:cNvSpPr>
                <a:spLocks noChangeArrowheads="1"/>
              </p:cNvSpPr>
              <p:nvPr/>
            </p:nvSpPr>
            <p:spPr bwMode="auto">
              <a:xfrm>
                <a:off x="7012938" y="2836375"/>
                <a:ext cx="1750061" cy="5334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PARTING-OFF</a:t>
                </a: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18"/>
              <p:cNvSpPr>
                <a:spLocks noChangeShapeType="1"/>
              </p:cNvSpPr>
              <p:nvPr/>
            </p:nvSpPr>
            <p:spPr bwMode="auto">
              <a:xfrm>
                <a:off x="5476240" y="4108451"/>
                <a:ext cx="1287462" cy="25733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9"/>
              <p:cNvSpPr>
                <a:spLocks noChangeArrowheads="1"/>
              </p:cNvSpPr>
              <p:nvPr/>
            </p:nvSpPr>
            <p:spPr bwMode="auto">
              <a:xfrm>
                <a:off x="6838315" y="4343400"/>
                <a:ext cx="1779587" cy="90805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" name="AutoShape 16"/>
              <p:cNvSpPr>
                <a:spLocks noChangeShapeType="1"/>
              </p:cNvSpPr>
              <p:nvPr/>
            </p:nvSpPr>
            <p:spPr bwMode="auto">
              <a:xfrm>
                <a:off x="4455477" y="4692831"/>
                <a:ext cx="1776413" cy="7334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5476240" y="5448481"/>
                <a:ext cx="2924175" cy="65482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PLUNGE O.D; FINISHING; GROOVING</a:t>
                </a: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" name="AutoShape 14"/>
              <p:cNvSpPr>
                <a:spLocks noChangeShapeType="1"/>
              </p:cNvSpPr>
              <p:nvPr/>
            </p:nvSpPr>
            <p:spPr bwMode="auto">
              <a:xfrm flipH="1">
                <a:off x="3040221" y="4117159"/>
                <a:ext cx="350837" cy="10636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631848" y="5180784"/>
                <a:ext cx="4237967" cy="106761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BACK CHAMFER TO COLLAR;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ROUGH CONE DRILLING (45 degree)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FINISH COLLAR O.D TURNING</a:t>
                </a: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AutoShape 12"/>
              <p:cNvSpPr>
                <a:spLocks noChangeShapeType="1"/>
              </p:cNvSpPr>
              <p:nvPr/>
            </p:nvSpPr>
            <p:spPr bwMode="auto">
              <a:xfrm flipH="1" flipV="1">
                <a:off x="3124200" y="1764936"/>
                <a:ext cx="266858" cy="89922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13"/>
              <p:cNvSpPr>
                <a:spLocks noChangeArrowheads="1"/>
              </p:cNvSpPr>
              <p:nvPr/>
            </p:nvSpPr>
            <p:spPr bwMode="auto">
              <a:xfrm>
                <a:off x="228600" y="1160184"/>
                <a:ext cx="4854733" cy="6110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ts val="800"/>
                  </a:spcAft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ROUGH PLUNGING O.D; FINISH FACING; </a:t>
                </a:r>
                <a:r>
                  <a:rPr lang="en-US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DRILLING; CHAMFER I.D;</a:t>
                </a: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643062" y="358751"/>
                <a:ext cx="58578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OPERATIONS ON GILDEMEISTER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763702" y="3898485"/>
                <a:ext cx="2304097" cy="10259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ts val="800"/>
                  </a:spcAft>
                </a:pPr>
                <a:r>
                  <a:rPr lang="en-US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FINISH CONE I.D 30 1/2 DEGREE;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DEBURR GROOVE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660894" y="3097521"/>
              <a:ext cx="1589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STATIONS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030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Cup evolution on different stations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10804" r="12499" b="14683"/>
          <a:stretch/>
        </p:blipFill>
        <p:spPr>
          <a:xfrm>
            <a:off x="990599" y="990600"/>
            <a:ext cx="2374042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2" t="20166" r="24910" b="8725"/>
          <a:stretch/>
        </p:blipFill>
        <p:spPr>
          <a:xfrm>
            <a:off x="990599" y="2854824"/>
            <a:ext cx="2374042" cy="16027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4" t="14498" r="20096" b="18478"/>
          <a:stretch/>
        </p:blipFill>
        <p:spPr>
          <a:xfrm>
            <a:off x="990599" y="4738190"/>
            <a:ext cx="2374042" cy="1522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6" t="18525" r="20752" b="26431"/>
          <a:stretch/>
        </p:blipFill>
        <p:spPr>
          <a:xfrm>
            <a:off x="4800600" y="1173813"/>
            <a:ext cx="2133600" cy="1306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6" t="18578" r="24273" b="19643"/>
          <a:stretch/>
        </p:blipFill>
        <p:spPr>
          <a:xfrm>
            <a:off x="4800600" y="2815712"/>
            <a:ext cx="2362200" cy="15868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1" t="12452" r="21125" b="6874"/>
          <a:stretch/>
        </p:blipFill>
        <p:spPr>
          <a:xfrm>
            <a:off x="4800600" y="4738190"/>
            <a:ext cx="2362200" cy="15789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7520" y="251855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7520" y="437857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95400" y="623859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 station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67300" y="24061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station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81600" y="435538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station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88252" y="63171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station</a:t>
            </a:r>
          </a:p>
        </p:txBody>
      </p:sp>
    </p:spTree>
    <p:extLst>
      <p:ext uri="{BB962C8B-B14F-4D97-AF65-F5344CB8AC3E}">
        <p14:creationId xmlns:p14="http://schemas.microsoft.com/office/powerpoint/2010/main" val="258034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524000"/>
            <a:ext cx="7848600" cy="4321175"/>
          </a:xfrm>
        </p:spPr>
        <p:txBody>
          <a:bodyPr>
            <a:noAutofit/>
          </a:bodyPr>
          <a:lstStyle/>
          <a:p>
            <a:r>
              <a:rPr lang="en-IN" sz="2400" dirty="0"/>
              <a:t> </a:t>
            </a:r>
            <a:endParaRPr lang="en-IN" sz="2400" b="1" dirty="0">
              <a:solidFill>
                <a:srgbClr val="7030A0"/>
              </a:solidFill>
            </a:endParaRPr>
          </a:p>
          <a:p>
            <a:pPr lvl="0"/>
            <a:endParaRPr lang="en-US" sz="2400" dirty="0">
              <a:solidFill>
                <a:srgbClr val="7030A0"/>
              </a:solidFill>
            </a:endParaRPr>
          </a:p>
          <a:p>
            <a:pPr algn="l"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      Problems in the </a:t>
            </a:r>
            <a:r>
              <a:rPr lang="en-US" sz="2400" dirty="0" err="1">
                <a:solidFill>
                  <a:schemeClr val="tx1"/>
                </a:solidFill>
              </a:rPr>
              <a:t>Gildemeister</a:t>
            </a:r>
            <a:r>
              <a:rPr lang="en-US" sz="2400" dirty="0">
                <a:solidFill>
                  <a:schemeClr val="tx1"/>
                </a:solidFill>
              </a:rPr>
              <a:t> (AS-48) have to be 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studied in-depth</a:t>
            </a:r>
          </a:p>
          <a:p>
            <a:endParaRPr lang="en-IN" sz="2400" dirty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      Rework and installation of any techno-innovative 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 solution within the economical feasibility of such 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 solution.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endParaRPr lang="en-US" sz="2400" dirty="0"/>
          </a:p>
          <a:p>
            <a:endParaRPr lang="en-IN" sz="2400" dirty="0"/>
          </a:p>
          <a:p>
            <a:pPr algn="l"/>
            <a:endParaRPr lang="en-IN" sz="2400" dirty="0"/>
          </a:p>
          <a:p>
            <a:pPr algn="l"/>
            <a:endParaRPr lang="en-US" sz="2400" dirty="0"/>
          </a:p>
          <a:p>
            <a:pPr algn="l">
              <a:buFont typeface="Wingdings" pitchFamily="2" charset="2"/>
              <a:buChar char="§"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1"/>
            <a:ext cx="8001000" cy="91439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SCOPE OF THE PROJECT:-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4554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" y="1171304"/>
            <a:ext cx="8382000" cy="5458096"/>
          </a:xfrm>
        </p:spPr>
        <p:txBody>
          <a:bodyPr>
            <a:normAutofit/>
          </a:bodyPr>
          <a:lstStyle/>
          <a:p>
            <a:r>
              <a:rPr lang="en-IN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Technical problems that need to be resolved are :-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1.Tooling Quality, its rework and availability.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2. Precise tooling positioning and alignment.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3. Cam -drive mechanisms.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4. Fault-reverberations on further machines.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b="1" dirty="0">
                <a:solidFill>
                  <a:schemeClr val="tx1"/>
                </a:solidFill>
              </a:rPr>
              <a:t>Technical problems analyzed:-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Jamming of slides.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Tool holder broken.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Worn out Cam profile.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Pick-off Dysfunctions.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Turning tool positioning problem.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b="1" dirty="0"/>
          </a:p>
          <a:p>
            <a:pPr marL="457200" indent="-457200" algn="l">
              <a:buFont typeface="+mj-lt"/>
              <a:buAutoNum type="arabicPeriod"/>
            </a:pPr>
            <a:endParaRPr lang="en-US" sz="2400" dirty="0"/>
          </a:p>
          <a:p>
            <a:pPr marL="457200" indent="-457200" algn="l">
              <a:buFont typeface="+mj-lt"/>
              <a:buAutoNum type="arabicPeriod"/>
            </a:pPr>
            <a:endParaRPr lang="en-US" sz="2400" dirty="0"/>
          </a:p>
          <a:p>
            <a:pPr marL="457200" indent="-457200" algn="l">
              <a:buFont typeface="+mj-lt"/>
              <a:buAutoNum type="arabicPeriod"/>
            </a:pPr>
            <a:endParaRPr lang="en-IN" sz="2400" b="1" dirty="0"/>
          </a:p>
          <a:p>
            <a:pPr marL="457200" indent="-457200" algn="l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IN" sz="24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§"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381001"/>
            <a:ext cx="8229600" cy="762000"/>
          </a:xfrm>
        </p:spPr>
        <p:txBody>
          <a:bodyPr>
            <a:normAutofit fontScale="90000"/>
          </a:bodyPr>
          <a:lstStyle/>
          <a:p>
            <a:pPr lvl="0"/>
            <a:br>
              <a:rPr lang="en-US" dirty="0"/>
            </a:br>
            <a:br>
              <a:rPr lang="en-US" dirty="0"/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PROBLEM DEFINITION:-  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16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1" y="859889"/>
            <a:ext cx="83387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/>
              <a:t>Causes</a:t>
            </a:r>
            <a:r>
              <a:rPr lang="en-IN" sz="2000" dirty="0"/>
              <a:t>:- </a:t>
            </a:r>
            <a:r>
              <a:rPr lang="en-US" sz="2000" dirty="0"/>
              <a:t>Slide lubrication is inadequate and the gear tooth were a bit worn out leading to lag in gear timing.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/>
              <a:t>Rejection Frequency</a:t>
            </a:r>
            <a:r>
              <a:rPr lang="en-IN" sz="2000" dirty="0"/>
              <a:t> :-  Twelve jobs every month.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05755" y="3949274"/>
            <a:ext cx="37636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There is frequent activation of safety-clutch due to jamming of slides.</a:t>
            </a:r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The safety clutch in gear adjustment level disengages if the slides are jammed.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0448" y="6172767"/>
            <a:ext cx="4720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All six jobs on six spindles are rejected.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08745" y="162300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1.Jamming of slides 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05352" y="2404824"/>
            <a:ext cx="5385848" cy="3508998"/>
            <a:chOff x="405352" y="2404824"/>
            <a:chExt cx="5385848" cy="3508998"/>
          </a:xfrm>
        </p:grpSpPr>
        <p:grpSp>
          <p:nvGrpSpPr>
            <p:cNvPr id="22" name="Group 21"/>
            <p:cNvGrpSpPr/>
            <p:nvPr/>
          </p:nvGrpSpPr>
          <p:grpSpPr>
            <a:xfrm>
              <a:off x="838200" y="2404824"/>
              <a:ext cx="4953000" cy="3508998"/>
              <a:chOff x="0" y="0"/>
              <a:chExt cx="6715214" cy="5044747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0" y="0"/>
                <a:ext cx="6715214" cy="4295419"/>
                <a:chOff x="0" y="0"/>
                <a:chExt cx="6715214" cy="4295419"/>
              </a:xfrm>
            </p:grpSpPr>
            <p:pic>
              <p:nvPicPr>
                <p:cNvPr id="25" name="Picture 24" descr="H:\GILDEMEISTER\College synopsis\gildemiester images\IMG_20160920_090739347.jpg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766"/>
                  <a:ext cx="3265170" cy="183578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6" name="Group 25"/>
                <p:cNvGrpSpPr/>
                <p:nvPr/>
              </p:nvGrpSpPr>
              <p:grpSpPr>
                <a:xfrm>
                  <a:off x="1954924" y="0"/>
                  <a:ext cx="4760290" cy="4295419"/>
                  <a:chOff x="0" y="0"/>
                  <a:chExt cx="4760290" cy="4295419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0" y="0"/>
                    <a:ext cx="4760290" cy="4295419"/>
                    <a:chOff x="0" y="0"/>
                    <a:chExt cx="4760290" cy="4295419"/>
                  </a:xfrm>
                </p:grpSpPr>
                <p:pic>
                  <p:nvPicPr>
                    <p:cNvPr id="31" name="Picture 30" descr="H:\GILDEMEISTER\College synopsis\gildemiester images\IMG_20160920_092045183.jpg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653235" y="0"/>
                      <a:ext cx="3107055" cy="185039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32" name="Picture 31" descr="H:\GILDEMEISTER\College synopsis\gildemiester images\IMG_20160920_085906232.jpg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872" t="-227" r="5681" b="2045"/>
                    <a:stretch/>
                  </p:blipFill>
                  <p:spPr bwMode="auto">
                    <a:xfrm>
                      <a:off x="0" y="2538374"/>
                      <a:ext cx="2816225" cy="17570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  <p:cxnSp>
                  <p:nvCxnSpPr>
                    <p:cNvPr id="33" name="Elbow Connector 32"/>
                    <p:cNvCxnSpPr/>
                    <p:nvPr/>
                  </p:nvCxnSpPr>
                  <p:spPr>
                    <a:xfrm flipH="1">
                      <a:off x="1426464" y="1697126"/>
                      <a:ext cx="1439240" cy="790042"/>
                    </a:xfrm>
                    <a:prstGeom prst="bentConnector3">
                      <a:avLst>
                        <a:gd name="adj1" fmla="val 100039"/>
                      </a:avLst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" name="Rectangle 27"/>
                  <p:cNvSpPr/>
                  <p:nvPr/>
                </p:nvSpPr>
                <p:spPr>
                  <a:xfrm>
                    <a:off x="2874873" y="1426464"/>
                    <a:ext cx="629107" cy="423951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2406701" y="592531"/>
                    <a:ext cx="936345" cy="665683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1309421" y="899770"/>
                    <a:ext cx="1082649" cy="524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4" name="Text Box 2"/>
              <p:cNvSpPr txBox="1">
                <a:spLocks noChangeArrowheads="1"/>
              </p:cNvSpPr>
              <p:nvPr/>
            </p:nvSpPr>
            <p:spPr bwMode="auto">
              <a:xfrm>
                <a:off x="1596823" y="4515741"/>
                <a:ext cx="3284629" cy="52900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Gear train mechanism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IN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405352" y="3717631"/>
              <a:ext cx="2971800" cy="41720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Gear adjustment lever mechanism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600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1325</Words>
  <Application>Microsoft Office PowerPoint</Application>
  <PresentationFormat>On-screen Show (4:3)</PresentationFormat>
  <Paragraphs>411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Office Theme</vt:lpstr>
      <vt:lpstr>PROJECT REPORT STAGE-1</vt:lpstr>
      <vt:lpstr> Improvement in Quality PPM in product rejection and rework for Cup-machining operations on Gildemeister (AS-48). </vt:lpstr>
      <vt:lpstr>  NEED OF THE PROJECT:-  </vt:lpstr>
      <vt:lpstr> Gildemeister (AS-48) </vt:lpstr>
      <vt:lpstr>PowerPoint Presentation</vt:lpstr>
      <vt:lpstr>Cup evolution on different stations</vt:lpstr>
      <vt:lpstr>SCOPE OF THE PROJECT:- </vt:lpstr>
      <vt:lpstr>  PROBLEM DEFINITION:-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Statement – Error in measurement of  cone drill length on station 2</vt:lpstr>
      <vt:lpstr>Solution for Cone-drill Problem</vt:lpstr>
      <vt:lpstr>PowerPoint Presentation</vt:lpstr>
      <vt:lpstr>PowerPoint Presentation</vt:lpstr>
      <vt:lpstr>PowerPoint Presentation</vt:lpstr>
      <vt:lpstr>PowerPoint Presentation</vt:lpstr>
      <vt:lpstr>6. FUTURE SCOPE: 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rajratna patil</dc:creator>
  <cp:lastModifiedBy>rajratna patil</cp:lastModifiedBy>
  <cp:revision>118</cp:revision>
  <dcterms:created xsi:type="dcterms:W3CDTF">2006-08-16T00:00:00Z</dcterms:created>
  <dcterms:modified xsi:type="dcterms:W3CDTF">2016-10-14T05:41:04Z</dcterms:modified>
</cp:coreProperties>
</file>