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" TargetMode="External"/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" TargetMode="External"/><Relationship Id="rId1" Type="http://schemas.openxmlformats.org/officeDocument/2006/relationships/image" Target="../media/image-3-1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hyperlink" Target="https://gamma.app" TargetMode="External"/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hyperlink" Target="https://gamma.app" TargetMode="External"/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gamma.app" TargetMode="External"/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hyperlink" Target="https://gamma.app" TargetMode="External"/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610" y="2124551"/>
            <a:ext cx="4869061" cy="3980498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64037" y="990243"/>
            <a:ext cx="7415927" cy="319397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8384"/>
              </a:lnSpc>
              <a:buNone/>
            </a:pPr>
            <a:r>
              <a:rPr lang="en-US" sz="6707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to Prometheus GPU Exporter</a:t>
            </a:r>
            <a:endParaRPr lang="en-US" sz="6707" dirty="0"/>
          </a:p>
        </p:txBody>
      </p:sp>
      <p:sp>
        <p:nvSpPr>
          <p:cNvPr id="7" name="Text 3"/>
          <p:cNvSpPr/>
          <p:nvPr/>
        </p:nvSpPr>
        <p:spPr>
          <a:xfrm>
            <a:off x="864037" y="4554498"/>
            <a:ext cx="7415927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Prometheus GPU Exporter is a powerful tool for monitoring and analyzing the performance of your GPU-powered systems. It collects and exposes a wide range of GPU-related metrics, allowing you to gain deeper insights into the health and utilization of your GPUs.</a:t>
            </a:r>
            <a:endParaRPr lang="en-US" sz="1944" dirty="0"/>
          </a:p>
        </p:txBody>
      </p:sp>
      <p:sp>
        <p:nvSpPr>
          <p:cNvPr id="8" name="Shape 4"/>
          <p:cNvSpPr/>
          <p:nvPr/>
        </p:nvSpPr>
        <p:spPr>
          <a:xfrm>
            <a:off x="864037" y="6825853"/>
            <a:ext cx="394930" cy="394930"/>
          </a:xfrm>
          <a:prstGeom prst="roundRect">
            <a:avLst>
              <a:gd name="adj" fmla="val 23151155"/>
            </a:avLst>
          </a:prstGeom>
          <a:solidFill>
            <a:srgbClr val="AAD27D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9" name="Text 5"/>
          <p:cNvSpPr/>
          <p:nvPr/>
        </p:nvSpPr>
        <p:spPr>
          <a:xfrm>
            <a:off x="1000244" y="6974562"/>
            <a:ext cx="122396" cy="9751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768"/>
              </a:lnSpc>
              <a:buNone/>
            </a:pPr>
            <a:r>
              <a:rPr lang="en-US" sz="768" dirty="0">
                <a:solidFill>
                  <a:srgbClr val="3C383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Rk</a:t>
            </a:r>
            <a:endParaRPr lang="en-US" sz="768" dirty="0"/>
          </a:p>
        </p:txBody>
      </p:sp>
      <p:sp>
        <p:nvSpPr>
          <p:cNvPr id="10" name="Text 6"/>
          <p:cNvSpPr/>
          <p:nvPr/>
        </p:nvSpPr>
        <p:spPr>
          <a:xfrm>
            <a:off x="1382316" y="6807398"/>
            <a:ext cx="1952387" cy="43195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402"/>
              </a:lnSpc>
              <a:buNone/>
            </a:pPr>
            <a:r>
              <a:rPr lang="en-US" sz="2430" b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Raj kishore</a:t>
            </a:r>
            <a:endParaRPr lang="en-US" sz="2430" dirty="0"/>
          </a:p>
        </p:txBody>
      </p:sp>
      <p:pic>
        <p:nvPicPr>
          <p:cNvPr id="11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91" y="1840468"/>
            <a:ext cx="5016698" cy="454854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143982" y="961192"/>
            <a:ext cx="7672983" cy="58721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624"/>
              </a:lnSpc>
              <a:buNone/>
            </a:pPr>
            <a:r>
              <a:rPr lang="en-US" sz="369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Troubleshooting and Best Practices</a:t>
            </a:r>
            <a:endParaRPr lang="en-US" sz="3699" dirty="0"/>
          </a:p>
        </p:txBody>
      </p:sp>
      <p:sp>
        <p:nvSpPr>
          <p:cNvPr id="7" name="Shape 3"/>
          <p:cNvSpPr/>
          <p:nvPr/>
        </p:nvSpPr>
        <p:spPr>
          <a:xfrm>
            <a:off x="6143982" y="2041565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6294953" y="2111931"/>
            <a:ext cx="120610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19"/>
              </a:lnSpc>
              <a:buNone/>
            </a:pPr>
            <a:r>
              <a:rPr lang="en-US" sz="22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219" dirty="0"/>
          </a:p>
        </p:txBody>
      </p:sp>
      <p:sp>
        <p:nvSpPr>
          <p:cNvPr id="9" name="Text 5"/>
          <p:cNvSpPr/>
          <p:nvPr/>
        </p:nvSpPr>
        <p:spPr>
          <a:xfrm>
            <a:off x="6754535" y="2041565"/>
            <a:ext cx="2348746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Exporter Logs</a:t>
            </a:r>
            <a:endParaRPr lang="en-US" sz="1849" dirty="0"/>
          </a:p>
        </p:txBody>
      </p:sp>
      <p:sp>
        <p:nvSpPr>
          <p:cNvPr id="10" name="Text 6"/>
          <p:cNvSpPr/>
          <p:nvPr/>
        </p:nvSpPr>
        <p:spPr>
          <a:xfrm>
            <a:off x="6754535" y="2447806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Review the GPU Exporter logs to identify and resolve any issues with data collection or connectivity.</a:t>
            </a:r>
            <a:endParaRPr lang="en-US" sz="1480" dirty="0"/>
          </a:p>
        </p:txBody>
      </p:sp>
      <p:sp>
        <p:nvSpPr>
          <p:cNvPr id="11" name="Shape 7"/>
          <p:cNvSpPr/>
          <p:nvPr/>
        </p:nvSpPr>
        <p:spPr>
          <a:xfrm>
            <a:off x="6143982" y="3448050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6281857" y="3518416"/>
            <a:ext cx="146804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19"/>
              </a:lnSpc>
              <a:buNone/>
            </a:pPr>
            <a:r>
              <a:rPr lang="en-US" sz="22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219" dirty="0"/>
          </a:p>
        </p:txBody>
      </p:sp>
      <p:sp>
        <p:nvSpPr>
          <p:cNvPr id="13" name="Text 9"/>
          <p:cNvSpPr/>
          <p:nvPr/>
        </p:nvSpPr>
        <p:spPr>
          <a:xfrm>
            <a:off x="6754535" y="3448050"/>
            <a:ext cx="2348746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 Validation</a:t>
            </a:r>
            <a:endParaRPr lang="en-US" sz="1849" dirty="0"/>
          </a:p>
        </p:txBody>
      </p:sp>
      <p:sp>
        <p:nvSpPr>
          <p:cNvPr id="14" name="Text 10"/>
          <p:cNvSpPr/>
          <p:nvPr/>
        </p:nvSpPr>
        <p:spPr>
          <a:xfrm>
            <a:off x="6754535" y="3854291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Regularly validate the correctness of your GPU metrics by comparing them with other monitoring tools or hardware sensors.</a:t>
            </a:r>
            <a:endParaRPr lang="en-US" sz="1480" dirty="0"/>
          </a:p>
        </p:txBody>
      </p:sp>
      <p:sp>
        <p:nvSpPr>
          <p:cNvPr id="15" name="Shape 11"/>
          <p:cNvSpPr/>
          <p:nvPr/>
        </p:nvSpPr>
        <p:spPr>
          <a:xfrm>
            <a:off x="6143982" y="4854535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6280071" y="4924901"/>
            <a:ext cx="150495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19"/>
              </a:lnSpc>
              <a:buNone/>
            </a:pPr>
            <a:r>
              <a:rPr lang="en-US" sz="22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219" dirty="0"/>
          </a:p>
        </p:txBody>
      </p:sp>
      <p:sp>
        <p:nvSpPr>
          <p:cNvPr id="17" name="Text 13"/>
          <p:cNvSpPr/>
          <p:nvPr/>
        </p:nvSpPr>
        <p:spPr>
          <a:xfrm>
            <a:off x="6754535" y="4854535"/>
            <a:ext cx="2394942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Resource Provisioning</a:t>
            </a:r>
            <a:endParaRPr lang="en-US" sz="1849" dirty="0"/>
          </a:p>
        </p:txBody>
      </p:sp>
      <p:sp>
        <p:nvSpPr>
          <p:cNvPr id="18" name="Text 14"/>
          <p:cNvSpPr/>
          <p:nvPr/>
        </p:nvSpPr>
        <p:spPr>
          <a:xfrm>
            <a:off x="6754535" y="5260777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that your Prometheus and Grafana instances have sufficient resources to handle the GPU metric workload.</a:t>
            </a:r>
            <a:endParaRPr lang="en-US" sz="1480" dirty="0"/>
          </a:p>
        </p:txBody>
      </p:sp>
      <p:sp>
        <p:nvSpPr>
          <p:cNvPr id="19" name="Shape 15"/>
          <p:cNvSpPr/>
          <p:nvPr/>
        </p:nvSpPr>
        <p:spPr>
          <a:xfrm>
            <a:off x="6143982" y="6261021"/>
            <a:ext cx="422672" cy="422672"/>
          </a:xfrm>
          <a:prstGeom prst="roundRect">
            <a:avLst>
              <a:gd name="adj" fmla="val 1867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278404" y="6331387"/>
            <a:ext cx="153829" cy="2818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219"/>
              </a:lnSpc>
              <a:buNone/>
            </a:pPr>
            <a:r>
              <a:rPr lang="en-US" sz="221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219" dirty="0"/>
          </a:p>
        </p:txBody>
      </p:sp>
      <p:sp>
        <p:nvSpPr>
          <p:cNvPr id="21" name="Text 17"/>
          <p:cNvSpPr/>
          <p:nvPr/>
        </p:nvSpPr>
        <p:spPr>
          <a:xfrm>
            <a:off x="6754535" y="6261021"/>
            <a:ext cx="2348746" cy="29360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312"/>
              </a:lnSpc>
              <a:buNone/>
            </a:pPr>
            <a:r>
              <a:rPr lang="en-US" sz="1849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 Optimization</a:t>
            </a:r>
            <a:endParaRPr lang="en-US" sz="1849" dirty="0"/>
          </a:p>
        </p:txBody>
      </p:sp>
      <p:sp>
        <p:nvSpPr>
          <p:cNvPr id="22" name="Text 18"/>
          <p:cNvSpPr/>
          <p:nvPr/>
        </p:nvSpPr>
        <p:spPr>
          <a:xfrm>
            <a:off x="6754535" y="6667262"/>
            <a:ext cx="7218283" cy="60102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367"/>
              </a:lnSpc>
              <a:buNone/>
            </a:pPr>
            <a:r>
              <a:rPr lang="en-US" sz="148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Fine-tune your alert thresholds and notifications to strike a balance between early detection and false positives.</a:t>
            </a:r>
            <a:endParaRPr lang="en-US" sz="1480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007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977027" y="3719036"/>
            <a:ext cx="5801439" cy="72521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710"/>
              </a:lnSpc>
              <a:buNone/>
            </a:pPr>
            <a:r>
              <a:rPr lang="en-US" sz="4568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Prometheus?</a:t>
            </a:r>
            <a:endParaRPr lang="en-US" sz="4568" dirty="0"/>
          </a:p>
        </p:txBody>
      </p:sp>
      <p:sp>
        <p:nvSpPr>
          <p:cNvPr id="6" name="Shape 3"/>
          <p:cNvSpPr/>
          <p:nvPr/>
        </p:nvSpPr>
        <p:spPr>
          <a:xfrm>
            <a:off x="977027" y="5053251"/>
            <a:ext cx="522089" cy="522089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1163479" y="5140166"/>
            <a:ext cx="149066" cy="348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1"/>
              </a:lnSpc>
              <a:buNone/>
            </a:pPr>
            <a:r>
              <a:rPr lang="en-US" sz="27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741" dirty="0"/>
          </a:p>
        </p:txBody>
      </p:sp>
      <p:sp>
        <p:nvSpPr>
          <p:cNvPr id="8" name="Text 5"/>
          <p:cNvSpPr/>
          <p:nvPr/>
        </p:nvSpPr>
        <p:spPr>
          <a:xfrm>
            <a:off x="1731169" y="5053251"/>
            <a:ext cx="3313509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5"/>
              </a:lnSpc>
              <a:buNone/>
            </a:pPr>
            <a:r>
              <a:rPr lang="en-US" sz="22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Open-Source Monitoring</a:t>
            </a:r>
            <a:endParaRPr lang="en-US" sz="2284" dirty="0"/>
          </a:p>
        </p:txBody>
      </p:sp>
      <p:sp>
        <p:nvSpPr>
          <p:cNvPr id="9" name="Text 6"/>
          <p:cNvSpPr/>
          <p:nvPr/>
        </p:nvSpPr>
        <p:spPr>
          <a:xfrm>
            <a:off x="1731169" y="5554980"/>
            <a:ext cx="3316605" cy="1856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4"/>
              </a:lnSpc>
              <a:buNone/>
            </a:pPr>
            <a:r>
              <a:rPr lang="en-US" sz="18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is an open-source monitoring and alerting system that has become a de-facto standard in the cloud-native ecosystem.</a:t>
            </a:r>
            <a:endParaRPr lang="en-US" sz="1827" dirty="0"/>
          </a:p>
        </p:txBody>
      </p:sp>
      <p:sp>
        <p:nvSpPr>
          <p:cNvPr id="10" name="Shape 7"/>
          <p:cNvSpPr/>
          <p:nvPr/>
        </p:nvSpPr>
        <p:spPr>
          <a:xfrm>
            <a:off x="5279827" y="5053251"/>
            <a:ext cx="522089" cy="522089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5450205" y="5140166"/>
            <a:ext cx="181332" cy="348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1"/>
              </a:lnSpc>
              <a:buNone/>
            </a:pPr>
            <a:r>
              <a:rPr lang="en-US" sz="27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741" dirty="0"/>
          </a:p>
        </p:txBody>
      </p:sp>
      <p:sp>
        <p:nvSpPr>
          <p:cNvPr id="12" name="Text 9"/>
          <p:cNvSpPr/>
          <p:nvPr/>
        </p:nvSpPr>
        <p:spPr>
          <a:xfrm>
            <a:off x="6033968" y="5053251"/>
            <a:ext cx="2900720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5"/>
              </a:lnSpc>
              <a:buNone/>
            </a:pPr>
            <a:r>
              <a:rPr lang="en-US" sz="22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Time-Series Data</a:t>
            </a:r>
            <a:endParaRPr lang="en-US" sz="2284" dirty="0"/>
          </a:p>
        </p:txBody>
      </p:sp>
      <p:sp>
        <p:nvSpPr>
          <p:cNvPr id="13" name="Text 10"/>
          <p:cNvSpPr/>
          <p:nvPr/>
        </p:nvSpPr>
        <p:spPr>
          <a:xfrm>
            <a:off x="6033968" y="5554980"/>
            <a:ext cx="3316605" cy="14849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4"/>
              </a:lnSpc>
              <a:buNone/>
            </a:pPr>
            <a:r>
              <a:rPr lang="en-US" sz="18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collects and stores time-series data, enabling you to track and analyze the metrics of your systems over time.</a:t>
            </a:r>
            <a:endParaRPr lang="en-US" sz="1827" dirty="0"/>
          </a:p>
        </p:txBody>
      </p:sp>
      <p:sp>
        <p:nvSpPr>
          <p:cNvPr id="14" name="Shape 11"/>
          <p:cNvSpPr/>
          <p:nvPr/>
        </p:nvSpPr>
        <p:spPr>
          <a:xfrm>
            <a:off x="9582626" y="5053251"/>
            <a:ext cx="522089" cy="522089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9750743" y="5140166"/>
            <a:ext cx="185857" cy="3481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741"/>
              </a:lnSpc>
              <a:buNone/>
            </a:pPr>
            <a:r>
              <a:rPr lang="en-US" sz="274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741" dirty="0"/>
          </a:p>
        </p:txBody>
      </p:sp>
      <p:sp>
        <p:nvSpPr>
          <p:cNvPr id="16" name="Text 13"/>
          <p:cNvSpPr/>
          <p:nvPr/>
        </p:nvSpPr>
        <p:spPr>
          <a:xfrm>
            <a:off x="10336768" y="5053251"/>
            <a:ext cx="2900720" cy="36254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855"/>
              </a:lnSpc>
              <a:buNone/>
            </a:pPr>
            <a:r>
              <a:rPr lang="en-US" sz="2284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Flexible Querying</a:t>
            </a:r>
            <a:endParaRPr lang="en-US" sz="2284" dirty="0"/>
          </a:p>
        </p:txBody>
      </p:sp>
      <p:sp>
        <p:nvSpPr>
          <p:cNvPr id="17" name="Text 14"/>
          <p:cNvSpPr/>
          <p:nvPr/>
        </p:nvSpPr>
        <p:spPr>
          <a:xfrm>
            <a:off x="10336768" y="5554980"/>
            <a:ext cx="3316605" cy="185618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924"/>
              </a:lnSpc>
              <a:buNone/>
            </a:pPr>
            <a:r>
              <a:rPr lang="en-US" sz="1827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Prometheus provides a powerful query language (PromQL) that allows you to easily filter, aggregate, and visualize your data.</a:t>
            </a:r>
            <a:endParaRPr lang="en-US" sz="1827" dirty="0"/>
          </a:p>
        </p:txBody>
      </p:sp>
      <p:pic>
        <p:nvPicPr>
          <p:cNvPr id="18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2005489"/>
            <a:ext cx="7554873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What is the GPU Exporter?</a:t>
            </a:r>
            <a:endParaRPr lang="en-US" sz="4860" dirty="0"/>
          </a:p>
        </p:txBody>
      </p:sp>
      <p:sp>
        <p:nvSpPr>
          <p:cNvPr id="5" name="Text 3"/>
          <p:cNvSpPr/>
          <p:nvPr/>
        </p:nvSpPr>
        <p:spPr>
          <a:xfrm>
            <a:off x="864037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Purpose</a:t>
            </a:r>
            <a:endParaRPr lang="en-US" sz="2430" dirty="0"/>
          </a:p>
        </p:txBody>
      </p:sp>
      <p:sp>
        <p:nvSpPr>
          <p:cNvPr id="6" name="Text 4"/>
          <p:cNvSpPr/>
          <p:nvPr/>
        </p:nvSpPr>
        <p:spPr>
          <a:xfrm>
            <a:off x="864037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GPU Exporter is a Prometheus exporter designed to collect and expose GPU-related metrics from your systems.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372695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Supported Platforms</a:t>
            </a:r>
            <a:endParaRPr lang="en-US" sz="2430" dirty="0"/>
          </a:p>
        </p:txBody>
      </p:sp>
      <p:sp>
        <p:nvSpPr>
          <p:cNvPr id="8" name="Text 6"/>
          <p:cNvSpPr/>
          <p:nvPr/>
        </p:nvSpPr>
        <p:spPr>
          <a:xfrm>
            <a:off x="5372695" y="4026694"/>
            <a:ext cx="3898821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It supports a wide range of GPU hardware, including NVIDIA, AMD, and Intel GPUs, making it versatile for various environments.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881354" y="3394115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Metrics Exposure</a:t>
            </a:r>
            <a:endParaRPr lang="en-US" sz="2430" dirty="0"/>
          </a:p>
        </p:txBody>
      </p:sp>
      <p:sp>
        <p:nvSpPr>
          <p:cNvPr id="10" name="Text 8"/>
          <p:cNvSpPr/>
          <p:nvPr/>
        </p:nvSpPr>
        <p:spPr>
          <a:xfrm>
            <a:off x="9881354" y="4026694"/>
            <a:ext cx="3898821" cy="19752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 exporter gathers a comprehensive set of metrics, providing insights into GPU utilization, temperature, power consumption, and more.</a:t>
            </a:r>
            <a:endParaRPr lang="en-US" sz="1944" dirty="0"/>
          </a:p>
        </p:txBody>
      </p:sp>
      <p:pic>
        <p:nvPicPr>
          <p:cNvPr id="11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81" y="1650087"/>
            <a:ext cx="4958120" cy="492930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225778" y="751761"/>
            <a:ext cx="7665244" cy="13204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99"/>
              </a:lnSpc>
              <a:buNone/>
            </a:pPr>
            <a:r>
              <a:rPr lang="en-US" sz="4159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Metrics Collected by the GPU Exporter</a:t>
            </a:r>
            <a:endParaRPr lang="en-US" sz="4159" dirty="0"/>
          </a:p>
        </p:txBody>
      </p:sp>
      <p:sp>
        <p:nvSpPr>
          <p:cNvPr id="7" name="Shape 3"/>
          <p:cNvSpPr/>
          <p:nvPr/>
        </p:nvSpPr>
        <p:spPr>
          <a:xfrm>
            <a:off x="6529507" y="2388989"/>
            <a:ext cx="26313" cy="5088731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8" name="Shape 4"/>
          <p:cNvSpPr/>
          <p:nvPr/>
        </p:nvSpPr>
        <p:spPr>
          <a:xfrm>
            <a:off x="6780252" y="285113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9" name="Shape 5"/>
          <p:cNvSpPr/>
          <p:nvPr/>
        </p:nvSpPr>
        <p:spPr>
          <a:xfrm>
            <a:off x="6304955" y="2626638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474738" y="2705814"/>
            <a:ext cx="135612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95" dirty="0"/>
          </a:p>
        </p:txBody>
      </p:sp>
      <p:sp>
        <p:nvSpPr>
          <p:cNvPr id="11" name="Text 7"/>
          <p:cNvSpPr/>
          <p:nvPr/>
        </p:nvSpPr>
        <p:spPr>
          <a:xfrm>
            <a:off x="7704653" y="2600206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GPU Utilization</a:t>
            </a:r>
            <a:endParaRPr lang="en-US" sz="2080" dirty="0"/>
          </a:p>
        </p:txBody>
      </p:sp>
      <p:sp>
        <p:nvSpPr>
          <p:cNvPr id="12" name="Text 8"/>
          <p:cNvSpPr/>
          <p:nvPr/>
        </p:nvSpPr>
        <p:spPr>
          <a:xfrm>
            <a:off x="7704653" y="3056930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Tracks the overall utilization of your GPUs, allowing you to identify bottlenecks and optimize workloads.</a:t>
            </a:r>
            <a:endParaRPr lang="en-US" sz="1664" dirty="0"/>
          </a:p>
        </p:txBody>
      </p:sp>
      <p:sp>
        <p:nvSpPr>
          <p:cNvPr id="13" name="Shape 9"/>
          <p:cNvSpPr/>
          <p:nvPr/>
        </p:nvSpPr>
        <p:spPr>
          <a:xfrm>
            <a:off x="6780252" y="4617780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4" name="Shape 10"/>
          <p:cNvSpPr/>
          <p:nvPr/>
        </p:nvSpPr>
        <p:spPr>
          <a:xfrm>
            <a:off x="6304955" y="439328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1"/>
          <p:cNvSpPr/>
          <p:nvPr/>
        </p:nvSpPr>
        <p:spPr>
          <a:xfrm>
            <a:off x="6459974" y="4472464"/>
            <a:ext cx="165140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95" dirty="0"/>
          </a:p>
        </p:txBody>
      </p:sp>
      <p:sp>
        <p:nvSpPr>
          <p:cNvPr id="16" name="Text 12"/>
          <p:cNvSpPr/>
          <p:nvPr/>
        </p:nvSpPr>
        <p:spPr>
          <a:xfrm>
            <a:off x="7704653" y="436685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Memory Usage</a:t>
            </a:r>
            <a:endParaRPr lang="en-US" sz="2080" dirty="0"/>
          </a:p>
        </p:txBody>
      </p:sp>
      <p:sp>
        <p:nvSpPr>
          <p:cNvPr id="17" name="Text 13"/>
          <p:cNvSpPr/>
          <p:nvPr/>
        </p:nvSpPr>
        <p:spPr>
          <a:xfrm>
            <a:off x="7704653" y="4823579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Monitors the GPU memory usage, helping you understand memory constraints and optimize your applications.</a:t>
            </a:r>
            <a:endParaRPr lang="en-US" sz="1664" dirty="0"/>
          </a:p>
        </p:txBody>
      </p:sp>
      <p:sp>
        <p:nvSpPr>
          <p:cNvPr id="18" name="Shape 14"/>
          <p:cNvSpPr/>
          <p:nvPr/>
        </p:nvSpPr>
        <p:spPr>
          <a:xfrm>
            <a:off x="6780252" y="6384429"/>
            <a:ext cx="739378" cy="26313"/>
          </a:xfrm>
          <a:prstGeom prst="roundRect">
            <a:avLst>
              <a:gd name="adj" fmla="val 337243"/>
            </a:avLst>
          </a:prstGeom>
          <a:solidFill>
            <a:srgbClr val="C7C7D0"/>
          </a:solidFill>
          <a:ln/>
        </p:spPr>
      </p:sp>
      <p:sp>
        <p:nvSpPr>
          <p:cNvPr id="19" name="Shape 15"/>
          <p:cNvSpPr/>
          <p:nvPr/>
        </p:nvSpPr>
        <p:spPr>
          <a:xfrm>
            <a:off x="6304955" y="6159937"/>
            <a:ext cx="475298" cy="475298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6457950" y="6239113"/>
            <a:ext cx="169188" cy="316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ctr" indent="0" marL="0">
              <a:lnSpc>
                <a:spcPts val="2495"/>
              </a:lnSpc>
              <a:buNone/>
            </a:pPr>
            <a:r>
              <a:rPr lang="en-US" sz="2495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95" dirty="0"/>
          </a:p>
        </p:txBody>
      </p:sp>
      <p:sp>
        <p:nvSpPr>
          <p:cNvPr id="21" name="Text 17"/>
          <p:cNvSpPr/>
          <p:nvPr/>
        </p:nvSpPr>
        <p:spPr>
          <a:xfrm>
            <a:off x="7704653" y="6133505"/>
            <a:ext cx="2640925" cy="33004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99"/>
              </a:lnSpc>
              <a:buNone/>
            </a:pPr>
            <a:r>
              <a:rPr lang="en-US" sz="208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 Consumption</a:t>
            </a:r>
            <a:endParaRPr lang="en-US" sz="2080" dirty="0"/>
          </a:p>
        </p:txBody>
      </p:sp>
      <p:sp>
        <p:nvSpPr>
          <p:cNvPr id="22" name="Text 18"/>
          <p:cNvSpPr/>
          <p:nvPr/>
        </p:nvSpPr>
        <p:spPr>
          <a:xfrm>
            <a:off x="7704653" y="6590228"/>
            <a:ext cx="6186368" cy="6762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62"/>
              </a:lnSpc>
              <a:buNone/>
            </a:pPr>
            <a:r>
              <a:rPr lang="en-US" sz="166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Provides insights into the power draw of your GPUs, enabling you to optimize energy efficiency.</a:t>
            </a:r>
            <a:endParaRPr lang="en-US" sz="1664" dirty="0"/>
          </a:p>
        </p:txBody>
      </p:sp>
      <p:pic>
        <p:nvPicPr>
          <p:cNvPr id="23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6653" y="2314456"/>
            <a:ext cx="4940975" cy="360056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63667" y="960001"/>
            <a:ext cx="7368778" cy="6818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5369"/>
              </a:lnSpc>
              <a:buNone/>
            </a:pPr>
            <a:r>
              <a:rPr lang="en-US" sz="4295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Installation and Configuration</a:t>
            </a:r>
            <a:endParaRPr lang="en-US" sz="4295" dirty="0"/>
          </a:p>
        </p:txBody>
      </p:sp>
      <p:sp>
        <p:nvSpPr>
          <p:cNvPr id="7" name="Shape 3"/>
          <p:cNvSpPr/>
          <p:nvPr/>
        </p:nvSpPr>
        <p:spPr>
          <a:xfrm>
            <a:off x="763667" y="1969056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8" name="Text 4"/>
          <p:cNvSpPr/>
          <p:nvPr/>
        </p:nvSpPr>
        <p:spPr>
          <a:xfrm>
            <a:off x="989409" y="2194798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Download and Install</a:t>
            </a:r>
            <a:endParaRPr lang="en-US" sz="2148" dirty="0"/>
          </a:p>
        </p:txBody>
      </p:sp>
      <p:sp>
        <p:nvSpPr>
          <p:cNvPr id="9" name="Text 5"/>
          <p:cNvSpPr/>
          <p:nvPr/>
        </p:nvSpPr>
        <p:spPr>
          <a:xfrm>
            <a:off x="989409" y="2666524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Visit the GitHub repository and follow the instructions to download and install the GPU Exporter on your systems.</a:t>
            </a:r>
            <a:endParaRPr lang="en-US" sz="1718" dirty="0"/>
          </a:p>
        </p:txBody>
      </p:sp>
      <p:sp>
        <p:nvSpPr>
          <p:cNvPr id="10" name="Shape 6"/>
          <p:cNvSpPr/>
          <p:nvPr/>
        </p:nvSpPr>
        <p:spPr>
          <a:xfrm>
            <a:off x="763667" y="3808571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7"/>
          <p:cNvSpPr/>
          <p:nvPr/>
        </p:nvSpPr>
        <p:spPr>
          <a:xfrm>
            <a:off x="989409" y="4034314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Configuration</a:t>
            </a:r>
            <a:endParaRPr lang="en-US" sz="2148" dirty="0"/>
          </a:p>
        </p:txBody>
      </p:sp>
      <p:sp>
        <p:nvSpPr>
          <p:cNvPr id="12" name="Text 8"/>
          <p:cNvSpPr/>
          <p:nvPr/>
        </p:nvSpPr>
        <p:spPr>
          <a:xfrm>
            <a:off x="989409" y="4506039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Customize the exporter's configuration to specify the GPUs you want to monitor and any additional options.</a:t>
            </a:r>
            <a:endParaRPr lang="en-US" sz="1718" dirty="0"/>
          </a:p>
        </p:txBody>
      </p:sp>
      <p:sp>
        <p:nvSpPr>
          <p:cNvPr id="13" name="Shape 9"/>
          <p:cNvSpPr/>
          <p:nvPr/>
        </p:nvSpPr>
        <p:spPr>
          <a:xfrm>
            <a:off x="763667" y="5648087"/>
            <a:ext cx="7616666" cy="1621393"/>
          </a:xfrm>
          <a:prstGeom prst="roundRect">
            <a:avLst>
              <a:gd name="adj" fmla="val 56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989409" y="5873829"/>
            <a:ext cx="2727484" cy="34087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685"/>
              </a:lnSpc>
              <a:buNone/>
            </a:pPr>
            <a:r>
              <a:rPr lang="en-US" sz="214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Compatibility</a:t>
            </a:r>
            <a:endParaRPr lang="en-US" sz="2148" dirty="0"/>
          </a:p>
        </p:txBody>
      </p:sp>
      <p:sp>
        <p:nvSpPr>
          <p:cNvPr id="15" name="Text 11"/>
          <p:cNvSpPr/>
          <p:nvPr/>
        </p:nvSpPr>
        <p:spPr>
          <a:xfrm>
            <a:off x="989409" y="6345555"/>
            <a:ext cx="7165181" cy="6981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749"/>
              </a:lnSpc>
              <a:buNone/>
            </a:pPr>
            <a:r>
              <a:rPr lang="en-US" sz="1718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that your GPU hardware and drivers are compatible with the GPU Exporter to ensure accurate data collection.</a:t>
            </a:r>
            <a:endParaRPr lang="en-US" sz="1718" dirty="0"/>
          </a:p>
        </p:txBody>
      </p:sp>
      <p:pic>
        <p:nvPicPr>
          <p:cNvPr id="16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6652" y="3103959"/>
            <a:ext cx="4961096" cy="202168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5330" y="779145"/>
            <a:ext cx="7673340" cy="13132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5170"/>
              </a:lnSpc>
              <a:buNone/>
            </a:pPr>
            <a:r>
              <a:rPr lang="en-US" sz="4136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Integrating the GPU Exporter with Prometheus</a:t>
            </a:r>
            <a:endParaRPr lang="en-US" sz="4136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330" y="2407563"/>
            <a:ext cx="1050488" cy="168092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100977" y="2617589"/>
            <a:ext cx="345055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Add Exporter to Prometheus</a:t>
            </a:r>
            <a:endParaRPr lang="en-US" sz="2068" dirty="0"/>
          </a:p>
        </p:txBody>
      </p:sp>
      <p:sp>
        <p:nvSpPr>
          <p:cNvPr id="9" name="Text 4"/>
          <p:cNvSpPr/>
          <p:nvPr/>
        </p:nvSpPr>
        <p:spPr>
          <a:xfrm>
            <a:off x="2100977" y="3071812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Prometheus to scrape metrics from the GPU Exporter, ensuring that the exporter's endpoint is accessible.</a:t>
            </a:r>
            <a:endParaRPr lang="en-US" sz="1654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30" y="4088487"/>
            <a:ext cx="1050488" cy="168092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100977" y="4298513"/>
            <a:ext cx="262640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Verify Data Collection</a:t>
            </a:r>
            <a:endParaRPr lang="en-US" sz="2068" dirty="0"/>
          </a:p>
        </p:txBody>
      </p:sp>
      <p:sp>
        <p:nvSpPr>
          <p:cNvPr id="12" name="Text 6"/>
          <p:cNvSpPr/>
          <p:nvPr/>
        </p:nvSpPr>
        <p:spPr>
          <a:xfrm>
            <a:off x="2100977" y="4752737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Check Prometheus to confirm that the GPU-related metrics are being collected and stored correctly.</a:t>
            </a:r>
            <a:endParaRPr lang="en-US" sz="1654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330" y="5769412"/>
            <a:ext cx="1050488" cy="1680924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100977" y="5979438"/>
            <a:ext cx="2984540" cy="32825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585"/>
              </a:lnSpc>
              <a:buNone/>
            </a:pPr>
            <a:r>
              <a:rPr lang="en-US" sz="2068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Explore PromQL Queries</a:t>
            </a:r>
            <a:endParaRPr lang="en-US" sz="2068" dirty="0"/>
          </a:p>
        </p:txBody>
      </p:sp>
      <p:sp>
        <p:nvSpPr>
          <p:cNvPr id="15" name="Text 8"/>
          <p:cNvSpPr/>
          <p:nvPr/>
        </p:nvSpPr>
        <p:spPr>
          <a:xfrm>
            <a:off x="2100977" y="6433661"/>
            <a:ext cx="6307693" cy="67246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647"/>
              </a:lnSpc>
              <a:buNone/>
            </a:pPr>
            <a:r>
              <a:rPr lang="en-US" sz="165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Prometheus' PromQL to query and analyze the GPU metrics, gaining deeper insights into your system performance.</a:t>
            </a:r>
            <a:endParaRPr lang="en-US" sz="1654" dirty="0"/>
          </a:p>
        </p:txBody>
      </p:sp>
      <p:pic>
        <p:nvPicPr>
          <p:cNvPr id="16" name="Image 5" descr="preencoded.png">
            <a:hlinkClick r:id="rId7" tooltip=""/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sp>
        <p:nvSpPr>
          <p:cNvPr id="4" name="Text 2"/>
          <p:cNvSpPr/>
          <p:nvPr/>
        </p:nvSpPr>
        <p:spPr>
          <a:xfrm>
            <a:off x="864037" y="1018103"/>
            <a:ext cx="9769435" cy="7715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Visualizing GPU Metrics in Grafana</a:t>
            </a:r>
            <a:endParaRPr lang="en-US" sz="486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4037" y="2283381"/>
            <a:ext cx="4053840" cy="250543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864037" y="509742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Create Dashboards</a:t>
            </a:r>
            <a:endParaRPr lang="en-US" sz="2430" dirty="0"/>
          </a:p>
        </p:txBody>
      </p:sp>
      <p:sp>
        <p:nvSpPr>
          <p:cNvPr id="7" name="Text 4"/>
          <p:cNvSpPr/>
          <p:nvPr/>
        </p:nvSpPr>
        <p:spPr>
          <a:xfrm>
            <a:off x="864037" y="5631299"/>
            <a:ext cx="4053840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Leverage Grafana's powerful visualization capabilities to create custom dashboards that display your GPU metrics.</a:t>
            </a:r>
            <a:endParaRPr lang="en-US" sz="1944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8161" y="2283381"/>
            <a:ext cx="4053959" cy="2505432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288161" y="509742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Customize Panels</a:t>
            </a:r>
            <a:endParaRPr lang="en-US" sz="2430" dirty="0"/>
          </a:p>
        </p:txBody>
      </p:sp>
      <p:sp>
        <p:nvSpPr>
          <p:cNvPr id="10" name="Text 6"/>
          <p:cNvSpPr/>
          <p:nvPr/>
        </p:nvSpPr>
        <p:spPr>
          <a:xfrm>
            <a:off x="5288161" y="5631299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Build panels that visualize GPU utilization, memory usage, temperature, and other key performance indicators.</a:t>
            </a:r>
            <a:endParaRPr lang="en-US" sz="1944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2404" y="2283381"/>
            <a:ext cx="4053959" cy="2505432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9712404" y="5097423"/>
            <a:ext cx="3086100" cy="3857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3038"/>
              </a:lnSpc>
              <a:buNone/>
            </a:pPr>
            <a:r>
              <a:rPr lang="en-US" sz="243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Set up Alerts</a:t>
            </a:r>
            <a:endParaRPr lang="en-US" sz="2430" dirty="0"/>
          </a:p>
        </p:txBody>
      </p:sp>
      <p:sp>
        <p:nvSpPr>
          <p:cNvPr id="13" name="Text 8"/>
          <p:cNvSpPr/>
          <p:nvPr/>
        </p:nvSpPr>
        <p:spPr>
          <a:xfrm>
            <a:off x="9712404" y="5631299"/>
            <a:ext cx="4053959" cy="15801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3110"/>
              </a:lnSpc>
              <a:buNone/>
            </a:pPr>
            <a:r>
              <a:rPr lang="en-US" sz="1944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Grafana to trigger alerts based on your GPU metrics, helping you proactively identify and address issues.</a:t>
            </a:r>
            <a:endParaRPr lang="en-US" sz="1944" dirty="0"/>
          </a:p>
        </p:txBody>
      </p:sp>
      <p:pic>
        <p:nvPicPr>
          <p:cNvPr id="14" name="Image 3" descr="preencoded.png">
            <a:hlinkClick r:id="rId5" tooltip="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9430345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9430345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79" y="3131463"/>
            <a:ext cx="5054322" cy="31674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475178"/>
            <a:ext cx="6151602" cy="5400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Alerting on GPU-related Issues</a:t>
            </a:r>
            <a:endParaRPr lang="en-US" sz="3402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37" y="1274445"/>
            <a:ext cx="431959" cy="43195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604837" y="1879163"/>
            <a:ext cx="2446615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Temperature Thresholds</a:t>
            </a:r>
            <a:endParaRPr lang="en-US" sz="1701" dirty="0"/>
          </a:p>
        </p:txBody>
      </p:sp>
      <p:sp>
        <p:nvSpPr>
          <p:cNvPr id="9" name="Text 4"/>
          <p:cNvSpPr/>
          <p:nvPr/>
        </p:nvSpPr>
        <p:spPr>
          <a:xfrm>
            <a:off x="604837" y="225266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Set up alerts to notify you when GPU temperatures exceed predefined thresholds, indicating potential overheating or cooling issues.</a:t>
            </a:r>
            <a:endParaRPr lang="en-US" sz="1361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837" y="3324225"/>
            <a:ext cx="431959" cy="43195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4837" y="392894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Memory Utilization</a:t>
            </a:r>
            <a:endParaRPr lang="en-US" sz="1701" dirty="0"/>
          </a:p>
        </p:txBody>
      </p:sp>
      <p:sp>
        <p:nvSpPr>
          <p:cNvPr id="12" name="Text 6"/>
          <p:cNvSpPr/>
          <p:nvPr/>
        </p:nvSpPr>
        <p:spPr>
          <a:xfrm>
            <a:off x="604837" y="430244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Monitor GPU memory usage and create alerts to flag when memory consumption reaches critical levels.</a:t>
            </a:r>
            <a:endParaRPr lang="en-US" sz="1361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" y="5374005"/>
            <a:ext cx="431959" cy="43195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04837" y="597872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 Utilization</a:t>
            </a:r>
            <a:endParaRPr lang="en-US" sz="1701" dirty="0"/>
          </a:p>
        </p:txBody>
      </p:sp>
      <p:sp>
        <p:nvSpPr>
          <p:cNvPr id="15" name="Text 8"/>
          <p:cNvSpPr/>
          <p:nvPr/>
        </p:nvSpPr>
        <p:spPr>
          <a:xfrm>
            <a:off x="604837" y="635222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Trigger alerts when GPU utilization surpasses a certain threshold, helping you identify performance bottlenecks.</a:t>
            </a:r>
            <a:endParaRPr lang="en-US" sz="1361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837" y="7423785"/>
            <a:ext cx="431959" cy="43195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604837" y="8028503"/>
            <a:ext cx="2160270" cy="26991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algn="l" indent="0" marL="0">
              <a:lnSpc>
                <a:spcPts val="2126"/>
              </a:lnSpc>
              <a:buNone/>
            </a:pPr>
            <a:r>
              <a:rPr lang="en-US" sz="1701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Power Consumption</a:t>
            </a:r>
            <a:endParaRPr lang="en-US" sz="1701" dirty="0"/>
          </a:p>
        </p:txBody>
      </p:sp>
      <p:sp>
        <p:nvSpPr>
          <p:cNvPr id="18" name="Text 10"/>
          <p:cNvSpPr/>
          <p:nvPr/>
        </p:nvSpPr>
        <p:spPr>
          <a:xfrm>
            <a:off x="604837" y="8402003"/>
            <a:ext cx="7934325" cy="55316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Receive notifications when GPU power consumption exceeds expected levels, which could indicate hardware problems.</a:t>
            </a:r>
            <a:endParaRPr lang="en-US" sz="1361" dirty="0"/>
          </a:p>
        </p:txBody>
      </p:sp>
      <p:pic>
        <p:nvPicPr>
          <p:cNvPr id="19" name="Image 6" descr="preencoded.png">
            <a:hlinkClick r:id="rId8" tooltip=""/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79" y="2764869"/>
            <a:ext cx="5054322" cy="269986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04837" y="1333143"/>
            <a:ext cx="7934325" cy="108013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4253"/>
              </a:lnSpc>
              <a:buNone/>
            </a:pPr>
            <a:r>
              <a:rPr lang="en-US" sz="3402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Advanced Configurations and Customizations</a:t>
            </a:r>
            <a:endParaRPr lang="en-US" sz="3402" dirty="0"/>
          </a:p>
        </p:txBody>
      </p:sp>
      <p:sp>
        <p:nvSpPr>
          <p:cNvPr id="7" name="Shape 3"/>
          <p:cNvSpPr/>
          <p:nvPr/>
        </p:nvSpPr>
        <p:spPr>
          <a:xfrm>
            <a:off x="604837" y="2672477"/>
            <a:ext cx="7934325" cy="4223861"/>
          </a:xfrm>
          <a:prstGeom prst="roundRect">
            <a:avLst>
              <a:gd name="adj" fmla="val 171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/>
          <p:cNvSpPr/>
          <p:nvPr/>
        </p:nvSpPr>
        <p:spPr>
          <a:xfrm>
            <a:off x="612458" y="2680097"/>
            <a:ext cx="7919085" cy="10521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785217" y="2791301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 Filtering</a:t>
            </a:r>
            <a:endParaRPr lang="en-US" sz="1361" dirty="0"/>
          </a:p>
        </p:txBody>
      </p:sp>
      <p:sp>
        <p:nvSpPr>
          <p:cNvPr id="10" name="Text 6"/>
          <p:cNvSpPr/>
          <p:nvPr/>
        </p:nvSpPr>
        <p:spPr>
          <a:xfrm>
            <a:off x="4748570" y="2791301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Selectively enable or disable the collection of specific GPU metrics based on your monitoring requirements.</a:t>
            </a:r>
            <a:endParaRPr lang="en-US" sz="1361" dirty="0"/>
          </a:p>
        </p:txBody>
      </p:sp>
      <p:sp>
        <p:nvSpPr>
          <p:cNvPr id="11" name="Shape 7"/>
          <p:cNvSpPr/>
          <p:nvPr/>
        </p:nvSpPr>
        <p:spPr>
          <a:xfrm>
            <a:off x="612458" y="3732252"/>
            <a:ext cx="7919085" cy="10521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8"/>
          <p:cNvSpPr/>
          <p:nvPr/>
        </p:nvSpPr>
        <p:spPr>
          <a:xfrm>
            <a:off x="785217" y="3843457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Labels and Annotations</a:t>
            </a:r>
            <a:endParaRPr lang="en-US" sz="1361" dirty="0"/>
          </a:p>
        </p:txBody>
      </p:sp>
      <p:sp>
        <p:nvSpPr>
          <p:cNvPr id="13" name="Text 9"/>
          <p:cNvSpPr/>
          <p:nvPr/>
        </p:nvSpPr>
        <p:spPr>
          <a:xfrm>
            <a:off x="4748570" y="3843457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Add custom labels and annotations to your GPU metrics, improving organization and visualization in dashboards.</a:t>
            </a:r>
            <a:endParaRPr lang="en-US" sz="1361" dirty="0"/>
          </a:p>
        </p:txBody>
      </p:sp>
      <p:sp>
        <p:nvSpPr>
          <p:cNvPr id="14" name="Shape 10"/>
          <p:cNvSpPr/>
          <p:nvPr/>
        </p:nvSpPr>
        <p:spPr>
          <a:xfrm>
            <a:off x="612458" y="4784408"/>
            <a:ext cx="7919085" cy="105215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/>
          <p:cNvSpPr/>
          <p:nvPr/>
        </p:nvSpPr>
        <p:spPr>
          <a:xfrm>
            <a:off x="785217" y="4895612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Metric Transformations</a:t>
            </a:r>
            <a:endParaRPr lang="en-US" sz="1361" dirty="0"/>
          </a:p>
        </p:txBody>
      </p:sp>
      <p:sp>
        <p:nvSpPr>
          <p:cNvPr id="16" name="Text 12"/>
          <p:cNvSpPr/>
          <p:nvPr/>
        </p:nvSpPr>
        <p:spPr>
          <a:xfrm>
            <a:off x="4748570" y="4895612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Perform mathematical operations on your GPU metrics to derive additional insights, such as calculating power efficiency.</a:t>
            </a:r>
            <a:endParaRPr lang="en-US" sz="1361" dirty="0"/>
          </a:p>
        </p:txBody>
      </p:sp>
      <p:sp>
        <p:nvSpPr>
          <p:cNvPr id="17" name="Shape 13"/>
          <p:cNvSpPr/>
          <p:nvPr/>
        </p:nvSpPr>
        <p:spPr>
          <a:xfrm>
            <a:off x="612458" y="5836563"/>
            <a:ext cx="7919085" cy="105215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/>
          <p:cNvSpPr/>
          <p:nvPr/>
        </p:nvSpPr>
        <p:spPr>
          <a:xfrm>
            <a:off x="785217" y="5947767"/>
            <a:ext cx="3610213" cy="27658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Dynamic Discovery</a:t>
            </a:r>
            <a:endParaRPr lang="en-US" sz="1361" dirty="0"/>
          </a:p>
        </p:txBody>
      </p:sp>
      <p:sp>
        <p:nvSpPr>
          <p:cNvPr id="19" name="Text 15"/>
          <p:cNvSpPr/>
          <p:nvPr/>
        </p:nvSpPr>
        <p:spPr>
          <a:xfrm>
            <a:off x="4748570" y="5947767"/>
            <a:ext cx="3610213" cy="8297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lnSpc>
                <a:spcPts val="2177"/>
              </a:lnSpc>
              <a:buNone/>
            </a:pPr>
            <a:r>
              <a:rPr lang="en-US" sz="136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Configure the exporter to automatically discover and monitor new GPUs as they are added to your infrastructure.</a:t>
            </a:r>
            <a:endParaRPr lang="en-US" sz="1361" dirty="0"/>
          </a:p>
        </p:txBody>
      </p:sp>
      <p:pic>
        <p:nvPicPr>
          <p:cNvPr id="20" name="Image 2" descr="preencoded.png">
            <a:hlinkClick r:id="rId4" tooltip="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153" y="7589520"/>
            <a:ext cx="2296807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2024-07-23T12:06:22Z</dcterms:created>
  <dcterms:modified xsi:type="dcterms:W3CDTF">2024-07-23T12:06:22Z</dcterms:modified>
</cp:coreProperties>
</file>