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48" y="3640098"/>
            <a:ext cx="4868704" cy="94940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990243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8384"/>
              </a:lnSpc>
              <a:buNone/>
            </a:pPr>
            <a:r>
              <a:rPr lang="en-US" sz="670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Introduction to Prometheus SLURM Exporter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6350437" y="4554498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The Prometheus SLURM Exporter is a powerful tool that allows you to monitor your SLURM-based HPC cluster using the Prometheus monitoring system. It collects and exposes a wide range of SLURM metrics, enabling you to gain deep insights into your cluster's performance and utilization.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6350437" y="6825853"/>
            <a:ext cx="394930" cy="394930"/>
          </a:xfrm>
          <a:prstGeom prst="roundRect">
            <a:avLst>
              <a:gd name="adj" fmla="val 23151155"/>
            </a:avLst>
          </a:prstGeom>
          <a:solidFill>
            <a:srgbClr val="AAD27D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6486644" y="6974562"/>
            <a:ext cx="122396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68"/>
              </a:lnSpc>
              <a:buNone/>
            </a:pPr>
            <a:r>
              <a:rPr lang="en-US" sz="768" dirty="0">
                <a:solidFill>
                  <a:srgbClr val="3C383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Rk</a:t>
            </a:r>
            <a:endParaRPr lang="en-US" sz="768" dirty="0"/>
          </a:p>
        </p:txBody>
      </p:sp>
      <p:sp>
        <p:nvSpPr>
          <p:cNvPr id="10" name="Text 6"/>
          <p:cNvSpPr/>
          <p:nvPr/>
        </p:nvSpPr>
        <p:spPr>
          <a:xfrm>
            <a:off x="6868716" y="6807398"/>
            <a:ext cx="1952387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Raj kishore</a:t>
            </a:r>
            <a:endParaRPr lang="en-US" sz="243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463" y="2882979"/>
            <a:ext cx="4943475" cy="246352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9857" y="943570"/>
            <a:ext cx="7624286" cy="13568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343"/>
              </a:lnSpc>
              <a:buNone/>
            </a:pPr>
            <a:r>
              <a:rPr lang="en-US" sz="4274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Best Practices and Troubleshooting</a:t>
            </a:r>
            <a:endParaRPr lang="en-US" sz="4274" dirty="0"/>
          </a:p>
        </p:txBody>
      </p:sp>
      <p:sp>
        <p:nvSpPr>
          <p:cNvPr id="7" name="Shape 3"/>
          <p:cNvSpPr/>
          <p:nvPr/>
        </p:nvSpPr>
        <p:spPr>
          <a:xfrm>
            <a:off x="759857" y="2870240"/>
            <a:ext cx="488513" cy="488513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34403" y="2951559"/>
            <a:ext cx="139422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65"/>
              </a:lnSpc>
              <a:buNone/>
            </a:pPr>
            <a:r>
              <a:rPr lang="en-US" sz="256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565" dirty="0"/>
          </a:p>
        </p:txBody>
      </p:sp>
      <p:sp>
        <p:nvSpPr>
          <p:cNvPr id="9" name="Text 5"/>
          <p:cNvSpPr/>
          <p:nvPr/>
        </p:nvSpPr>
        <p:spPr>
          <a:xfrm>
            <a:off x="1465421" y="2870240"/>
            <a:ext cx="2982992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71"/>
              </a:lnSpc>
              <a:buNone/>
            </a:pPr>
            <a:r>
              <a:rPr lang="en-US" sz="213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Monitor Exporter Health</a:t>
            </a:r>
            <a:endParaRPr lang="en-US" sz="2137" dirty="0"/>
          </a:p>
        </p:txBody>
      </p:sp>
      <p:sp>
        <p:nvSpPr>
          <p:cNvPr id="10" name="Text 6"/>
          <p:cNvSpPr/>
          <p:nvPr/>
        </p:nvSpPr>
        <p:spPr>
          <a:xfrm>
            <a:off x="1465421" y="3339822"/>
            <a:ext cx="6918722" cy="6948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6"/>
              </a:lnSpc>
              <a:buNone/>
            </a:pPr>
            <a:r>
              <a:rPr lang="en-US" sz="171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Regularly check the SLURM Exporter's logs and metrics to ensure it's running smoothly and collecting data correctly.</a:t>
            </a:r>
            <a:endParaRPr lang="en-US" sz="1710" dirty="0"/>
          </a:p>
        </p:txBody>
      </p:sp>
      <p:sp>
        <p:nvSpPr>
          <p:cNvPr id="11" name="Shape 7"/>
          <p:cNvSpPr/>
          <p:nvPr/>
        </p:nvSpPr>
        <p:spPr>
          <a:xfrm>
            <a:off x="759857" y="4495919"/>
            <a:ext cx="488513" cy="488513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919282" y="4577239"/>
            <a:ext cx="169664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65"/>
              </a:lnSpc>
              <a:buNone/>
            </a:pPr>
            <a:r>
              <a:rPr lang="en-US" sz="256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565" dirty="0"/>
          </a:p>
        </p:txBody>
      </p:sp>
      <p:sp>
        <p:nvSpPr>
          <p:cNvPr id="13" name="Text 9"/>
          <p:cNvSpPr/>
          <p:nvPr/>
        </p:nvSpPr>
        <p:spPr>
          <a:xfrm>
            <a:off x="1465421" y="4495919"/>
            <a:ext cx="2878693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71"/>
              </a:lnSpc>
              <a:buNone/>
            </a:pPr>
            <a:r>
              <a:rPr lang="en-US" sz="213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Optimize Configuration</a:t>
            </a:r>
            <a:endParaRPr lang="en-US" sz="2137" dirty="0"/>
          </a:p>
        </p:txBody>
      </p:sp>
      <p:sp>
        <p:nvSpPr>
          <p:cNvPr id="14" name="Text 10"/>
          <p:cNvSpPr/>
          <p:nvPr/>
        </p:nvSpPr>
        <p:spPr>
          <a:xfrm>
            <a:off x="1465421" y="4965502"/>
            <a:ext cx="6918722" cy="6948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6"/>
              </a:lnSpc>
              <a:buNone/>
            </a:pPr>
            <a:r>
              <a:rPr lang="en-US" sz="171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Fine-tune the SLURM Exporter's configuration to align with your specific HPC environment and monitoring requirements.</a:t>
            </a:r>
            <a:endParaRPr lang="en-US" sz="1710" dirty="0"/>
          </a:p>
        </p:txBody>
      </p:sp>
      <p:sp>
        <p:nvSpPr>
          <p:cNvPr id="15" name="Shape 11"/>
          <p:cNvSpPr/>
          <p:nvPr/>
        </p:nvSpPr>
        <p:spPr>
          <a:xfrm>
            <a:off x="759857" y="6121598"/>
            <a:ext cx="488513" cy="488513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17138" y="6202918"/>
            <a:ext cx="173950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565"/>
              </a:lnSpc>
              <a:buNone/>
            </a:pPr>
            <a:r>
              <a:rPr lang="en-US" sz="256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565" dirty="0"/>
          </a:p>
        </p:txBody>
      </p:sp>
      <p:sp>
        <p:nvSpPr>
          <p:cNvPr id="17" name="Text 13"/>
          <p:cNvSpPr/>
          <p:nvPr/>
        </p:nvSpPr>
        <p:spPr>
          <a:xfrm>
            <a:off x="1465421" y="6121598"/>
            <a:ext cx="3186946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71"/>
              </a:lnSpc>
              <a:buNone/>
            </a:pPr>
            <a:r>
              <a:rPr lang="en-US" sz="2137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Leverage Documentation</a:t>
            </a:r>
            <a:endParaRPr lang="en-US" sz="2137" dirty="0"/>
          </a:p>
        </p:txBody>
      </p:sp>
      <p:sp>
        <p:nvSpPr>
          <p:cNvPr id="18" name="Text 14"/>
          <p:cNvSpPr/>
          <p:nvPr/>
        </p:nvSpPr>
        <p:spPr>
          <a:xfrm>
            <a:off x="1465421" y="6591181"/>
            <a:ext cx="6918722" cy="69484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36"/>
              </a:lnSpc>
              <a:buNone/>
            </a:pPr>
            <a:r>
              <a:rPr lang="en-US" sz="171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Refer to the SLURM Exporter's documentation and the Prometheus community for guidance on advanced usage and troubleshooting.</a:t>
            </a:r>
            <a:endParaRPr lang="en-US" sz="1710" dirty="0"/>
          </a:p>
        </p:txBody>
      </p:sp>
      <p:pic>
        <p:nvPicPr>
          <p:cNvPr id="19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610" y="2593181"/>
            <a:ext cx="4869180" cy="304323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697111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What is Prometheus?</a:t>
            </a:r>
            <a:endParaRPr lang="en-US" sz="4860" dirty="0"/>
          </a:p>
        </p:txBody>
      </p:sp>
      <p:sp>
        <p:nvSpPr>
          <p:cNvPr id="7" name="Shape 3"/>
          <p:cNvSpPr/>
          <p:nvPr/>
        </p:nvSpPr>
        <p:spPr>
          <a:xfrm>
            <a:off x="864037" y="211657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062395" y="2209086"/>
            <a:ext cx="15859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916" dirty="0"/>
          </a:p>
        </p:txBody>
      </p:sp>
      <p:sp>
        <p:nvSpPr>
          <p:cNvPr id="9" name="Text 5"/>
          <p:cNvSpPr/>
          <p:nvPr/>
        </p:nvSpPr>
        <p:spPr>
          <a:xfrm>
            <a:off x="1666280" y="2116574"/>
            <a:ext cx="352710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Open-Source Monitoring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1666280" y="2650450"/>
            <a:ext cx="6613684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Prometheus is a popular open-source monitoring and alerting toolkit that is widely used in the cloud-native ecosystem.</a:t>
            </a:r>
            <a:endParaRPr lang="en-US" sz="1944" dirty="0"/>
          </a:p>
        </p:txBody>
      </p:sp>
      <p:sp>
        <p:nvSpPr>
          <p:cNvPr id="11" name="Shape 7"/>
          <p:cNvSpPr/>
          <p:nvPr/>
        </p:nvSpPr>
        <p:spPr>
          <a:xfrm>
            <a:off x="864037" y="436006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1045250" y="4452580"/>
            <a:ext cx="193000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916" dirty="0"/>
          </a:p>
        </p:txBody>
      </p:sp>
      <p:sp>
        <p:nvSpPr>
          <p:cNvPr id="13" name="Text 9"/>
          <p:cNvSpPr/>
          <p:nvPr/>
        </p:nvSpPr>
        <p:spPr>
          <a:xfrm>
            <a:off x="1666280" y="436006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Time-Series Data</a:t>
            </a:r>
            <a:endParaRPr lang="en-US" sz="2430" dirty="0"/>
          </a:p>
        </p:txBody>
      </p:sp>
      <p:sp>
        <p:nvSpPr>
          <p:cNvPr id="14" name="Text 10"/>
          <p:cNvSpPr/>
          <p:nvPr/>
        </p:nvSpPr>
        <p:spPr>
          <a:xfrm>
            <a:off x="1666280" y="4893945"/>
            <a:ext cx="66136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Prometheus collects and stores time-series data, allowing you to track metrics over time and identify trends.</a:t>
            </a:r>
            <a:endParaRPr lang="en-US" sz="1944" dirty="0"/>
          </a:p>
        </p:txBody>
      </p:sp>
      <p:sp>
        <p:nvSpPr>
          <p:cNvPr id="15" name="Shape 11"/>
          <p:cNvSpPr/>
          <p:nvPr/>
        </p:nvSpPr>
        <p:spPr>
          <a:xfrm>
            <a:off x="864037" y="620851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1042868" y="6301026"/>
            <a:ext cx="197763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916"/>
              </a:lnSpc>
              <a:buNone/>
            </a:pPr>
            <a:r>
              <a:rPr lang="en-US" sz="2916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916" dirty="0"/>
          </a:p>
        </p:txBody>
      </p:sp>
      <p:sp>
        <p:nvSpPr>
          <p:cNvPr id="17" name="Text 13"/>
          <p:cNvSpPr/>
          <p:nvPr/>
        </p:nvSpPr>
        <p:spPr>
          <a:xfrm>
            <a:off x="1666280" y="6208514"/>
            <a:ext cx="3724037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Powerful Query Language</a:t>
            </a:r>
            <a:endParaRPr lang="en-US" sz="2430" dirty="0"/>
          </a:p>
        </p:txBody>
      </p:sp>
      <p:sp>
        <p:nvSpPr>
          <p:cNvPr id="18" name="Text 14"/>
          <p:cNvSpPr/>
          <p:nvPr/>
        </p:nvSpPr>
        <p:spPr>
          <a:xfrm>
            <a:off x="1666280" y="6742390"/>
            <a:ext cx="661368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Prometheus provides a flexible and powerful query language (PromQL) for analyzing and visualizing collected data.</a:t>
            </a:r>
            <a:endParaRPr lang="en-US" sz="1944" dirty="0"/>
          </a:p>
        </p:txBody>
      </p:sp>
      <p:pic>
        <p:nvPicPr>
          <p:cNvPr id="19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807964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What is SLURM?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Resource Manager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3829169"/>
            <a:ext cx="3898821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SLURM (Simple Linux Utility for Resource Management) is an open-source workload manager and job scheduler used in high-performance computing (HPC) environments.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Workload Scheduling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3829169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SLURM is responsible for allocating and managing compute resources, scheduling jobs, and ensuring efficient utilization of the cluster.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Job Monitoring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3829169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SLURM provides detailed information about running jobs, including resource usage, job status, and other metrics.</a:t>
            </a:r>
            <a:endParaRPr lang="en-US" sz="1944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1975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53954" y="3447336"/>
            <a:ext cx="8261985" cy="70496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551"/>
              </a:lnSpc>
              <a:buNone/>
            </a:pPr>
            <a:r>
              <a:rPr lang="en-US" sz="444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Purpose of the SLURM Exporter</a:t>
            </a:r>
            <a:endParaRPr lang="en-US" sz="4441" dirty="0"/>
          </a:p>
        </p:txBody>
      </p:sp>
      <p:sp>
        <p:nvSpPr>
          <p:cNvPr id="6" name="Shape 3"/>
          <p:cNvSpPr/>
          <p:nvPr/>
        </p:nvSpPr>
        <p:spPr>
          <a:xfrm>
            <a:off x="1153954" y="4490561"/>
            <a:ext cx="3957161" cy="3111341"/>
          </a:xfrm>
          <a:prstGeom prst="roundRect">
            <a:avLst>
              <a:gd name="adj" fmla="val 304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387078" y="4723686"/>
            <a:ext cx="3490912" cy="7048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75"/>
              </a:lnSpc>
              <a:buNone/>
            </a:pPr>
            <a:r>
              <a:rPr lang="en-US" sz="222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Comprehensive Monitoring</a:t>
            </a:r>
            <a:endParaRPr lang="en-US" sz="2220" dirty="0"/>
          </a:p>
        </p:txBody>
      </p:sp>
      <p:sp>
        <p:nvSpPr>
          <p:cNvPr id="8" name="Text 5"/>
          <p:cNvSpPr/>
          <p:nvPr/>
        </p:nvSpPr>
        <p:spPr>
          <a:xfrm>
            <a:off x="1387078" y="5563791"/>
            <a:ext cx="3490912" cy="18049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42"/>
              </a:lnSpc>
              <a:buNone/>
            </a:pPr>
            <a:r>
              <a:rPr lang="en-US" sz="177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SLURM Exporter collects a wide range of SLURM metrics, including job statistics, node utilization, and resource consumption.</a:t>
            </a:r>
            <a:endParaRPr lang="en-US" sz="1776" dirty="0"/>
          </a:p>
        </p:txBody>
      </p:sp>
      <p:sp>
        <p:nvSpPr>
          <p:cNvPr id="9" name="Shape 6"/>
          <p:cNvSpPr/>
          <p:nvPr/>
        </p:nvSpPr>
        <p:spPr>
          <a:xfrm>
            <a:off x="5336619" y="4490561"/>
            <a:ext cx="3957161" cy="3111341"/>
          </a:xfrm>
          <a:prstGeom prst="roundRect">
            <a:avLst>
              <a:gd name="adj" fmla="val 304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569744" y="4723686"/>
            <a:ext cx="3490912" cy="7048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75"/>
              </a:lnSpc>
              <a:buNone/>
            </a:pPr>
            <a:r>
              <a:rPr lang="en-US" sz="222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Integration with Prometheus</a:t>
            </a:r>
            <a:endParaRPr lang="en-US" sz="2220" dirty="0"/>
          </a:p>
        </p:txBody>
      </p:sp>
      <p:sp>
        <p:nvSpPr>
          <p:cNvPr id="11" name="Text 8"/>
          <p:cNvSpPr/>
          <p:nvPr/>
        </p:nvSpPr>
        <p:spPr>
          <a:xfrm>
            <a:off x="5569744" y="5563791"/>
            <a:ext cx="3490912" cy="14439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42"/>
              </a:lnSpc>
              <a:buNone/>
            </a:pPr>
            <a:r>
              <a:rPr lang="en-US" sz="177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exporter seamlessly integrates with the Prometheus monitoring system, allowing you to visualize and analyze SLURM data.</a:t>
            </a:r>
            <a:endParaRPr lang="en-US" sz="1776" dirty="0"/>
          </a:p>
        </p:txBody>
      </p:sp>
      <p:sp>
        <p:nvSpPr>
          <p:cNvPr id="12" name="Shape 9"/>
          <p:cNvSpPr/>
          <p:nvPr/>
        </p:nvSpPr>
        <p:spPr>
          <a:xfrm>
            <a:off x="9519285" y="4490561"/>
            <a:ext cx="3957161" cy="3111341"/>
          </a:xfrm>
          <a:prstGeom prst="roundRect">
            <a:avLst>
              <a:gd name="adj" fmla="val 304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752409" y="4723686"/>
            <a:ext cx="3484007" cy="352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775"/>
              </a:lnSpc>
              <a:buNone/>
            </a:pPr>
            <a:r>
              <a:rPr lang="en-US" sz="222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Alerting and Dashboarding</a:t>
            </a:r>
            <a:endParaRPr lang="en-US" sz="2220" dirty="0"/>
          </a:p>
        </p:txBody>
      </p:sp>
      <p:sp>
        <p:nvSpPr>
          <p:cNvPr id="14" name="Text 11"/>
          <p:cNvSpPr/>
          <p:nvPr/>
        </p:nvSpPr>
        <p:spPr>
          <a:xfrm>
            <a:off x="9752409" y="5211366"/>
            <a:ext cx="3490912" cy="14439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842"/>
              </a:lnSpc>
              <a:buNone/>
            </a:pPr>
            <a:r>
              <a:rPr lang="en-US" sz="1776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collected metrics can be used for creating custom alerts and building comprehensive dashboards for your HPC cluster.</a:t>
            </a:r>
            <a:endParaRPr lang="en-US" sz="1776" dirty="0"/>
          </a:p>
        </p:txBody>
      </p:sp>
      <p:pic>
        <p:nvPicPr>
          <p:cNvPr id="1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4037" y="3992880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Metrics Exported</a:t>
            </a:r>
            <a:endParaRPr lang="en-US" sz="486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37" y="5134689"/>
            <a:ext cx="617220" cy="617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64037" y="5998726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Job Metrics</a:t>
            </a:r>
            <a:endParaRPr lang="en-US" sz="2430" dirty="0"/>
          </a:p>
        </p:txBody>
      </p:sp>
      <p:sp>
        <p:nvSpPr>
          <p:cNvPr id="8" name="Text 4"/>
          <p:cNvSpPr/>
          <p:nvPr/>
        </p:nvSpPr>
        <p:spPr>
          <a:xfrm>
            <a:off x="864037" y="6532602"/>
            <a:ext cx="294786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Job status, runtime, resource usage, and more.</a:t>
            </a:r>
            <a:endParaRPr lang="en-US" sz="1944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189" y="5134689"/>
            <a:ext cx="617220" cy="6172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182189" y="5998726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Node Metrics</a:t>
            </a:r>
            <a:endParaRPr lang="en-US" sz="2430" dirty="0"/>
          </a:p>
        </p:txBody>
      </p:sp>
      <p:sp>
        <p:nvSpPr>
          <p:cNvPr id="11" name="Text 6"/>
          <p:cNvSpPr/>
          <p:nvPr/>
        </p:nvSpPr>
        <p:spPr>
          <a:xfrm>
            <a:off x="4182189" y="6532602"/>
            <a:ext cx="294786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 utilization, load, memory, and CPU usage.</a:t>
            </a:r>
            <a:endParaRPr lang="en-US" sz="1944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342" y="5134689"/>
            <a:ext cx="617220" cy="61722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500342" y="5998726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Queue Metrics</a:t>
            </a:r>
            <a:endParaRPr lang="en-US" sz="2430" dirty="0"/>
          </a:p>
        </p:txBody>
      </p:sp>
      <p:sp>
        <p:nvSpPr>
          <p:cNvPr id="14" name="Text 8"/>
          <p:cNvSpPr/>
          <p:nvPr/>
        </p:nvSpPr>
        <p:spPr>
          <a:xfrm>
            <a:off x="7500342" y="6532602"/>
            <a:ext cx="294786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Queue length, wait time, and job backlog.</a:t>
            </a:r>
            <a:endParaRPr lang="en-US" sz="1944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8495" y="5134689"/>
            <a:ext cx="617220" cy="61722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0818495" y="5998726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Energy Metrics</a:t>
            </a:r>
            <a:endParaRPr lang="en-US" sz="2430" dirty="0"/>
          </a:p>
        </p:txBody>
      </p:sp>
      <p:sp>
        <p:nvSpPr>
          <p:cNvPr id="17" name="Text 10"/>
          <p:cNvSpPr/>
          <p:nvPr/>
        </p:nvSpPr>
        <p:spPr>
          <a:xfrm>
            <a:off x="10818495" y="6532602"/>
            <a:ext cx="294786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Power consumption and energy efficiency.</a:t>
            </a:r>
            <a:endParaRPr lang="en-US" sz="1944" dirty="0"/>
          </a:p>
        </p:txBody>
      </p:sp>
      <p:pic>
        <p:nvPicPr>
          <p:cNvPr id="18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8081" y="2412444"/>
            <a:ext cx="4958120" cy="340459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39378" y="1081921"/>
            <a:ext cx="7133868" cy="6602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199"/>
              </a:lnSpc>
              <a:buNone/>
            </a:pPr>
            <a:r>
              <a:rPr lang="en-US" sz="415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Installation and Configuration</a:t>
            </a:r>
            <a:endParaRPr lang="en-US" sz="4159" dirty="0"/>
          </a:p>
        </p:txBody>
      </p:sp>
      <p:sp>
        <p:nvSpPr>
          <p:cNvPr id="7" name="Shape 3"/>
          <p:cNvSpPr/>
          <p:nvPr/>
        </p:nvSpPr>
        <p:spPr>
          <a:xfrm>
            <a:off x="1043107" y="2058948"/>
            <a:ext cx="26313" cy="5088731"/>
          </a:xfrm>
          <a:prstGeom prst="roundRect">
            <a:avLst>
              <a:gd name="adj" fmla="val 337243"/>
            </a:avLst>
          </a:prstGeom>
          <a:solidFill>
            <a:srgbClr val="C7C7D0"/>
          </a:solidFill>
          <a:ln/>
        </p:spPr>
      </p:sp>
      <p:sp>
        <p:nvSpPr>
          <p:cNvPr id="8" name="Shape 4"/>
          <p:cNvSpPr/>
          <p:nvPr/>
        </p:nvSpPr>
        <p:spPr>
          <a:xfrm>
            <a:off x="1293852" y="2521089"/>
            <a:ext cx="739378" cy="26313"/>
          </a:xfrm>
          <a:prstGeom prst="roundRect">
            <a:avLst>
              <a:gd name="adj" fmla="val 337243"/>
            </a:avLst>
          </a:prstGeom>
          <a:solidFill>
            <a:srgbClr val="C7C7D0"/>
          </a:solidFill>
          <a:ln/>
        </p:spPr>
      </p:sp>
      <p:sp>
        <p:nvSpPr>
          <p:cNvPr id="9" name="Shape 5"/>
          <p:cNvSpPr/>
          <p:nvPr/>
        </p:nvSpPr>
        <p:spPr>
          <a:xfrm>
            <a:off x="818555" y="2296597"/>
            <a:ext cx="475298" cy="475298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988338" y="2375773"/>
            <a:ext cx="135612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5"/>
              </a:lnSpc>
              <a:buNone/>
            </a:pPr>
            <a:r>
              <a:rPr lang="en-US" sz="249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495" dirty="0"/>
          </a:p>
        </p:txBody>
      </p:sp>
      <p:sp>
        <p:nvSpPr>
          <p:cNvPr id="11" name="Text 7"/>
          <p:cNvSpPr/>
          <p:nvPr/>
        </p:nvSpPr>
        <p:spPr>
          <a:xfrm>
            <a:off x="2218253" y="2270165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99"/>
              </a:lnSpc>
              <a:buNone/>
            </a:pPr>
            <a:r>
              <a:rPr lang="en-US" sz="208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1. Download</a:t>
            </a:r>
            <a:endParaRPr lang="en-US" sz="2080" dirty="0"/>
          </a:p>
        </p:txBody>
      </p:sp>
      <p:sp>
        <p:nvSpPr>
          <p:cNvPr id="12" name="Text 8"/>
          <p:cNvSpPr/>
          <p:nvPr/>
        </p:nvSpPr>
        <p:spPr>
          <a:xfrm>
            <a:off x="2218253" y="2726888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62"/>
              </a:lnSpc>
              <a:buNone/>
            </a:pPr>
            <a:r>
              <a:rPr lang="en-US" sz="166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Download the latest version of the SLURM Exporter from the official GitHub repository.</a:t>
            </a:r>
            <a:endParaRPr lang="en-US" sz="1664" dirty="0"/>
          </a:p>
        </p:txBody>
      </p:sp>
      <p:sp>
        <p:nvSpPr>
          <p:cNvPr id="13" name="Shape 9"/>
          <p:cNvSpPr/>
          <p:nvPr/>
        </p:nvSpPr>
        <p:spPr>
          <a:xfrm>
            <a:off x="1293852" y="4287738"/>
            <a:ext cx="739378" cy="26313"/>
          </a:xfrm>
          <a:prstGeom prst="roundRect">
            <a:avLst>
              <a:gd name="adj" fmla="val 337243"/>
            </a:avLst>
          </a:prstGeom>
          <a:solidFill>
            <a:srgbClr val="C7C7D0"/>
          </a:solidFill>
          <a:ln/>
        </p:spPr>
      </p:sp>
      <p:sp>
        <p:nvSpPr>
          <p:cNvPr id="14" name="Shape 10"/>
          <p:cNvSpPr/>
          <p:nvPr/>
        </p:nvSpPr>
        <p:spPr>
          <a:xfrm>
            <a:off x="818555" y="4063246"/>
            <a:ext cx="475298" cy="475298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73574" y="4142423"/>
            <a:ext cx="165140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5"/>
              </a:lnSpc>
              <a:buNone/>
            </a:pPr>
            <a:r>
              <a:rPr lang="en-US" sz="249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495" dirty="0"/>
          </a:p>
        </p:txBody>
      </p:sp>
      <p:sp>
        <p:nvSpPr>
          <p:cNvPr id="16" name="Text 12"/>
          <p:cNvSpPr/>
          <p:nvPr/>
        </p:nvSpPr>
        <p:spPr>
          <a:xfrm>
            <a:off x="2218253" y="4036814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99"/>
              </a:lnSpc>
              <a:buNone/>
            </a:pPr>
            <a:r>
              <a:rPr lang="en-US" sz="208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2. Configure</a:t>
            </a:r>
            <a:endParaRPr lang="en-US" sz="2080" dirty="0"/>
          </a:p>
        </p:txBody>
      </p:sp>
      <p:sp>
        <p:nvSpPr>
          <p:cNvPr id="17" name="Text 13"/>
          <p:cNvSpPr/>
          <p:nvPr/>
        </p:nvSpPr>
        <p:spPr>
          <a:xfrm>
            <a:off x="2218253" y="4493538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62"/>
              </a:lnSpc>
              <a:buNone/>
            </a:pPr>
            <a:r>
              <a:rPr lang="en-US" sz="166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Edit the configuration file to specify the SLURM command paths and any additional customizations.</a:t>
            </a:r>
            <a:endParaRPr lang="en-US" sz="1664" dirty="0"/>
          </a:p>
        </p:txBody>
      </p:sp>
      <p:sp>
        <p:nvSpPr>
          <p:cNvPr id="18" name="Shape 14"/>
          <p:cNvSpPr/>
          <p:nvPr/>
        </p:nvSpPr>
        <p:spPr>
          <a:xfrm>
            <a:off x="1293852" y="6054388"/>
            <a:ext cx="739378" cy="26313"/>
          </a:xfrm>
          <a:prstGeom prst="roundRect">
            <a:avLst>
              <a:gd name="adj" fmla="val 337243"/>
            </a:avLst>
          </a:prstGeom>
          <a:solidFill>
            <a:srgbClr val="C7C7D0"/>
          </a:solidFill>
          <a:ln/>
        </p:spPr>
      </p:sp>
      <p:sp>
        <p:nvSpPr>
          <p:cNvPr id="19" name="Shape 15"/>
          <p:cNvSpPr/>
          <p:nvPr/>
        </p:nvSpPr>
        <p:spPr>
          <a:xfrm>
            <a:off x="818555" y="5829895"/>
            <a:ext cx="475298" cy="475298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971550" y="5909072"/>
            <a:ext cx="169188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5"/>
              </a:lnSpc>
              <a:buNone/>
            </a:pPr>
            <a:r>
              <a:rPr lang="en-US" sz="249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495" dirty="0"/>
          </a:p>
        </p:txBody>
      </p:sp>
      <p:sp>
        <p:nvSpPr>
          <p:cNvPr id="21" name="Text 17"/>
          <p:cNvSpPr/>
          <p:nvPr/>
        </p:nvSpPr>
        <p:spPr>
          <a:xfrm>
            <a:off x="2218253" y="5803463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99"/>
              </a:lnSpc>
              <a:buNone/>
            </a:pPr>
            <a:r>
              <a:rPr lang="en-US" sz="208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3. Run</a:t>
            </a:r>
            <a:endParaRPr lang="en-US" sz="2080" dirty="0"/>
          </a:p>
        </p:txBody>
      </p:sp>
      <p:sp>
        <p:nvSpPr>
          <p:cNvPr id="22" name="Text 18"/>
          <p:cNvSpPr/>
          <p:nvPr/>
        </p:nvSpPr>
        <p:spPr>
          <a:xfrm>
            <a:off x="2218253" y="6260187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62"/>
              </a:lnSpc>
              <a:buNone/>
            </a:pPr>
            <a:r>
              <a:rPr lang="en-US" sz="166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Start the SLURM Exporter, ensuring it can connect to the SLURM control daemon and Prometheus server.</a:t>
            </a:r>
            <a:endParaRPr lang="en-US" sz="1664" dirty="0"/>
          </a:p>
        </p:txBody>
      </p:sp>
      <p:pic>
        <p:nvPicPr>
          <p:cNvPr id="2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106" y="2819519"/>
            <a:ext cx="4934069" cy="259044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73073" y="953095"/>
            <a:ext cx="6698337" cy="690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436"/>
              </a:lnSpc>
              <a:buNone/>
            </a:pPr>
            <a:r>
              <a:rPr lang="en-US" sz="434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Prometheus Configuration</a:t>
            </a:r>
            <a:endParaRPr lang="en-US" sz="4349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73" y="1974771"/>
            <a:ext cx="1104543" cy="176724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08967" y="2195632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8"/>
              </a:lnSpc>
              <a:buNone/>
            </a:pPr>
            <a:r>
              <a:rPr lang="en-US" sz="217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1. Add Target</a:t>
            </a:r>
            <a:endParaRPr lang="en-US" sz="2174" dirty="0"/>
          </a:p>
        </p:txBody>
      </p:sp>
      <p:sp>
        <p:nvSpPr>
          <p:cNvPr id="9" name="Text 4"/>
          <p:cNvSpPr/>
          <p:nvPr/>
        </p:nvSpPr>
        <p:spPr>
          <a:xfrm>
            <a:off x="2208967" y="2673191"/>
            <a:ext cx="6161961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3"/>
              </a:lnSpc>
              <a:buNone/>
            </a:pPr>
            <a:r>
              <a:rPr lang="en-US" sz="1739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Configure Prometheus to scrape metrics from the SLURM Exporter.</a:t>
            </a:r>
            <a:endParaRPr lang="en-US" sz="1739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3" y="3742015"/>
            <a:ext cx="1104543" cy="176724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08967" y="3962876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8"/>
              </a:lnSpc>
              <a:buNone/>
            </a:pPr>
            <a:r>
              <a:rPr lang="en-US" sz="217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2. Define Rules</a:t>
            </a:r>
            <a:endParaRPr lang="en-US" sz="2174" dirty="0"/>
          </a:p>
        </p:txBody>
      </p:sp>
      <p:sp>
        <p:nvSpPr>
          <p:cNvPr id="12" name="Text 6"/>
          <p:cNvSpPr/>
          <p:nvPr/>
        </p:nvSpPr>
        <p:spPr>
          <a:xfrm>
            <a:off x="2208967" y="4440436"/>
            <a:ext cx="6161961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3"/>
              </a:lnSpc>
              <a:buNone/>
            </a:pPr>
            <a:r>
              <a:rPr lang="en-US" sz="1739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Prometheus rules to alert on critical SLURM metrics and events.</a:t>
            </a:r>
            <a:endParaRPr lang="en-US" sz="1739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73" y="5509260"/>
            <a:ext cx="1104543" cy="176724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08967" y="5730121"/>
            <a:ext cx="2761298" cy="345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718"/>
              </a:lnSpc>
              <a:buNone/>
            </a:pPr>
            <a:r>
              <a:rPr lang="en-US" sz="217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3. Build Dashboards</a:t>
            </a:r>
            <a:endParaRPr lang="en-US" sz="2174" dirty="0"/>
          </a:p>
        </p:txBody>
      </p:sp>
      <p:sp>
        <p:nvSpPr>
          <p:cNvPr id="15" name="Text 8"/>
          <p:cNvSpPr/>
          <p:nvPr/>
        </p:nvSpPr>
        <p:spPr>
          <a:xfrm>
            <a:off x="2208967" y="6207681"/>
            <a:ext cx="6161961" cy="706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783"/>
              </a:lnSpc>
              <a:buNone/>
            </a:pPr>
            <a:r>
              <a:rPr lang="en-US" sz="1739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Visualize SLURM metrics using Prometheus dashboard tools like Grafana.</a:t>
            </a:r>
            <a:endParaRPr lang="en-US" sz="1739" dirty="0"/>
          </a:p>
        </p:txBody>
      </p:sp>
      <p:pic>
        <p:nvPicPr>
          <p:cNvPr id="16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" y="2329458"/>
            <a:ext cx="4869061" cy="35706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50437" y="732949"/>
            <a:ext cx="714934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Querying SLURM Metrics</a:t>
            </a:r>
            <a:endParaRPr lang="en-US" sz="4860" dirty="0"/>
          </a:p>
        </p:txBody>
      </p:sp>
      <p:sp>
        <p:nvSpPr>
          <p:cNvPr id="7" name="Shape 3"/>
          <p:cNvSpPr/>
          <p:nvPr/>
        </p:nvSpPr>
        <p:spPr>
          <a:xfrm>
            <a:off x="6350437" y="1874758"/>
            <a:ext cx="7415927" cy="5621893"/>
          </a:xfrm>
          <a:prstGeom prst="roundRect">
            <a:avLst>
              <a:gd name="adj" fmla="val 1844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6365677" y="1889998"/>
            <a:ext cx="7385447" cy="14966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6612493" y="2045732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slurm_job_state</a:t>
            </a:r>
            <a:endParaRPr lang="en-US" sz="1944" dirty="0"/>
          </a:p>
        </p:txBody>
      </p:sp>
      <p:sp>
        <p:nvSpPr>
          <p:cNvPr id="10" name="Text 6"/>
          <p:cNvSpPr/>
          <p:nvPr/>
        </p:nvSpPr>
        <p:spPr>
          <a:xfrm>
            <a:off x="10309027" y="2045732"/>
            <a:ext cx="319528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current state of a SLURM job (e.g., PENDING, RUNNING, COMPLETED)</a:t>
            </a:r>
            <a:endParaRPr lang="en-US" sz="1944" dirty="0"/>
          </a:p>
        </p:txBody>
      </p:sp>
      <p:sp>
        <p:nvSpPr>
          <p:cNvPr id="11" name="Shape 7"/>
          <p:cNvSpPr/>
          <p:nvPr/>
        </p:nvSpPr>
        <p:spPr>
          <a:xfrm>
            <a:off x="6365677" y="3386614"/>
            <a:ext cx="7385447" cy="14966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6612493" y="3542348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slurm_node_state</a:t>
            </a:r>
            <a:endParaRPr lang="en-US" sz="1944" dirty="0"/>
          </a:p>
        </p:txBody>
      </p:sp>
      <p:sp>
        <p:nvSpPr>
          <p:cNvPr id="13" name="Text 9"/>
          <p:cNvSpPr/>
          <p:nvPr/>
        </p:nvSpPr>
        <p:spPr>
          <a:xfrm>
            <a:off x="10309027" y="3542348"/>
            <a:ext cx="319528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current state of a SLURM node (e.g., IDLE, ALLOCATED, DOWN)</a:t>
            </a:r>
            <a:endParaRPr lang="en-US" sz="1944" dirty="0"/>
          </a:p>
        </p:txBody>
      </p:sp>
      <p:sp>
        <p:nvSpPr>
          <p:cNvPr id="14" name="Shape 10"/>
          <p:cNvSpPr/>
          <p:nvPr/>
        </p:nvSpPr>
        <p:spPr>
          <a:xfrm>
            <a:off x="6365677" y="4883229"/>
            <a:ext cx="7385447" cy="11015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6612493" y="5038963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slurm_queue_jobs</a:t>
            </a:r>
            <a:endParaRPr lang="en-US" sz="1944" dirty="0"/>
          </a:p>
        </p:txBody>
      </p:sp>
      <p:sp>
        <p:nvSpPr>
          <p:cNvPr id="16" name="Text 12"/>
          <p:cNvSpPr/>
          <p:nvPr/>
        </p:nvSpPr>
        <p:spPr>
          <a:xfrm>
            <a:off x="10309027" y="5038963"/>
            <a:ext cx="319528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number of jobs in a SLURM queue</a:t>
            </a:r>
            <a:endParaRPr lang="en-US" sz="1944" dirty="0"/>
          </a:p>
        </p:txBody>
      </p:sp>
      <p:sp>
        <p:nvSpPr>
          <p:cNvPr id="17" name="Shape 13"/>
          <p:cNvSpPr/>
          <p:nvPr/>
        </p:nvSpPr>
        <p:spPr>
          <a:xfrm>
            <a:off x="6365677" y="5984796"/>
            <a:ext cx="7385447" cy="14966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4"/>
          <p:cNvSpPr/>
          <p:nvPr/>
        </p:nvSpPr>
        <p:spPr>
          <a:xfrm>
            <a:off x="6612493" y="6140529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slurm_node_cores_allocated</a:t>
            </a:r>
            <a:endParaRPr lang="en-US" sz="1944" dirty="0"/>
          </a:p>
        </p:txBody>
      </p:sp>
      <p:sp>
        <p:nvSpPr>
          <p:cNvPr id="19" name="Text 15"/>
          <p:cNvSpPr/>
          <p:nvPr/>
        </p:nvSpPr>
        <p:spPr>
          <a:xfrm>
            <a:off x="10309027" y="6140529"/>
            <a:ext cx="3195280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number of CPU cores currently allocated on a SLURM node</a:t>
            </a:r>
            <a:endParaRPr lang="en-US" sz="1944" dirty="0"/>
          </a:p>
        </p:txBody>
      </p:sp>
      <p:pic>
        <p:nvPicPr>
          <p:cNvPr id="2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005489"/>
            <a:ext cx="7627025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Alerting and Dashboarding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Alerting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Set up Prometheus alerts to notify you of critical SLURM events, such as job failures, node failures, or queue backlogs.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Dashboarding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custom Grafana dashboards to visualize SLURM metrics, track resource utilization, and identify performance bottlenecks.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Reporting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Generate reports on job statistics, node usage, and energy consumption to gain deeper insights and optimize your HPC cluster.</a:t>
            </a:r>
            <a:endParaRPr lang="en-US" sz="1944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2024-07-23T12:09:34Z</dcterms:created>
  <dcterms:modified xsi:type="dcterms:W3CDTF">2024-07-23T12:09:34Z</dcterms:modified>
</cp:coreProperties>
</file>