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1700451"/>
            <a:ext cx="4869061" cy="48285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990243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8384"/>
              </a:lnSpc>
              <a:buNone/>
            </a:pPr>
            <a:r>
              <a:rPr lang="en-US" sz="670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 to Prometheus and Grafana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6350437" y="4554498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Prometheus and Grafana are powerful open-source tools for monitoring and visualizing your infrastructure and application performance. This presentation will provide a comprehensive overview of these industry-leading solutions and how to leverage them to gain deep insights into your systems.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6350437" y="6825853"/>
            <a:ext cx="394930" cy="394930"/>
          </a:xfrm>
          <a:prstGeom prst="roundRect">
            <a:avLst>
              <a:gd name="adj" fmla="val 23151155"/>
            </a:avLst>
          </a:prstGeom>
          <a:solidFill>
            <a:srgbClr val="AAD27D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486644" y="6974562"/>
            <a:ext cx="122396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68"/>
              </a:lnSpc>
              <a:buNone/>
            </a:pPr>
            <a:r>
              <a:rPr lang="en-US" sz="768" dirty="0">
                <a:solidFill>
                  <a:srgbClr val="3C383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Rk</a:t>
            </a:r>
            <a:endParaRPr lang="en-US" sz="768" dirty="0"/>
          </a:p>
        </p:txBody>
      </p:sp>
      <p:sp>
        <p:nvSpPr>
          <p:cNvPr id="10" name="Text 6"/>
          <p:cNvSpPr/>
          <p:nvPr/>
        </p:nvSpPr>
        <p:spPr>
          <a:xfrm>
            <a:off x="6868716" y="6807398"/>
            <a:ext cx="1952387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Raj kishore</a:t>
            </a:r>
            <a:endParaRPr lang="en-US" sz="243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" y="2095262"/>
            <a:ext cx="5033010" cy="40390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20765" y="1072872"/>
            <a:ext cx="6502837" cy="5663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460"/>
              </a:lnSpc>
              <a:buNone/>
            </a:pPr>
            <a:r>
              <a:rPr lang="en-US" sz="3568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 and Key Takeaways</a:t>
            </a:r>
            <a:endParaRPr lang="en-US" sz="3568" dirty="0"/>
          </a:p>
        </p:txBody>
      </p:sp>
      <p:sp>
        <p:nvSpPr>
          <p:cNvPr id="7" name="Shape 3"/>
          <p:cNvSpPr/>
          <p:nvPr/>
        </p:nvSpPr>
        <p:spPr>
          <a:xfrm>
            <a:off x="6120765" y="2114907"/>
            <a:ext cx="407789" cy="407789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266378" y="2182773"/>
            <a:ext cx="116443" cy="2719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41"/>
              </a:lnSpc>
              <a:buNone/>
            </a:pPr>
            <a:r>
              <a:rPr lang="en-US" sz="214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141" dirty="0"/>
          </a:p>
        </p:txBody>
      </p:sp>
      <p:sp>
        <p:nvSpPr>
          <p:cNvPr id="9" name="Text 5"/>
          <p:cNvSpPr/>
          <p:nvPr/>
        </p:nvSpPr>
        <p:spPr>
          <a:xfrm>
            <a:off x="6709767" y="2114907"/>
            <a:ext cx="2832140" cy="283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30"/>
              </a:lnSpc>
              <a:buNone/>
            </a:pPr>
            <a:r>
              <a:rPr lang="en-US" sz="178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Comprehensive Monitoring</a:t>
            </a:r>
            <a:endParaRPr lang="en-US" sz="1784" dirty="0"/>
          </a:p>
        </p:txBody>
      </p:sp>
      <p:sp>
        <p:nvSpPr>
          <p:cNvPr id="10" name="Text 6"/>
          <p:cNvSpPr/>
          <p:nvPr/>
        </p:nvSpPr>
        <p:spPr>
          <a:xfrm>
            <a:off x="6709767" y="2506742"/>
            <a:ext cx="7286268" cy="5798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84"/>
              </a:lnSpc>
              <a:buNone/>
            </a:pPr>
            <a:r>
              <a:rPr lang="en-US" sz="1427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Prometheus and Grafana together provide a powerful, open-source monitoring solution for your infrastructure and applications.</a:t>
            </a:r>
            <a:endParaRPr lang="en-US" sz="1427" dirty="0"/>
          </a:p>
        </p:txBody>
      </p:sp>
      <p:sp>
        <p:nvSpPr>
          <p:cNvPr id="11" name="Shape 7"/>
          <p:cNvSpPr/>
          <p:nvPr/>
        </p:nvSpPr>
        <p:spPr>
          <a:xfrm>
            <a:off x="6120765" y="3471624"/>
            <a:ext cx="407789" cy="407789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6253758" y="3539490"/>
            <a:ext cx="141684" cy="2719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41"/>
              </a:lnSpc>
              <a:buNone/>
            </a:pPr>
            <a:r>
              <a:rPr lang="en-US" sz="214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141" dirty="0"/>
          </a:p>
        </p:txBody>
      </p:sp>
      <p:sp>
        <p:nvSpPr>
          <p:cNvPr id="13" name="Text 9"/>
          <p:cNvSpPr/>
          <p:nvPr/>
        </p:nvSpPr>
        <p:spPr>
          <a:xfrm>
            <a:off x="6709767" y="3471624"/>
            <a:ext cx="2265759" cy="283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30"/>
              </a:lnSpc>
              <a:buNone/>
            </a:pPr>
            <a:r>
              <a:rPr lang="en-US" sz="178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Visibility and Insights</a:t>
            </a:r>
            <a:endParaRPr lang="en-US" sz="1784" dirty="0"/>
          </a:p>
        </p:txBody>
      </p:sp>
      <p:sp>
        <p:nvSpPr>
          <p:cNvPr id="14" name="Text 10"/>
          <p:cNvSpPr/>
          <p:nvPr/>
        </p:nvSpPr>
        <p:spPr>
          <a:xfrm>
            <a:off x="6709767" y="3863459"/>
            <a:ext cx="7286268" cy="5798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84"/>
              </a:lnSpc>
              <a:buNone/>
            </a:pPr>
            <a:r>
              <a:rPr lang="en-US" sz="1427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Gain deep visibility into your systems and make data-driven decisions with the help of rich visualizations and dashboards.</a:t>
            </a:r>
            <a:endParaRPr lang="en-US" sz="1427" dirty="0"/>
          </a:p>
        </p:txBody>
      </p:sp>
      <p:sp>
        <p:nvSpPr>
          <p:cNvPr id="15" name="Shape 11"/>
          <p:cNvSpPr/>
          <p:nvPr/>
        </p:nvSpPr>
        <p:spPr>
          <a:xfrm>
            <a:off x="6120765" y="4828342"/>
            <a:ext cx="407789" cy="407789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6251972" y="4896207"/>
            <a:ext cx="145256" cy="2719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41"/>
              </a:lnSpc>
              <a:buNone/>
            </a:pPr>
            <a:r>
              <a:rPr lang="en-US" sz="214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141" dirty="0"/>
          </a:p>
        </p:txBody>
      </p:sp>
      <p:sp>
        <p:nvSpPr>
          <p:cNvPr id="17" name="Text 13"/>
          <p:cNvSpPr/>
          <p:nvPr/>
        </p:nvSpPr>
        <p:spPr>
          <a:xfrm>
            <a:off x="6709767" y="4828342"/>
            <a:ext cx="2265759" cy="283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30"/>
              </a:lnSpc>
              <a:buNone/>
            </a:pPr>
            <a:r>
              <a:rPr lang="en-US" sz="178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Proactive Alerting</a:t>
            </a:r>
            <a:endParaRPr lang="en-US" sz="1784" dirty="0"/>
          </a:p>
        </p:txBody>
      </p:sp>
      <p:sp>
        <p:nvSpPr>
          <p:cNvPr id="18" name="Text 14"/>
          <p:cNvSpPr/>
          <p:nvPr/>
        </p:nvSpPr>
        <p:spPr>
          <a:xfrm>
            <a:off x="6709767" y="5220176"/>
            <a:ext cx="7286268" cy="5798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84"/>
              </a:lnSpc>
              <a:buNone/>
            </a:pPr>
            <a:r>
              <a:rPr lang="en-US" sz="1427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 up custom alerts to stay ahead of issues and ensure the reliability and performance of your systems.</a:t>
            </a:r>
            <a:endParaRPr lang="en-US" sz="1427" dirty="0"/>
          </a:p>
        </p:txBody>
      </p:sp>
      <p:sp>
        <p:nvSpPr>
          <p:cNvPr id="19" name="Shape 15"/>
          <p:cNvSpPr/>
          <p:nvPr/>
        </p:nvSpPr>
        <p:spPr>
          <a:xfrm>
            <a:off x="6120765" y="6185059"/>
            <a:ext cx="407789" cy="407789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250424" y="6252924"/>
            <a:ext cx="148471" cy="2719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41"/>
              </a:lnSpc>
              <a:buNone/>
            </a:pPr>
            <a:r>
              <a:rPr lang="en-US" sz="214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141" dirty="0"/>
          </a:p>
        </p:txBody>
      </p:sp>
      <p:sp>
        <p:nvSpPr>
          <p:cNvPr id="21" name="Text 17"/>
          <p:cNvSpPr/>
          <p:nvPr/>
        </p:nvSpPr>
        <p:spPr>
          <a:xfrm>
            <a:off x="6709767" y="6185059"/>
            <a:ext cx="3065859" cy="2831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230"/>
              </a:lnSpc>
              <a:buNone/>
            </a:pPr>
            <a:r>
              <a:rPr lang="en-US" sz="178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Scalability and Customization</a:t>
            </a:r>
            <a:endParaRPr lang="en-US" sz="1784" dirty="0"/>
          </a:p>
        </p:txBody>
      </p:sp>
      <p:sp>
        <p:nvSpPr>
          <p:cNvPr id="22" name="Text 18"/>
          <p:cNvSpPr/>
          <p:nvPr/>
        </p:nvSpPr>
        <p:spPr>
          <a:xfrm>
            <a:off x="6709767" y="6576893"/>
            <a:ext cx="7286268" cy="5798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284"/>
              </a:lnSpc>
              <a:buNone/>
            </a:pPr>
            <a:r>
              <a:rPr lang="en-US" sz="1427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Leverage the scalability and flexibility of Prometheus and Grafana to meet the unique needs of your organization.</a:t>
            </a:r>
            <a:endParaRPr lang="en-US" sz="1427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90" y="1976318"/>
            <a:ext cx="5031700" cy="427696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22908" y="1220033"/>
            <a:ext cx="7870984" cy="11365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475"/>
              </a:lnSpc>
              <a:buNone/>
            </a:pPr>
            <a:r>
              <a:rPr lang="en-US" sz="358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Prometheus: The Open-Source Monitoring Solution</a:t>
            </a:r>
            <a:endParaRPr lang="en-US" sz="3580" dirty="0"/>
          </a:p>
        </p:txBody>
      </p:sp>
      <p:sp>
        <p:nvSpPr>
          <p:cNvPr id="7" name="Shape 3"/>
          <p:cNvSpPr/>
          <p:nvPr/>
        </p:nvSpPr>
        <p:spPr>
          <a:xfrm>
            <a:off x="6384369" y="2629376"/>
            <a:ext cx="22622" cy="4380190"/>
          </a:xfrm>
          <a:prstGeom prst="roundRect">
            <a:avLst>
              <a:gd name="adj" fmla="val 337682"/>
            </a:avLst>
          </a:prstGeom>
          <a:solidFill>
            <a:srgbClr val="C7C7D0"/>
          </a:solidFill>
          <a:ln/>
        </p:spPr>
      </p:sp>
      <p:sp>
        <p:nvSpPr>
          <p:cNvPr id="8" name="Shape 4"/>
          <p:cNvSpPr/>
          <p:nvPr/>
        </p:nvSpPr>
        <p:spPr>
          <a:xfrm>
            <a:off x="6600289" y="3027164"/>
            <a:ext cx="636508" cy="22622"/>
          </a:xfrm>
          <a:prstGeom prst="roundRect">
            <a:avLst>
              <a:gd name="adj" fmla="val 337682"/>
            </a:avLst>
          </a:prstGeom>
          <a:solidFill>
            <a:srgbClr val="C7C7D0"/>
          </a:solidFill>
          <a:ln/>
        </p:spPr>
      </p:sp>
      <p:sp>
        <p:nvSpPr>
          <p:cNvPr id="9" name="Shape 5"/>
          <p:cNvSpPr/>
          <p:nvPr/>
        </p:nvSpPr>
        <p:spPr>
          <a:xfrm>
            <a:off x="6191071" y="2833926"/>
            <a:ext cx="409218" cy="409218"/>
          </a:xfrm>
          <a:prstGeom prst="roundRect">
            <a:avLst>
              <a:gd name="adj" fmla="val 186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337280" y="2902148"/>
            <a:ext cx="116800" cy="2727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48"/>
              </a:lnSpc>
              <a:buNone/>
            </a:pPr>
            <a:r>
              <a:rPr lang="en-US" sz="214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148" dirty="0"/>
          </a:p>
        </p:txBody>
      </p:sp>
      <p:sp>
        <p:nvSpPr>
          <p:cNvPr id="11" name="Text 7"/>
          <p:cNvSpPr/>
          <p:nvPr/>
        </p:nvSpPr>
        <p:spPr>
          <a:xfrm>
            <a:off x="7395924" y="2811185"/>
            <a:ext cx="2273498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38"/>
              </a:lnSpc>
              <a:buNone/>
            </a:pPr>
            <a:r>
              <a:rPr lang="en-US" sz="179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Collection</a:t>
            </a:r>
            <a:endParaRPr lang="en-US" sz="1790" dirty="0"/>
          </a:p>
        </p:txBody>
      </p:sp>
      <p:sp>
        <p:nvSpPr>
          <p:cNvPr id="12" name="Text 8"/>
          <p:cNvSpPr/>
          <p:nvPr/>
        </p:nvSpPr>
        <p:spPr>
          <a:xfrm>
            <a:off x="7395924" y="3204448"/>
            <a:ext cx="6597968" cy="581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91"/>
              </a:lnSpc>
              <a:buNone/>
            </a:pPr>
            <a:r>
              <a:rPr lang="en-US" sz="143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Prometheus scrapes metrics from various sources and stores the time-series data in a scalable database.</a:t>
            </a:r>
            <a:endParaRPr lang="en-US" sz="1432" dirty="0"/>
          </a:p>
        </p:txBody>
      </p:sp>
      <p:sp>
        <p:nvSpPr>
          <p:cNvPr id="13" name="Shape 9"/>
          <p:cNvSpPr/>
          <p:nvPr/>
        </p:nvSpPr>
        <p:spPr>
          <a:xfrm>
            <a:off x="6600289" y="4547830"/>
            <a:ext cx="636508" cy="22622"/>
          </a:xfrm>
          <a:prstGeom prst="roundRect">
            <a:avLst>
              <a:gd name="adj" fmla="val 337682"/>
            </a:avLst>
          </a:prstGeom>
          <a:solidFill>
            <a:srgbClr val="C7C7D0"/>
          </a:solidFill>
          <a:ln/>
        </p:spPr>
      </p:sp>
      <p:sp>
        <p:nvSpPr>
          <p:cNvPr id="14" name="Shape 10"/>
          <p:cNvSpPr/>
          <p:nvPr/>
        </p:nvSpPr>
        <p:spPr>
          <a:xfrm>
            <a:off x="6191071" y="4354592"/>
            <a:ext cx="409218" cy="409218"/>
          </a:xfrm>
          <a:prstGeom prst="roundRect">
            <a:avLst>
              <a:gd name="adj" fmla="val 186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324540" y="4422815"/>
            <a:ext cx="142161" cy="2727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48"/>
              </a:lnSpc>
              <a:buNone/>
            </a:pPr>
            <a:r>
              <a:rPr lang="en-US" sz="214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148" dirty="0"/>
          </a:p>
        </p:txBody>
      </p:sp>
      <p:sp>
        <p:nvSpPr>
          <p:cNvPr id="16" name="Text 12"/>
          <p:cNvSpPr/>
          <p:nvPr/>
        </p:nvSpPr>
        <p:spPr>
          <a:xfrm>
            <a:off x="7395924" y="4331851"/>
            <a:ext cx="2273498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38"/>
              </a:lnSpc>
              <a:buNone/>
            </a:pPr>
            <a:r>
              <a:rPr lang="en-US" sz="179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Querying</a:t>
            </a:r>
            <a:endParaRPr lang="en-US" sz="1790" dirty="0"/>
          </a:p>
        </p:txBody>
      </p:sp>
      <p:sp>
        <p:nvSpPr>
          <p:cNvPr id="17" name="Text 13"/>
          <p:cNvSpPr/>
          <p:nvPr/>
        </p:nvSpPr>
        <p:spPr>
          <a:xfrm>
            <a:off x="7395924" y="4725114"/>
            <a:ext cx="6597968" cy="581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91"/>
              </a:lnSpc>
              <a:buNone/>
            </a:pPr>
            <a:r>
              <a:rPr lang="en-US" sz="143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Prometheus offers a powerful query language (PromQL) to analyze and filter the collected metrics.</a:t>
            </a:r>
            <a:endParaRPr lang="en-US" sz="1432" dirty="0"/>
          </a:p>
        </p:txBody>
      </p:sp>
      <p:sp>
        <p:nvSpPr>
          <p:cNvPr id="18" name="Shape 14"/>
          <p:cNvSpPr/>
          <p:nvPr/>
        </p:nvSpPr>
        <p:spPr>
          <a:xfrm>
            <a:off x="6600289" y="6068497"/>
            <a:ext cx="636508" cy="22622"/>
          </a:xfrm>
          <a:prstGeom prst="roundRect">
            <a:avLst>
              <a:gd name="adj" fmla="val 337682"/>
            </a:avLst>
          </a:prstGeom>
          <a:solidFill>
            <a:srgbClr val="C7C7D0"/>
          </a:solidFill>
          <a:ln/>
        </p:spPr>
      </p:sp>
      <p:sp>
        <p:nvSpPr>
          <p:cNvPr id="19" name="Shape 15"/>
          <p:cNvSpPr/>
          <p:nvPr/>
        </p:nvSpPr>
        <p:spPr>
          <a:xfrm>
            <a:off x="6191071" y="5875258"/>
            <a:ext cx="409218" cy="409218"/>
          </a:xfrm>
          <a:prstGeom prst="roundRect">
            <a:avLst>
              <a:gd name="adj" fmla="val 186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322755" y="5943481"/>
            <a:ext cx="145733" cy="2727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148"/>
              </a:lnSpc>
              <a:buNone/>
            </a:pPr>
            <a:r>
              <a:rPr lang="en-US" sz="214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148" dirty="0"/>
          </a:p>
        </p:txBody>
      </p:sp>
      <p:sp>
        <p:nvSpPr>
          <p:cNvPr id="21" name="Text 17"/>
          <p:cNvSpPr/>
          <p:nvPr/>
        </p:nvSpPr>
        <p:spPr>
          <a:xfrm>
            <a:off x="7395924" y="5852517"/>
            <a:ext cx="2273498" cy="284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238"/>
              </a:lnSpc>
              <a:buNone/>
            </a:pPr>
            <a:r>
              <a:rPr lang="en-US" sz="179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Alerting</a:t>
            </a:r>
            <a:endParaRPr lang="en-US" sz="1790" dirty="0"/>
          </a:p>
        </p:txBody>
      </p:sp>
      <p:sp>
        <p:nvSpPr>
          <p:cNvPr id="22" name="Text 18"/>
          <p:cNvSpPr/>
          <p:nvPr/>
        </p:nvSpPr>
        <p:spPr>
          <a:xfrm>
            <a:off x="7395924" y="6245781"/>
            <a:ext cx="6597968" cy="5819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91"/>
              </a:lnSpc>
              <a:buNone/>
            </a:pPr>
            <a:r>
              <a:rPr lang="en-US" sz="143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Prometheus can trigger alerts based on custom rules, allowing you to proactively identify and address issues.</a:t>
            </a:r>
            <a:endParaRPr lang="en-US" sz="1432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005489"/>
            <a:ext cx="11309985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Grafana: The Powerful Visualization Tool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Visualizations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Grafana offers a wide range of visualization options, from graphs and charts to tables and heatmaps, to help you make sense of your data.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Dashboarding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custom dashboards to monitor your entire infrastructure, with the ability to drill down into specific components or metrics.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Alerting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Grafana integrates with various notification channels, allowing you to set up alerts and be notified of critical issues in real-time.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461" y="2724269"/>
            <a:ext cx="4973479" cy="278106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7828" y="760333"/>
            <a:ext cx="7708344" cy="12818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047"/>
              </a:lnSpc>
              <a:buNone/>
            </a:pPr>
            <a:r>
              <a:rPr lang="en-US" sz="4038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Integrating Prometheus and Grafana</a:t>
            </a:r>
            <a:endParaRPr lang="en-US" sz="4038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28" y="2349818"/>
            <a:ext cx="1025485" cy="16408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50971" y="2554843"/>
            <a:ext cx="2563773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23"/>
              </a:lnSpc>
              <a:buNone/>
            </a:pPr>
            <a:r>
              <a:rPr lang="en-US" sz="201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Source</a:t>
            </a:r>
            <a:endParaRPr lang="en-US" sz="2019" dirty="0"/>
          </a:p>
        </p:txBody>
      </p:sp>
      <p:sp>
        <p:nvSpPr>
          <p:cNvPr id="9" name="Text 4"/>
          <p:cNvSpPr/>
          <p:nvPr/>
        </p:nvSpPr>
        <p:spPr>
          <a:xfrm>
            <a:off x="2050971" y="2998232"/>
            <a:ext cx="6375202" cy="656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84"/>
              </a:lnSpc>
              <a:buNone/>
            </a:pPr>
            <a:r>
              <a:rPr lang="en-US" sz="16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Configure Grafana to use Prometheus as a data source, allowing you to visualize the metrics collected by Prometheus.</a:t>
            </a:r>
            <a:endParaRPr lang="en-US" sz="1615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28" y="3990618"/>
            <a:ext cx="1025485" cy="16408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50971" y="4195643"/>
            <a:ext cx="2563773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23"/>
              </a:lnSpc>
              <a:buNone/>
            </a:pPr>
            <a:r>
              <a:rPr lang="en-US" sz="201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Dashboard Creation</a:t>
            </a:r>
            <a:endParaRPr lang="en-US" sz="2019" dirty="0"/>
          </a:p>
        </p:txBody>
      </p:sp>
      <p:sp>
        <p:nvSpPr>
          <p:cNvPr id="12" name="Text 6"/>
          <p:cNvSpPr/>
          <p:nvPr/>
        </p:nvSpPr>
        <p:spPr>
          <a:xfrm>
            <a:off x="2050971" y="4639032"/>
            <a:ext cx="6375202" cy="656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84"/>
              </a:lnSpc>
              <a:buNone/>
            </a:pPr>
            <a:r>
              <a:rPr lang="en-US" sz="16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 custom dashboards in Grafana, leveraging the rich set of visualization options and the power of PromQL.</a:t>
            </a:r>
            <a:endParaRPr lang="en-US" sz="1615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28" y="5631418"/>
            <a:ext cx="1025485" cy="183784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050971" y="5836444"/>
            <a:ext cx="2563773" cy="320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23"/>
              </a:lnSpc>
              <a:buNone/>
            </a:pPr>
            <a:r>
              <a:rPr lang="en-US" sz="201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Unified Monitoring</a:t>
            </a:r>
            <a:endParaRPr lang="en-US" sz="2019" dirty="0"/>
          </a:p>
        </p:txBody>
      </p:sp>
      <p:sp>
        <p:nvSpPr>
          <p:cNvPr id="15" name="Text 8"/>
          <p:cNvSpPr/>
          <p:nvPr/>
        </p:nvSpPr>
        <p:spPr>
          <a:xfrm>
            <a:off x="2050971" y="6279833"/>
            <a:ext cx="6375202" cy="984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584"/>
              </a:lnSpc>
              <a:buNone/>
            </a:pPr>
            <a:r>
              <a:rPr lang="en-US" sz="1615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Combine the strengths of Prometheus and Grafana to create a comprehensive monitoring solution for your infrastructure and applications.</a:t>
            </a:r>
            <a:endParaRPr lang="en-US" sz="1615" dirty="0"/>
          </a:p>
        </p:txBody>
      </p:sp>
      <p:pic>
        <p:nvPicPr>
          <p:cNvPr id="16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2127766"/>
            <a:ext cx="4998720" cy="397406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68985" y="1160145"/>
            <a:ext cx="7778829" cy="1219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800"/>
              </a:lnSpc>
              <a:buNone/>
            </a:pPr>
            <a:r>
              <a:rPr lang="en-US" sz="384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Monitoring Metrics with Prometheus</a:t>
            </a:r>
            <a:endParaRPr lang="en-US" sz="3840" dirty="0"/>
          </a:p>
        </p:txBody>
      </p:sp>
      <p:sp>
        <p:nvSpPr>
          <p:cNvPr id="7" name="Shape 3"/>
          <p:cNvSpPr/>
          <p:nvPr/>
        </p:nvSpPr>
        <p:spPr>
          <a:xfrm>
            <a:off x="6168985" y="2891314"/>
            <a:ext cx="438864" cy="438864"/>
          </a:xfrm>
          <a:prstGeom prst="roundRect">
            <a:avLst>
              <a:gd name="adj" fmla="val 186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325791" y="2964418"/>
            <a:ext cx="125254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04"/>
              </a:lnSpc>
              <a:buNone/>
            </a:pPr>
            <a:r>
              <a:rPr lang="en-US" sz="230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304" dirty="0"/>
          </a:p>
        </p:txBody>
      </p:sp>
      <p:sp>
        <p:nvSpPr>
          <p:cNvPr id="9" name="Text 5"/>
          <p:cNvSpPr/>
          <p:nvPr/>
        </p:nvSpPr>
        <p:spPr>
          <a:xfrm>
            <a:off x="6802874" y="2891314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2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Counter</a:t>
            </a:r>
            <a:endParaRPr lang="en-US" sz="1920" dirty="0"/>
          </a:p>
        </p:txBody>
      </p:sp>
      <p:sp>
        <p:nvSpPr>
          <p:cNvPr id="10" name="Text 6"/>
          <p:cNvSpPr/>
          <p:nvPr/>
        </p:nvSpPr>
        <p:spPr>
          <a:xfrm>
            <a:off x="6802874" y="3313033"/>
            <a:ext cx="7144941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57"/>
              </a:lnSpc>
              <a:buNone/>
            </a:pPr>
            <a:r>
              <a:rPr lang="en-US" sz="153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Tracks the total number of events, such as HTTP requests or database queries.</a:t>
            </a:r>
            <a:endParaRPr lang="en-US" sz="1536" dirty="0"/>
          </a:p>
        </p:txBody>
      </p:sp>
      <p:sp>
        <p:nvSpPr>
          <p:cNvPr id="11" name="Shape 7"/>
          <p:cNvSpPr/>
          <p:nvPr/>
        </p:nvSpPr>
        <p:spPr>
          <a:xfrm>
            <a:off x="6168985" y="4039433"/>
            <a:ext cx="438864" cy="438864"/>
          </a:xfrm>
          <a:prstGeom prst="roundRect">
            <a:avLst>
              <a:gd name="adj" fmla="val 186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6312218" y="4112538"/>
            <a:ext cx="152400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04"/>
              </a:lnSpc>
              <a:buNone/>
            </a:pPr>
            <a:r>
              <a:rPr lang="en-US" sz="230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304" dirty="0"/>
          </a:p>
        </p:txBody>
      </p:sp>
      <p:sp>
        <p:nvSpPr>
          <p:cNvPr id="13" name="Text 9"/>
          <p:cNvSpPr/>
          <p:nvPr/>
        </p:nvSpPr>
        <p:spPr>
          <a:xfrm>
            <a:off x="6802874" y="4039433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2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Gauge</a:t>
            </a:r>
            <a:endParaRPr lang="en-US" sz="1920" dirty="0"/>
          </a:p>
        </p:txBody>
      </p:sp>
      <p:sp>
        <p:nvSpPr>
          <p:cNvPr id="14" name="Text 10"/>
          <p:cNvSpPr/>
          <p:nvPr/>
        </p:nvSpPr>
        <p:spPr>
          <a:xfrm>
            <a:off x="6802874" y="4461153"/>
            <a:ext cx="7144941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57"/>
              </a:lnSpc>
              <a:buNone/>
            </a:pPr>
            <a:r>
              <a:rPr lang="en-US" sz="153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Represents a value that can go up or down, like CPU utilization or memory usage.</a:t>
            </a:r>
            <a:endParaRPr lang="en-US" sz="1536" dirty="0"/>
          </a:p>
        </p:txBody>
      </p:sp>
      <p:sp>
        <p:nvSpPr>
          <p:cNvPr id="15" name="Shape 11"/>
          <p:cNvSpPr/>
          <p:nvPr/>
        </p:nvSpPr>
        <p:spPr>
          <a:xfrm>
            <a:off x="6168985" y="5187553"/>
            <a:ext cx="438864" cy="438864"/>
          </a:xfrm>
          <a:prstGeom prst="roundRect">
            <a:avLst>
              <a:gd name="adj" fmla="val 186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6310312" y="5260658"/>
            <a:ext cx="156210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04"/>
              </a:lnSpc>
              <a:buNone/>
            </a:pPr>
            <a:r>
              <a:rPr lang="en-US" sz="230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304" dirty="0"/>
          </a:p>
        </p:txBody>
      </p:sp>
      <p:sp>
        <p:nvSpPr>
          <p:cNvPr id="17" name="Text 13"/>
          <p:cNvSpPr/>
          <p:nvPr/>
        </p:nvSpPr>
        <p:spPr>
          <a:xfrm>
            <a:off x="6802874" y="5187553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2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Histogram</a:t>
            </a:r>
            <a:endParaRPr lang="en-US" sz="1920" dirty="0"/>
          </a:p>
        </p:txBody>
      </p:sp>
      <p:sp>
        <p:nvSpPr>
          <p:cNvPr id="18" name="Text 14"/>
          <p:cNvSpPr/>
          <p:nvPr/>
        </p:nvSpPr>
        <p:spPr>
          <a:xfrm>
            <a:off x="6802874" y="5609273"/>
            <a:ext cx="7144941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57"/>
              </a:lnSpc>
              <a:buNone/>
            </a:pPr>
            <a:r>
              <a:rPr lang="en-US" sz="153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Measures the distribution of values, like request latency or file sizes.</a:t>
            </a:r>
            <a:endParaRPr lang="en-US" sz="1536" dirty="0"/>
          </a:p>
        </p:txBody>
      </p:sp>
      <p:sp>
        <p:nvSpPr>
          <p:cNvPr id="19" name="Shape 15"/>
          <p:cNvSpPr/>
          <p:nvPr/>
        </p:nvSpPr>
        <p:spPr>
          <a:xfrm>
            <a:off x="6168985" y="6335673"/>
            <a:ext cx="438864" cy="438864"/>
          </a:xfrm>
          <a:prstGeom prst="roundRect">
            <a:avLst>
              <a:gd name="adj" fmla="val 186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308527" y="6408777"/>
            <a:ext cx="159663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04"/>
              </a:lnSpc>
              <a:buNone/>
            </a:pPr>
            <a:r>
              <a:rPr lang="en-US" sz="230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304" dirty="0"/>
          </a:p>
        </p:txBody>
      </p:sp>
      <p:sp>
        <p:nvSpPr>
          <p:cNvPr id="21" name="Text 17"/>
          <p:cNvSpPr/>
          <p:nvPr/>
        </p:nvSpPr>
        <p:spPr>
          <a:xfrm>
            <a:off x="6802874" y="6335673"/>
            <a:ext cx="2438162" cy="30480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2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Summary</a:t>
            </a:r>
            <a:endParaRPr lang="en-US" sz="1920" dirty="0"/>
          </a:p>
        </p:txBody>
      </p:sp>
      <p:sp>
        <p:nvSpPr>
          <p:cNvPr id="22" name="Text 18"/>
          <p:cNvSpPr/>
          <p:nvPr/>
        </p:nvSpPr>
        <p:spPr>
          <a:xfrm>
            <a:off x="6802874" y="6757392"/>
            <a:ext cx="7144941" cy="311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57"/>
              </a:lnSpc>
              <a:buNone/>
            </a:pPr>
            <a:r>
              <a:rPr lang="en-US" sz="153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Calculates quantiles over a sliding time window, useful for latency monitoring.</a:t>
            </a:r>
            <a:endParaRPr lang="en-US" sz="1536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324017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324017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979" y="2639378"/>
            <a:ext cx="5054322" cy="304526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475178"/>
            <a:ext cx="5397341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253"/>
              </a:lnSpc>
              <a:buNone/>
            </a:pPr>
            <a:r>
              <a:rPr lang="en-US" sz="3402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Dashboarding with Grafana</a:t>
            </a:r>
            <a:endParaRPr lang="en-US" sz="3402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1274445"/>
            <a:ext cx="431959" cy="43195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4837" y="1879163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26"/>
              </a:lnSpc>
              <a:buNone/>
            </a:pPr>
            <a:r>
              <a:rPr lang="en-US" sz="170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Graphs</a:t>
            </a:r>
            <a:endParaRPr lang="en-US" sz="1701" dirty="0"/>
          </a:p>
        </p:txBody>
      </p:sp>
      <p:sp>
        <p:nvSpPr>
          <p:cNvPr id="9" name="Text 4"/>
          <p:cNvSpPr/>
          <p:nvPr/>
        </p:nvSpPr>
        <p:spPr>
          <a:xfrm>
            <a:off x="604837" y="2252663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Display time-series data in various chart types, such as line, bar, or area charts.</a:t>
            </a:r>
            <a:endParaRPr lang="en-US" sz="1361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7" y="3047643"/>
            <a:ext cx="431959" cy="43195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4837" y="3652361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26"/>
              </a:lnSpc>
              <a:buNone/>
            </a:pPr>
            <a:r>
              <a:rPr lang="en-US" sz="170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Tables</a:t>
            </a:r>
            <a:endParaRPr lang="en-US" sz="1701" dirty="0"/>
          </a:p>
        </p:txBody>
      </p:sp>
      <p:sp>
        <p:nvSpPr>
          <p:cNvPr id="12" name="Text 6"/>
          <p:cNvSpPr/>
          <p:nvPr/>
        </p:nvSpPr>
        <p:spPr>
          <a:xfrm>
            <a:off x="604837" y="4025860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 data in a tabular format, allowing you to compare and analyze multiple metrics.</a:t>
            </a:r>
            <a:endParaRPr lang="en-US" sz="1361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" y="4820841"/>
            <a:ext cx="431959" cy="43195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04837" y="5425559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26"/>
              </a:lnSpc>
              <a:buNone/>
            </a:pPr>
            <a:r>
              <a:rPr lang="en-US" sz="170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Gauges</a:t>
            </a:r>
            <a:endParaRPr lang="en-US" sz="1701" dirty="0"/>
          </a:p>
        </p:txBody>
      </p:sp>
      <p:sp>
        <p:nvSpPr>
          <p:cNvPr id="15" name="Text 8"/>
          <p:cNvSpPr/>
          <p:nvPr/>
        </p:nvSpPr>
        <p:spPr>
          <a:xfrm>
            <a:off x="604837" y="5799058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Visualize single values, such as the current CPU or memory usage.</a:t>
            </a:r>
            <a:endParaRPr lang="en-US" sz="1361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37" y="6594038"/>
            <a:ext cx="431959" cy="431959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604837" y="7198757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26"/>
              </a:lnSpc>
              <a:buNone/>
            </a:pPr>
            <a:r>
              <a:rPr lang="en-US" sz="170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Heatmaps</a:t>
            </a:r>
            <a:endParaRPr lang="en-US" sz="1701" dirty="0"/>
          </a:p>
        </p:txBody>
      </p:sp>
      <p:sp>
        <p:nvSpPr>
          <p:cNvPr id="18" name="Text 10"/>
          <p:cNvSpPr/>
          <p:nvPr/>
        </p:nvSpPr>
        <p:spPr>
          <a:xfrm>
            <a:off x="604837" y="7572256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Represent data using a color-coded grid, useful for identifying patterns and hotspots.</a:t>
            </a:r>
            <a:endParaRPr lang="en-US" sz="1361" dirty="0"/>
          </a:p>
        </p:txBody>
      </p:sp>
      <p:pic>
        <p:nvPicPr>
          <p:cNvPr id="19" name="Image 6" descr="preencoded.png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46149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936671" y="3169682"/>
            <a:ext cx="5737146" cy="6153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846"/>
              </a:lnSpc>
              <a:buNone/>
            </a:pPr>
            <a:r>
              <a:rPr lang="en-US" sz="387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Alerting and Notifications</a:t>
            </a:r>
            <a:endParaRPr lang="en-US" sz="3877" dirty="0"/>
          </a:p>
        </p:txBody>
      </p:sp>
      <p:sp>
        <p:nvSpPr>
          <p:cNvPr id="6" name="Shape 3"/>
          <p:cNvSpPr/>
          <p:nvPr/>
        </p:nvSpPr>
        <p:spPr>
          <a:xfrm>
            <a:off x="1936671" y="4080272"/>
            <a:ext cx="5280184" cy="1779627"/>
          </a:xfrm>
          <a:prstGeom prst="roundRect">
            <a:avLst>
              <a:gd name="adj" fmla="val 464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141101" y="4284702"/>
            <a:ext cx="2461498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23"/>
              </a:lnSpc>
              <a:buNone/>
            </a:pPr>
            <a:r>
              <a:rPr lang="en-US" sz="193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Prometheus Alerting</a:t>
            </a:r>
            <a:endParaRPr lang="en-US" sz="1938" dirty="0"/>
          </a:p>
        </p:txBody>
      </p:sp>
      <p:sp>
        <p:nvSpPr>
          <p:cNvPr id="8" name="Text 5"/>
          <p:cNvSpPr/>
          <p:nvPr/>
        </p:nvSpPr>
        <p:spPr>
          <a:xfrm>
            <a:off x="2141101" y="4710351"/>
            <a:ext cx="4871323" cy="6300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81"/>
              </a:lnSpc>
              <a:buNone/>
            </a:pPr>
            <a:r>
              <a:rPr lang="en-US" sz="155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Configure custom alert rules to monitor for specific conditions and trigger notifications.</a:t>
            </a:r>
            <a:endParaRPr lang="en-US" sz="1551" dirty="0"/>
          </a:p>
        </p:txBody>
      </p:sp>
      <p:sp>
        <p:nvSpPr>
          <p:cNvPr id="9" name="Shape 6"/>
          <p:cNvSpPr/>
          <p:nvPr/>
        </p:nvSpPr>
        <p:spPr>
          <a:xfrm>
            <a:off x="7413665" y="4080272"/>
            <a:ext cx="5280184" cy="1779627"/>
          </a:xfrm>
          <a:prstGeom prst="roundRect">
            <a:avLst>
              <a:gd name="adj" fmla="val 464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618095" y="4284702"/>
            <a:ext cx="2461498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23"/>
              </a:lnSpc>
              <a:buNone/>
            </a:pPr>
            <a:r>
              <a:rPr lang="en-US" sz="193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Alertmanager</a:t>
            </a:r>
            <a:endParaRPr lang="en-US" sz="1938" dirty="0"/>
          </a:p>
        </p:txBody>
      </p:sp>
      <p:sp>
        <p:nvSpPr>
          <p:cNvPr id="11" name="Text 8"/>
          <p:cNvSpPr/>
          <p:nvPr/>
        </p:nvSpPr>
        <p:spPr>
          <a:xfrm>
            <a:off x="7618095" y="4710351"/>
            <a:ext cx="4871323" cy="945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81"/>
              </a:lnSpc>
              <a:buNone/>
            </a:pPr>
            <a:r>
              <a:rPr lang="en-US" sz="155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Prometheus's Alertmanager handles the deduplication, grouping, and routing of alerts to various notification channels.</a:t>
            </a:r>
            <a:endParaRPr lang="en-US" sz="1551" dirty="0"/>
          </a:p>
        </p:txBody>
      </p:sp>
      <p:sp>
        <p:nvSpPr>
          <p:cNvPr id="12" name="Shape 9"/>
          <p:cNvSpPr/>
          <p:nvPr/>
        </p:nvSpPr>
        <p:spPr>
          <a:xfrm>
            <a:off x="1936671" y="6056709"/>
            <a:ext cx="5280184" cy="1464588"/>
          </a:xfrm>
          <a:prstGeom prst="roundRect">
            <a:avLst>
              <a:gd name="adj" fmla="val 564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141101" y="6261140"/>
            <a:ext cx="2461498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23"/>
              </a:lnSpc>
              <a:buNone/>
            </a:pPr>
            <a:r>
              <a:rPr lang="en-US" sz="193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Notification Channels</a:t>
            </a:r>
            <a:endParaRPr lang="en-US" sz="1938" dirty="0"/>
          </a:p>
        </p:txBody>
      </p:sp>
      <p:sp>
        <p:nvSpPr>
          <p:cNvPr id="14" name="Text 11"/>
          <p:cNvSpPr/>
          <p:nvPr/>
        </p:nvSpPr>
        <p:spPr>
          <a:xfrm>
            <a:off x="2141101" y="6686788"/>
            <a:ext cx="4871323" cy="6300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81"/>
              </a:lnSpc>
              <a:buNone/>
            </a:pPr>
            <a:r>
              <a:rPr lang="en-US" sz="155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Integrate with tools like Slack, PagerDuty, or email to receive alerts and quickly respond to incidents.</a:t>
            </a:r>
            <a:endParaRPr lang="en-US" sz="1551" dirty="0"/>
          </a:p>
        </p:txBody>
      </p:sp>
      <p:sp>
        <p:nvSpPr>
          <p:cNvPr id="15" name="Shape 12"/>
          <p:cNvSpPr/>
          <p:nvPr/>
        </p:nvSpPr>
        <p:spPr>
          <a:xfrm>
            <a:off x="7413665" y="6056709"/>
            <a:ext cx="5280184" cy="1464588"/>
          </a:xfrm>
          <a:prstGeom prst="roundRect">
            <a:avLst>
              <a:gd name="adj" fmla="val 564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7618095" y="6261140"/>
            <a:ext cx="2461498" cy="30753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23"/>
              </a:lnSpc>
              <a:buNone/>
            </a:pPr>
            <a:r>
              <a:rPr lang="en-US" sz="193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Silence and Inhibition</a:t>
            </a:r>
            <a:endParaRPr lang="en-US" sz="1938" dirty="0"/>
          </a:p>
        </p:txBody>
      </p:sp>
      <p:sp>
        <p:nvSpPr>
          <p:cNvPr id="17" name="Text 14"/>
          <p:cNvSpPr/>
          <p:nvPr/>
        </p:nvSpPr>
        <p:spPr>
          <a:xfrm>
            <a:off x="7618095" y="6686788"/>
            <a:ext cx="4871323" cy="63007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81"/>
              </a:lnSpc>
              <a:buNone/>
            </a:pPr>
            <a:r>
              <a:rPr lang="en-US" sz="155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Easily suppress alerts during scheduled maintenance or known issues to reduce noise and improve focus.</a:t>
            </a:r>
            <a:endParaRPr lang="en-US" sz="1551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81" y="2255401"/>
            <a:ext cx="4958239" cy="371867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25778" y="751761"/>
            <a:ext cx="7665244" cy="1320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199"/>
              </a:lnSpc>
              <a:buNone/>
            </a:pPr>
            <a:r>
              <a:rPr lang="en-US" sz="415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Scaling Prometheus and Grafana</a:t>
            </a:r>
            <a:endParaRPr lang="en-US" sz="4159" dirty="0"/>
          </a:p>
        </p:txBody>
      </p:sp>
      <p:sp>
        <p:nvSpPr>
          <p:cNvPr id="7" name="Shape 3"/>
          <p:cNvSpPr/>
          <p:nvPr/>
        </p:nvSpPr>
        <p:spPr>
          <a:xfrm>
            <a:off x="6529507" y="2388989"/>
            <a:ext cx="26313" cy="5088731"/>
          </a:xfrm>
          <a:prstGeom prst="roundRect">
            <a:avLst>
              <a:gd name="adj" fmla="val 337243"/>
            </a:avLst>
          </a:prstGeom>
          <a:solidFill>
            <a:srgbClr val="C7C7D0"/>
          </a:solidFill>
          <a:ln/>
        </p:spPr>
      </p:sp>
      <p:sp>
        <p:nvSpPr>
          <p:cNvPr id="8" name="Shape 4"/>
          <p:cNvSpPr/>
          <p:nvPr/>
        </p:nvSpPr>
        <p:spPr>
          <a:xfrm>
            <a:off x="6780252" y="2851130"/>
            <a:ext cx="739378" cy="26313"/>
          </a:xfrm>
          <a:prstGeom prst="roundRect">
            <a:avLst>
              <a:gd name="adj" fmla="val 337243"/>
            </a:avLst>
          </a:prstGeom>
          <a:solidFill>
            <a:srgbClr val="C7C7D0"/>
          </a:solidFill>
          <a:ln/>
        </p:spPr>
      </p:sp>
      <p:sp>
        <p:nvSpPr>
          <p:cNvPr id="9" name="Shape 5"/>
          <p:cNvSpPr/>
          <p:nvPr/>
        </p:nvSpPr>
        <p:spPr>
          <a:xfrm>
            <a:off x="6304955" y="2626638"/>
            <a:ext cx="475298" cy="475298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474738" y="2705814"/>
            <a:ext cx="135612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5"/>
              </a:lnSpc>
              <a:buNone/>
            </a:pPr>
            <a:r>
              <a:rPr lang="en-US" sz="249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95" dirty="0"/>
          </a:p>
        </p:txBody>
      </p:sp>
      <p:sp>
        <p:nvSpPr>
          <p:cNvPr id="11" name="Text 7"/>
          <p:cNvSpPr/>
          <p:nvPr/>
        </p:nvSpPr>
        <p:spPr>
          <a:xfrm>
            <a:off x="7704653" y="2600206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99"/>
              </a:lnSpc>
              <a:buNone/>
            </a:pPr>
            <a:r>
              <a:rPr lang="en-US" sz="208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Horizontal Scaling</a:t>
            </a:r>
            <a:endParaRPr lang="en-US" sz="2080" dirty="0"/>
          </a:p>
        </p:txBody>
      </p:sp>
      <p:sp>
        <p:nvSpPr>
          <p:cNvPr id="12" name="Text 8"/>
          <p:cNvSpPr/>
          <p:nvPr/>
        </p:nvSpPr>
        <p:spPr>
          <a:xfrm>
            <a:off x="7704653" y="3056930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62"/>
              </a:lnSpc>
              <a:buNone/>
            </a:pPr>
            <a:r>
              <a:rPr lang="en-US" sz="166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Prometheus supports federation and remote write to scale out the storage and processing of metrics.</a:t>
            </a:r>
            <a:endParaRPr lang="en-US" sz="1664" dirty="0"/>
          </a:p>
        </p:txBody>
      </p:sp>
      <p:sp>
        <p:nvSpPr>
          <p:cNvPr id="13" name="Shape 9"/>
          <p:cNvSpPr/>
          <p:nvPr/>
        </p:nvSpPr>
        <p:spPr>
          <a:xfrm>
            <a:off x="6780252" y="4617780"/>
            <a:ext cx="739378" cy="26313"/>
          </a:xfrm>
          <a:prstGeom prst="roundRect">
            <a:avLst>
              <a:gd name="adj" fmla="val 337243"/>
            </a:avLst>
          </a:prstGeom>
          <a:solidFill>
            <a:srgbClr val="C7C7D0"/>
          </a:solidFill>
          <a:ln/>
        </p:spPr>
      </p:sp>
      <p:sp>
        <p:nvSpPr>
          <p:cNvPr id="14" name="Shape 10"/>
          <p:cNvSpPr/>
          <p:nvPr/>
        </p:nvSpPr>
        <p:spPr>
          <a:xfrm>
            <a:off x="6304955" y="4393287"/>
            <a:ext cx="475298" cy="475298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459974" y="4472464"/>
            <a:ext cx="165140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5"/>
              </a:lnSpc>
              <a:buNone/>
            </a:pPr>
            <a:r>
              <a:rPr lang="en-US" sz="249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95" dirty="0"/>
          </a:p>
        </p:txBody>
      </p:sp>
      <p:sp>
        <p:nvSpPr>
          <p:cNvPr id="16" name="Text 12"/>
          <p:cNvSpPr/>
          <p:nvPr/>
        </p:nvSpPr>
        <p:spPr>
          <a:xfrm>
            <a:off x="7704653" y="4366855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99"/>
              </a:lnSpc>
              <a:buNone/>
            </a:pPr>
            <a:r>
              <a:rPr lang="en-US" sz="208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 Availability</a:t>
            </a:r>
            <a:endParaRPr lang="en-US" sz="2080" dirty="0"/>
          </a:p>
        </p:txBody>
      </p:sp>
      <p:sp>
        <p:nvSpPr>
          <p:cNvPr id="17" name="Text 13"/>
          <p:cNvSpPr/>
          <p:nvPr/>
        </p:nvSpPr>
        <p:spPr>
          <a:xfrm>
            <a:off x="7704653" y="4823579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62"/>
              </a:lnSpc>
              <a:buNone/>
            </a:pPr>
            <a:r>
              <a:rPr lang="en-US" sz="166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Deploy multiple Prometheus instances in a high-availability configuration to ensure continuous monitoring.</a:t>
            </a:r>
            <a:endParaRPr lang="en-US" sz="1664" dirty="0"/>
          </a:p>
        </p:txBody>
      </p:sp>
      <p:sp>
        <p:nvSpPr>
          <p:cNvPr id="18" name="Shape 14"/>
          <p:cNvSpPr/>
          <p:nvPr/>
        </p:nvSpPr>
        <p:spPr>
          <a:xfrm>
            <a:off x="6780252" y="6384429"/>
            <a:ext cx="739378" cy="26313"/>
          </a:xfrm>
          <a:prstGeom prst="roundRect">
            <a:avLst>
              <a:gd name="adj" fmla="val 337243"/>
            </a:avLst>
          </a:prstGeom>
          <a:solidFill>
            <a:srgbClr val="C7C7D0"/>
          </a:solidFill>
          <a:ln/>
        </p:spPr>
      </p:sp>
      <p:sp>
        <p:nvSpPr>
          <p:cNvPr id="19" name="Shape 15"/>
          <p:cNvSpPr/>
          <p:nvPr/>
        </p:nvSpPr>
        <p:spPr>
          <a:xfrm>
            <a:off x="6304955" y="6159937"/>
            <a:ext cx="475298" cy="475298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457950" y="6239113"/>
            <a:ext cx="169188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5"/>
              </a:lnSpc>
              <a:buNone/>
            </a:pPr>
            <a:r>
              <a:rPr lang="en-US" sz="249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495" dirty="0"/>
          </a:p>
        </p:txBody>
      </p:sp>
      <p:sp>
        <p:nvSpPr>
          <p:cNvPr id="21" name="Text 17"/>
          <p:cNvSpPr/>
          <p:nvPr/>
        </p:nvSpPr>
        <p:spPr>
          <a:xfrm>
            <a:off x="7704653" y="6133505"/>
            <a:ext cx="3042166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99"/>
              </a:lnSpc>
              <a:buNone/>
            </a:pPr>
            <a:r>
              <a:rPr lang="en-US" sz="208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Sharding and Replication</a:t>
            </a:r>
            <a:endParaRPr lang="en-US" sz="2080" dirty="0"/>
          </a:p>
        </p:txBody>
      </p:sp>
      <p:sp>
        <p:nvSpPr>
          <p:cNvPr id="22" name="Text 18"/>
          <p:cNvSpPr/>
          <p:nvPr/>
        </p:nvSpPr>
        <p:spPr>
          <a:xfrm>
            <a:off x="7704653" y="6590228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62"/>
              </a:lnSpc>
              <a:buNone/>
            </a:pPr>
            <a:r>
              <a:rPr lang="en-US" sz="166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Partition your data across multiple Prometheus servers and replicate the data for resilience.</a:t>
            </a:r>
            <a:endParaRPr lang="en-US" sz="1664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817251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Advanced Configurations and Customizations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977402"/>
            <a:ext cx="3850005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Prometheus Customization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609981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Configure Prometheus to scrape custom metrics, set up remote storage, and integrate with other systems like Kubernetes.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977402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Grafana Plugins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609981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Extend Grafana's functionality by installing community-contributed plugins for visualizations, data sources, and alerting.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977402"/>
            <a:ext cx="3353753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Dashboards and Panels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609981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your own custom dashboards and panels to visualize metrics in a way that aligns with your team's needs.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2024-07-23T12:00:40Z</dcterms:created>
  <dcterms:modified xsi:type="dcterms:W3CDTF">2024-07-23T12:00:40Z</dcterms:modified>
</cp:coreProperties>
</file>