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5933-8AF4-4E9F-8F79-EEE43CE4CC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D4D035-B91D-4AD8-BBB7-9F3AA04BF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7BF98B-B5B1-45A0-99BA-2E5AA56F2A62}"/>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5" name="Footer Placeholder 4">
            <a:extLst>
              <a:ext uri="{FF2B5EF4-FFF2-40B4-BE49-F238E27FC236}">
                <a16:creationId xmlns:a16="http://schemas.microsoft.com/office/drawing/2014/main" id="{3D502284-8682-4ABD-9B4F-7F69824B0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F0B15-2FAE-4627-9EF2-95CD1BF51820}"/>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281005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6721-A283-477F-BF23-0B3F1D41BD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9EE48D-2611-4E8B-AD37-619D6CB7A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9008F-BAC0-4783-B094-3EF20A961A5D}"/>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5" name="Footer Placeholder 4">
            <a:extLst>
              <a:ext uri="{FF2B5EF4-FFF2-40B4-BE49-F238E27FC236}">
                <a16:creationId xmlns:a16="http://schemas.microsoft.com/office/drawing/2014/main" id="{B3A233E9-AAB8-4CB0-AB9A-72DB9A730C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B1F40-E64D-4258-A117-D41F53D10B17}"/>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25061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AB428-EA4A-41B5-978A-06A8CA08A6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F74839-EF0D-43A0-96D0-2AA01058CF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B472B-7B75-462D-AFA6-F8F152443FCF}"/>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5" name="Footer Placeholder 4">
            <a:extLst>
              <a:ext uri="{FF2B5EF4-FFF2-40B4-BE49-F238E27FC236}">
                <a16:creationId xmlns:a16="http://schemas.microsoft.com/office/drawing/2014/main" id="{07ECB2AA-FBB7-49EB-9248-2334826E65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5493D-EA55-40E4-BDF2-BD27B0F0933D}"/>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339890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75DE-B396-42D6-AD87-6AAF28229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644229-0F44-4FBC-8BDA-3E2781F1A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2FEE9-2568-4A10-BA31-B58891344F20}"/>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5" name="Footer Placeholder 4">
            <a:extLst>
              <a:ext uri="{FF2B5EF4-FFF2-40B4-BE49-F238E27FC236}">
                <a16:creationId xmlns:a16="http://schemas.microsoft.com/office/drawing/2014/main" id="{0269827A-4E87-4CE6-A3F8-52DD29D24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BEF1CB-26B9-485E-B769-3103C5E91F60}"/>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320388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9210-DF97-4A77-86E6-81177BF1F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B7FDEC-E457-47CC-8143-EC8FE92E19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152E42-AA05-4119-971A-FBD7F991E7ED}"/>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5" name="Footer Placeholder 4">
            <a:extLst>
              <a:ext uri="{FF2B5EF4-FFF2-40B4-BE49-F238E27FC236}">
                <a16:creationId xmlns:a16="http://schemas.microsoft.com/office/drawing/2014/main" id="{5FB1884B-C959-4826-BD07-E9EA301BB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DB1329-085F-4D9A-9304-F3A3920E98FE}"/>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362602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B403-5A30-4638-A063-50CA707C11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1D10B3-CA7E-45D5-89CA-F88D26DB6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69909D-0BFD-4A16-B622-D5246433D6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1911C2-9EEF-4896-B4D8-35C069610F02}"/>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6" name="Footer Placeholder 5">
            <a:extLst>
              <a:ext uri="{FF2B5EF4-FFF2-40B4-BE49-F238E27FC236}">
                <a16:creationId xmlns:a16="http://schemas.microsoft.com/office/drawing/2014/main" id="{6DC67CBD-0BC3-455E-B6E1-A0D55CC58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29538-05B9-49EF-8345-9928C3D4FAD1}"/>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211069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349F-D4EC-479D-BEFA-5D539CEB96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00FD03-16C7-4491-A628-C17557898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BAA12D-6AF2-4D08-B107-32454CA90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0EFB75-4754-4D4F-970F-85A7041A7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B13548-34CA-458F-A9FD-FAE8A4BEB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F62F90-5D6C-4D2F-998C-E6428F2926F1}"/>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8" name="Footer Placeholder 7">
            <a:extLst>
              <a:ext uri="{FF2B5EF4-FFF2-40B4-BE49-F238E27FC236}">
                <a16:creationId xmlns:a16="http://schemas.microsoft.com/office/drawing/2014/main" id="{94ADD86A-FCD3-4AD6-BA82-9C90E53437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33A5C6-F9F9-4586-8451-E43B155C863C}"/>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422094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DD45-10A6-4D89-852D-C7E3CAB0D3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B3B301-116F-43F9-9288-EF872EF4EB49}"/>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4" name="Footer Placeholder 3">
            <a:extLst>
              <a:ext uri="{FF2B5EF4-FFF2-40B4-BE49-F238E27FC236}">
                <a16:creationId xmlns:a16="http://schemas.microsoft.com/office/drawing/2014/main" id="{D035AE0B-2416-4A55-8690-A62F35A4D6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E4EC5-09C7-4CBC-B805-D167DCC1F2EF}"/>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244959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C82F2-0722-4D3D-9D5B-434E93F53C4F}"/>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3" name="Footer Placeholder 2">
            <a:extLst>
              <a:ext uri="{FF2B5EF4-FFF2-40B4-BE49-F238E27FC236}">
                <a16:creationId xmlns:a16="http://schemas.microsoft.com/office/drawing/2014/main" id="{3B90C806-1DB0-49CD-86AE-4D50886BD8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58A327-8CA3-43DC-8FB9-6AB2D6F36C58}"/>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397926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F3CB-5435-4E35-B3F5-8E4E96945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47C37D-1414-47D1-A3D8-914554D3F1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8EDF2C-9BEF-4771-BFFB-A3213617B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C5DFA-BE6B-433C-A33C-A790BDA02AEB}"/>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6" name="Footer Placeholder 5">
            <a:extLst>
              <a:ext uri="{FF2B5EF4-FFF2-40B4-BE49-F238E27FC236}">
                <a16:creationId xmlns:a16="http://schemas.microsoft.com/office/drawing/2014/main" id="{5E404932-F99D-4D55-9123-3A3C167BDE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33061-DD16-4320-8253-4420DB0969C3}"/>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121888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D5EC-5F07-4D55-9090-66D9B5DD7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75CE2F-E383-40D5-B9A6-105CEA7DB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123EFE-4DC0-41F6-A471-947BE8B04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32F26-CC15-4706-ABC4-C5E5A1B3C76D}"/>
              </a:ext>
            </a:extLst>
          </p:cNvPr>
          <p:cNvSpPr>
            <a:spLocks noGrp="1"/>
          </p:cNvSpPr>
          <p:nvPr>
            <p:ph type="dt" sz="half" idx="10"/>
          </p:nvPr>
        </p:nvSpPr>
        <p:spPr/>
        <p:txBody>
          <a:bodyPr/>
          <a:lstStyle/>
          <a:p>
            <a:fld id="{83B157F2-29F3-4812-B70F-86BFE50C4649}" type="datetimeFigureOut">
              <a:rPr lang="en-IN" smtClean="0"/>
              <a:t>11-05-2021</a:t>
            </a:fld>
            <a:endParaRPr lang="en-IN"/>
          </a:p>
        </p:txBody>
      </p:sp>
      <p:sp>
        <p:nvSpPr>
          <p:cNvPr id="6" name="Footer Placeholder 5">
            <a:extLst>
              <a:ext uri="{FF2B5EF4-FFF2-40B4-BE49-F238E27FC236}">
                <a16:creationId xmlns:a16="http://schemas.microsoft.com/office/drawing/2014/main" id="{77A7716B-21B1-4D5E-B4C0-50C91140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52652B-F2E9-4E14-BBC1-6AF8CA04FE5F}"/>
              </a:ext>
            </a:extLst>
          </p:cNvPr>
          <p:cNvSpPr>
            <a:spLocks noGrp="1"/>
          </p:cNvSpPr>
          <p:nvPr>
            <p:ph type="sldNum" sz="quarter" idx="12"/>
          </p:nvPr>
        </p:nvSpPr>
        <p:spPr/>
        <p:txBody>
          <a:bodyPr/>
          <a:lstStyle/>
          <a:p>
            <a:fld id="{418C0F3F-903E-4FD4-8267-6D0D7D4D0F41}" type="slidenum">
              <a:rPr lang="en-IN" smtClean="0"/>
              <a:t>‹#›</a:t>
            </a:fld>
            <a:endParaRPr lang="en-IN"/>
          </a:p>
        </p:txBody>
      </p:sp>
    </p:spTree>
    <p:extLst>
      <p:ext uri="{BB962C8B-B14F-4D97-AF65-F5344CB8AC3E}">
        <p14:creationId xmlns:p14="http://schemas.microsoft.com/office/powerpoint/2010/main" val="16689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F224EF-0C3A-45AA-834D-86AA7DFF9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31ABA-4B18-46C7-8E00-896C706E8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EFAC4D-655D-48C6-A2F1-62A07E7FC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157F2-29F3-4812-B70F-86BFE50C4649}" type="datetimeFigureOut">
              <a:rPr lang="en-IN" smtClean="0"/>
              <a:t>11-05-2021</a:t>
            </a:fld>
            <a:endParaRPr lang="en-IN"/>
          </a:p>
        </p:txBody>
      </p:sp>
      <p:sp>
        <p:nvSpPr>
          <p:cNvPr id="5" name="Footer Placeholder 4">
            <a:extLst>
              <a:ext uri="{FF2B5EF4-FFF2-40B4-BE49-F238E27FC236}">
                <a16:creationId xmlns:a16="http://schemas.microsoft.com/office/drawing/2014/main" id="{5D249E0F-7F1F-48C6-88E6-5803CD57D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AE4F5A-011D-4DBE-82DA-CDCAEC159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C0F3F-903E-4FD4-8267-6D0D7D4D0F41}" type="slidenum">
              <a:rPr lang="en-IN" smtClean="0"/>
              <a:t>‹#›</a:t>
            </a:fld>
            <a:endParaRPr lang="en-IN"/>
          </a:p>
        </p:txBody>
      </p:sp>
    </p:spTree>
    <p:extLst>
      <p:ext uri="{BB962C8B-B14F-4D97-AF65-F5344CB8AC3E}">
        <p14:creationId xmlns:p14="http://schemas.microsoft.com/office/powerpoint/2010/main" val="3158840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9D2F-B53A-4B25-93E3-89F273027020}"/>
              </a:ext>
            </a:extLst>
          </p:cNvPr>
          <p:cNvSpPr>
            <a:spLocks noGrp="1"/>
          </p:cNvSpPr>
          <p:nvPr>
            <p:ph type="ctrTitle"/>
          </p:nvPr>
        </p:nvSpPr>
        <p:spPr>
          <a:xfrm>
            <a:off x="1603899" y="1708289"/>
            <a:ext cx="9144000" cy="2387600"/>
          </a:xfrm>
        </p:spPr>
        <p:txBody>
          <a:bodyPr>
            <a:normAutofit fontScale="90000"/>
          </a:bodyPr>
          <a:lstStyle/>
          <a:p>
            <a:r>
              <a:rPr lang="en-IN" b="1" dirty="0">
                <a:solidFill>
                  <a:schemeClr val="accent1">
                    <a:lumMod val="75000"/>
                  </a:schemeClr>
                </a:solidFill>
                <a:latin typeface="+mn-lt"/>
              </a:rPr>
              <a:t>Data driven approach to predict the critical temperature of a superconductor</a:t>
            </a:r>
          </a:p>
        </p:txBody>
      </p:sp>
      <p:sp>
        <p:nvSpPr>
          <p:cNvPr id="3" name="Subtitle 2">
            <a:extLst>
              <a:ext uri="{FF2B5EF4-FFF2-40B4-BE49-F238E27FC236}">
                <a16:creationId xmlns:a16="http://schemas.microsoft.com/office/drawing/2014/main" id="{011365C8-21A8-4226-8FD0-7B0CC11AD32B}"/>
              </a:ext>
            </a:extLst>
          </p:cNvPr>
          <p:cNvSpPr>
            <a:spLocks noGrp="1"/>
          </p:cNvSpPr>
          <p:nvPr>
            <p:ph type="subTitle" idx="1"/>
          </p:nvPr>
        </p:nvSpPr>
        <p:spPr>
          <a:xfrm>
            <a:off x="1426346" y="4170209"/>
            <a:ext cx="9144000" cy="1655762"/>
          </a:xfrm>
        </p:spPr>
        <p:txBody>
          <a:bodyPr/>
          <a:lstStyle/>
          <a:p>
            <a:r>
              <a:rPr lang="en-IN" dirty="0"/>
              <a:t>By Rajrishi Sarkar</a:t>
            </a:r>
          </a:p>
          <a:p>
            <a:r>
              <a:rPr lang="en-IN" dirty="0"/>
              <a:t>Under the guidance of Prof. </a:t>
            </a:r>
            <a:r>
              <a:rPr lang="en-IN" dirty="0" err="1"/>
              <a:t>Hina</a:t>
            </a:r>
            <a:r>
              <a:rPr lang="en-IN" dirty="0"/>
              <a:t> Amol Gokhale</a:t>
            </a:r>
          </a:p>
        </p:txBody>
      </p:sp>
      <p:sp>
        <p:nvSpPr>
          <p:cNvPr id="4" name="TextBox 3">
            <a:extLst>
              <a:ext uri="{FF2B5EF4-FFF2-40B4-BE49-F238E27FC236}">
                <a16:creationId xmlns:a16="http://schemas.microsoft.com/office/drawing/2014/main" id="{B423ADB8-34E6-4491-B8B0-498F0E2D9AD1}"/>
              </a:ext>
            </a:extLst>
          </p:cNvPr>
          <p:cNvSpPr txBox="1"/>
          <p:nvPr/>
        </p:nvSpPr>
        <p:spPr>
          <a:xfrm>
            <a:off x="4316025" y="1308179"/>
            <a:ext cx="3966839" cy="400110"/>
          </a:xfrm>
          <a:prstGeom prst="rect">
            <a:avLst/>
          </a:prstGeom>
          <a:noFill/>
        </p:spPr>
        <p:txBody>
          <a:bodyPr wrap="square" rtlCol="0">
            <a:spAutoFit/>
          </a:bodyPr>
          <a:lstStyle/>
          <a:p>
            <a:r>
              <a:rPr lang="en-IN" sz="2000" b="1" dirty="0"/>
              <a:t>MM694 presentation on the topic</a:t>
            </a:r>
          </a:p>
        </p:txBody>
      </p:sp>
    </p:spTree>
    <p:extLst>
      <p:ext uri="{BB962C8B-B14F-4D97-AF65-F5344CB8AC3E}">
        <p14:creationId xmlns:p14="http://schemas.microsoft.com/office/powerpoint/2010/main" val="222350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9F2F-7853-473E-BB57-F692FEB8B856}"/>
              </a:ext>
            </a:extLst>
          </p:cNvPr>
          <p:cNvSpPr>
            <a:spLocks noGrp="1"/>
          </p:cNvSpPr>
          <p:nvPr>
            <p:ph type="title"/>
          </p:nvPr>
        </p:nvSpPr>
        <p:spPr>
          <a:xfrm>
            <a:off x="758301" y="681037"/>
            <a:ext cx="2739501" cy="993158"/>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645AB9F-E0BF-4BBB-B79D-491BD5CE6945}"/>
              </a:ext>
            </a:extLst>
          </p:cNvPr>
          <p:cNvSpPr>
            <a:spLocks noGrp="1"/>
          </p:cNvSpPr>
          <p:nvPr>
            <p:ph idx="1"/>
          </p:nvPr>
        </p:nvSpPr>
        <p:spPr>
          <a:xfrm>
            <a:off x="758301" y="1532662"/>
            <a:ext cx="10515600" cy="4351338"/>
          </a:xfrm>
        </p:spPr>
        <p:txBody>
          <a:bodyPr>
            <a:normAutofit/>
          </a:bodyPr>
          <a:lstStyle/>
          <a:p>
            <a:pPr marL="0" indent="0">
              <a:buNone/>
            </a:pPr>
            <a:r>
              <a:rPr lang="en-US" sz="2000" dirty="0"/>
              <a:t>In this report many studies on statistical modelling in order to predict the critical temperature of superconductors are reviewed. This work basically demonstrates the significant role statistical models play in superconductivity research. Several another databases may be used. Out of all the different models we narrowed down our focus to Multiple Regression and </a:t>
            </a:r>
            <a:r>
              <a:rPr lang="en-US" sz="2000" dirty="0" err="1"/>
              <a:t>XGboost</a:t>
            </a:r>
            <a:r>
              <a:rPr lang="en-US" sz="2000" dirty="0"/>
              <a:t> models. Data preparation and Data analysis also plays a significant role to visualize the data and increase the efficiency of the models. Application of these models has the potential to enhance the search for superconductors.</a:t>
            </a:r>
            <a:endParaRPr lang="en-IN" sz="2000" dirty="0"/>
          </a:p>
        </p:txBody>
      </p:sp>
    </p:spTree>
    <p:extLst>
      <p:ext uri="{BB962C8B-B14F-4D97-AF65-F5344CB8AC3E}">
        <p14:creationId xmlns:p14="http://schemas.microsoft.com/office/powerpoint/2010/main" val="416441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29FF-5578-4579-AE2A-783FED0958D4}"/>
              </a:ext>
            </a:extLst>
          </p:cNvPr>
          <p:cNvSpPr>
            <a:spLocks noGrp="1"/>
          </p:cNvSpPr>
          <p:nvPr>
            <p:ph type="title"/>
          </p:nvPr>
        </p:nvSpPr>
        <p:spPr>
          <a:xfrm>
            <a:off x="696157" y="763479"/>
            <a:ext cx="3147874" cy="856187"/>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C4634CC-328F-488B-8C9B-26809238B656}"/>
              </a:ext>
            </a:extLst>
          </p:cNvPr>
          <p:cNvSpPr>
            <a:spLocks noGrp="1"/>
          </p:cNvSpPr>
          <p:nvPr>
            <p:ph idx="1"/>
          </p:nvPr>
        </p:nvSpPr>
        <p:spPr>
          <a:xfrm>
            <a:off x="696157" y="1497152"/>
            <a:ext cx="10515600" cy="4351338"/>
          </a:xfrm>
        </p:spPr>
        <p:txBody>
          <a:bodyPr>
            <a:normAutofit/>
          </a:bodyPr>
          <a:lstStyle/>
          <a:p>
            <a:pPr marL="0" indent="0">
              <a:buNone/>
            </a:pPr>
            <a:r>
              <a:rPr lang="en-IN" sz="2000" dirty="0"/>
              <a:t>1.Chen, T. and </a:t>
            </a:r>
            <a:r>
              <a:rPr lang="en-IN" sz="2000" dirty="0" err="1"/>
              <a:t>Guestrin</a:t>
            </a:r>
            <a:r>
              <a:rPr lang="en-IN" sz="2000" dirty="0"/>
              <a:t>, </a:t>
            </a:r>
            <a:r>
              <a:rPr lang="en-IN" sz="2000" dirty="0" err="1"/>
              <a:t>CXgboost</a:t>
            </a:r>
            <a:r>
              <a:rPr lang="en-IN" sz="2000" dirty="0"/>
              <a:t>: A scalable tree boosting system. https://arxiv.org/abs/1603.02754.(2016),135(4)</a:t>
            </a:r>
          </a:p>
          <a:p>
            <a:pPr marL="0" indent="0">
              <a:buNone/>
            </a:pPr>
            <a:r>
              <a:rPr lang="en-IN" sz="2000" dirty="0"/>
              <a:t>2.Chen, T., He, T., </a:t>
            </a:r>
            <a:r>
              <a:rPr lang="en-IN" sz="2000" dirty="0" err="1"/>
              <a:t>Benesty</a:t>
            </a:r>
            <a:r>
              <a:rPr lang="en-IN" sz="2000" dirty="0"/>
              <a:t>, M., </a:t>
            </a:r>
            <a:r>
              <a:rPr lang="en-IN" sz="2000" dirty="0" err="1"/>
              <a:t>Khotilovich</a:t>
            </a:r>
            <a:r>
              <a:rPr lang="en-IN" sz="2000" dirty="0"/>
              <a:t>, V., and Tang, Y. </a:t>
            </a:r>
            <a:r>
              <a:rPr lang="en-IN" sz="2000" dirty="0" err="1"/>
              <a:t>xgboost</a:t>
            </a:r>
            <a:r>
              <a:rPr lang="en-IN" sz="2000" dirty="0"/>
              <a:t>: Extreme Gradient Boosting. R package version 0.6.4.1.,(2018),34(8)</a:t>
            </a:r>
          </a:p>
          <a:p>
            <a:pPr marL="0" indent="0">
              <a:buNone/>
            </a:pPr>
            <a:r>
              <a:rPr lang="en-IN" sz="2000" dirty="0"/>
              <a:t>3.Chen, X., Huang, L., </a:t>
            </a:r>
            <a:r>
              <a:rPr lang="en-IN" sz="2000" dirty="0" err="1"/>
              <a:t>Xie</a:t>
            </a:r>
            <a:r>
              <a:rPr lang="en-IN" sz="2000" dirty="0"/>
              <a:t>, D., and Zhao, </a:t>
            </a:r>
            <a:r>
              <a:rPr lang="en-IN" sz="2000" dirty="0" err="1"/>
              <a:t>Q,Egbmmda</a:t>
            </a:r>
            <a:r>
              <a:rPr lang="en-IN" sz="2000" dirty="0"/>
              <a:t>: Extreme gradient boosting machine for </a:t>
            </a:r>
            <a:r>
              <a:rPr lang="en-IN" sz="2000" dirty="0" err="1"/>
              <a:t>mirna</a:t>
            </a:r>
            <a:r>
              <a:rPr lang="en-IN" sz="2000" dirty="0"/>
              <a:t>-disease association prediction. Cell Death and Disease,(2019), 9(3).</a:t>
            </a:r>
          </a:p>
          <a:p>
            <a:pPr marL="0" indent="0">
              <a:buNone/>
            </a:pPr>
            <a:r>
              <a:rPr lang="en-IN" sz="2000" dirty="0"/>
              <a:t>4.Conder, K. A second life of the </a:t>
            </a:r>
            <a:r>
              <a:rPr lang="en-IN" sz="2000" dirty="0" err="1"/>
              <a:t>matthiass</a:t>
            </a:r>
            <a:r>
              <a:rPr lang="en-IN" sz="2000" dirty="0"/>
              <a:t> rules. Superconductor Science and Technology,(2016),29(8).</a:t>
            </a:r>
          </a:p>
          <a:p>
            <a:pPr marL="0" indent="0">
              <a:buNone/>
            </a:pPr>
            <a:r>
              <a:rPr lang="en-IN" sz="2000" dirty="0"/>
              <a:t>5.Dick, J. M. Calculation of the relative </a:t>
            </a:r>
            <a:r>
              <a:rPr lang="en-IN" sz="2000" dirty="0" err="1"/>
              <a:t>metastabilities</a:t>
            </a:r>
            <a:r>
              <a:rPr lang="en-IN" sz="2000" dirty="0"/>
              <a:t> of proteins using the </a:t>
            </a:r>
            <a:r>
              <a:rPr lang="en-IN" sz="2000" dirty="0" err="1"/>
              <a:t>chnosz</a:t>
            </a:r>
            <a:r>
              <a:rPr lang="en-IN" sz="2000" dirty="0"/>
              <a:t> software package. Geochemical Transactions,(2018), 9(10).</a:t>
            </a:r>
          </a:p>
          <a:p>
            <a:pPr marL="0" indent="0">
              <a:buNone/>
            </a:pPr>
            <a:r>
              <a:rPr lang="en-IN" sz="2000" dirty="0"/>
              <a:t>6.Freund, Y. Boosting a weak learning algorithm by majority. Information and Computation,(1995),121(2), 256 </a:t>
            </a:r>
          </a:p>
        </p:txBody>
      </p:sp>
    </p:spTree>
    <p:extLst>
      <p:ext uri="{BB962C8B-B14F-4D97-AF65-F5344CB8AC3E}">
        <p14:creationId xmlns:p14="http://schemas.microsoft.com/office/powerpoint/2010/main" val="204336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082D-5749-4076-953C-08E5D069BD99}"/>
              </a:ext>
            </a:extLst>
          </p:cNvPr>
          <p:cNvSpPr>
            <a:spLocks noGrp="1"/>
          </p:cNvSpPr>
          <p:nvPr>
            <p:ph type="title"/>
          </p:nvPr>
        </p:nvSpPr>
        <p:spPr>
          <a:xfrm>
            <a:off x="693199" y="471658"/>
            <a:ext cx="5402801" cy="1061006"/>
          </a:xfrm>
        </p:spPr>
        <p:txBody>
          <a:bodyPr>
            <a:normAutofit fontScale="90000"/>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What are Superconductors?</a:t>
            </a:r>
          </a:p>
        </p:txBody>
      </p:sp>
      <p:sp>
        <p:nvSpPr>
          <p:cNvPr id="3" name="Content Placeholder 2">
            <a:extLst>
              <a:ext uri="{FF2B5EF4-FFF2-40B4-BE49-F238E27FC236}">
                <a16:creationId xmlns:a16="http://schemas.microsoft.com/office/drawing/2014/main" id="{D78F1274-7C30-4624-86D5-7E6299EDDEC3}"/>
              </a:ext>
            </a:extLst>
          </p:cNvPr>
          <p:cNvSpPr>
            <a:spLocks noGrp="1"/>
          </p:cNvSpPr>
          <p:nvPr>
            <p:ph idx="1"/>
          </p:nvPr>
        </p:nvSpPr>
        <p:spPr>
          <a:xfrm>
            <a:off x="589626" y="1461641"/>
            <a:ext cx="10515600" cy="2355757"/>
          </a:xfrm>
        </p:spPr>
        <p:txBody>
          <a:bodyPr>
            <a:normAutofit/>
          </a:bodyPr>
          <a:lstStyle/>
          <a:p>
            <a:r>
              <a:rPr lang="en-US" sz="2000" dirty="0"/>
              <a:t>The electrical resistivity of many metals and alloys drops suddenly to zero when the specimen is cooled to a sufficiently low temperature. This phenomenon is called superconductivity</a:t>
            </a:r>
          </a:p>
          <a:p>
            <a:pPr marL="0" indent="0">
              <a:buNone/>
            </a:pPr>
            <a:r>
              <a:rPr lang="en-US" sz="2000" dirty="0"/>
              <a:t>• Two basic properties of superconductivity</a:t>
            </a:r>
          </a:p>
          <a:p>
            <a:pPr marL="0" indent="0">
              <a:buNone/>
            </a:pPr>
            <a:r>
              <a:rPr lang="en-US" sz="2000" dirty="0"/>
              <a:t>– 1. </a:t>
            </a:r>
            <a:r>
              <a:rPr lang="en-US" sz="2000" dirty="0">
                <a:solidFill>
                  <a:schemeClr val="accent1">
                    <a:lumMod val="75000"/>
                  </a:schemeClr>
                </a:solidFill>
              </a:rPr>
              <a:t>Zero resistivity</a:t>
            </a:r>
          </a:p>
          <a:p>
            <a:pPr marL="0" indent="0">
              <a:buNone/>
            </a:pPr>
            <a:r>
              <a:rPr lang="en-US" sz="2000" dirty="0"/>
              <a:t>– 2. </a:t>
            </a:r>
            <a:r>
              <a:rPr lang="en-US" sz="2000" dirty="0">
                <a:solidFill>
                  <a:schemeClr val="accent1">
                    <a:lumMod val="75000"/>
                  </a:schemeClr>
                </a:solidFill>
              </a:rPr>
              <a:t>Perfect diamagnetism</a:t>
            </a:r>
          </a:p>
          <a:p>
            <a:r>
              <a:rPr lang="en-US" sz="2000" dirty="0"/>
              <a:t>Missing any of the above properties will make the superconductor thermodynamically unstable</a:t>
            </a:r>
            <a:endParaRPr lang="en-IN" sz="2000" dirty="0"/>
          </a:p>
        </p:txBody>
      </p:sp>
      <p:pic>
        <p:nvPicPr>
          <p:cNvPr id="4" name="Picture 3">
            <a:extLst>
              <a:ext uri="{FF2B5EF4-FFF2-40B4-BE49-F238E27FC236}">
                <a16:creationId xmlns:a16="http://schemas.microsoft.com/office/drawing/2014/main" id="{01967EB7-E03F-4701-8350-AC595352B40F}"/>
              </a:ext>
            </a:extLst>
          </p:cNvPr>
          <p:cNvPicPr>
            <a:picLocks noChangeAspect="1"/>
          </p:cNvPicPr>
          <p:nvPr/>
        </p:nvPicPr>
        <p:blipFill>
          <a:blip r:embed="rId2"/>
          <a:stretch>
            <a:fillRect/>
          </a:stretch>
        </p:blipFill>
        <p:spPr>
          <a:xfrm>
            <a:off x="838200" y="3947753"/>
            <a:ext cx="2792767" cy="2146768"/>
          </a:xfrm>
          <a:prstGeom prst="rect">
            <a:avLst/>
          </a:prstGeom>
        </p:spPr>
      </p:pic>
      <p:sp>
        <p:nvSpPr>
          <p:cNvPr id="5" name="TextBox 4">
            <a:extLst>
              <a:ext uri="{FF2B5EF4-FFF2-40B4-BE49-F238E27FC236}">
                <a16:creationId xmlns:a16="http://schemas.microsoft.com/office/drawing/2014/main" id="{BAF7B9E6-7227-4248-8036-F94DB586621F}"/>
              </a:ext>
            </a:extLst>
          </p:cNvPr>
          <p:cNvSpPr txBox="1"/>
          <p:nvPr/>
        </p:nvSpPr>
        <p:spPr>
          <a:xfrm>
            <a:off x="3746377" y="5078858"/>
            <a:ext cx="3258105" cy="1015663"/>
          </a:xfrm>
          <a:prstGeom prst="rect">
            <a:avLst/>
          </a:prstGeom>
          <a:noFill/>
        </p:spPr>
        <p:txBody>
          <a:bodyPr wrap="square" rtlCol="0">
            <a:spAutoFit/>
          </a:bodyPr>
          <a:lstStyle/>
          <a:p>
            <a:r>
              <a:rPr lang="en-US" sz="1200" dirty="0">
                <a:solidFill>
                  <a:schemeClr val="accent1">
                    <a:lumMod val="75000"/>
                  </a:schemeClr>
                </a:solidFill>
              </a:rPr>
              <a:t>A cube of magnetic material levitates above a superconductor. The field of the magnet induces currents in the superconductor that generate an equal and opposite field, exactly balancing the gravitational force on the cube</a:t>
            </a:r>
            <a:r>
              <a:rPr lang="en-US" sz="1200" dirty="0"/>
              <a:t>. </a:t>
            </a:r>
            <a:endParaRPr lang="en-IN" sz="1200" dirty="0"/>
          </a:p>
        </p:txBody>
      </p:sp>
    </p:spTree>
    <p:extLst>
      <p:ext uri="{BB962C8B-B14F-4D97-AF65-F5344CB8AC3E}">
        <p14:creationId xmlns:p14="http://schemas.microsoft.com/office/powerpoint/2010/main" val="407293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5497-EA2A-40FA-9CB9-CAD9AD2A3C90}"/>
              </a:ext>
            </a:extLst>
          </p:cNvPr>
          <p:cNvSpPr>
            <a:spLocks noGrp="1"/>
          </p:cNvSpPr>
          <p:nvPr>
            <p:ph type="title"/>
          </p:nvPr>
        </p:nvSpPr>
        <p:spPr>
          <a:xfrm>
            <a:off x="580746" y="337921"/>
            <a:ext cx="4577179" cy="1325563"/>
          </a:xfrm>
        </p:spPr>
        <p:txBody>
          <a:bodyPr>
            <a:normAutofit/>
          </a:bodyPr>
          <a:lstStyle/>
          <a:p>
            <a:pPr marL="571500" indent="-571500">
              <a:buFont typeface="Arial" panose="020B0604020202020204" pitchFamily="34" charset="0"/>
              <a:buChar char="•"/>
            </a:pPr>
            <a:r>
              <a:rPr lang="en-IN" sz="3600" b="1" dirty="0">
                <a:solidFill>
                  <a:schemeClr val="accent1">
                    <a:lumMod val="75000"/>
                  </a:schemeClr>
                </a:solidFill>
                <a:latin typeface="Times New Roman" panose="02020603050405020304" pitchFamily="18" charset="0"/>
                <a:cs typeface="Times New Roman" panose="02020603050405020304" pitchFamily="18" charset="0"/>
              </a:rPr>
              <a:t>Zero resistivity</a:t>
            </a:r>
          </a:p>
        </p:txBody>
      </p:sp>
      <p:sp>
        <p:nvSpPr>
          <p:cNvPr id="3" name="Content Placeholder 2">
            <a:extLst>
              <a:ext uri="{FF2B5EF4-FFF2-40B4-BE49-F238E27FC236}">
                <a16:creationId xmlns:a16="http://schemas.microsoft.com/office/drawing/2014/main" id="{561CA9F4-B7A1-4D6B-98FA-D26D35B8BBB0}"/>
              </a:ext>
            </a:extLst>
          </p:cNvPr>
          <p:cNvSpPr>
            <a:spLocks noGrp="1"/>
          </p:cNvSpPr>
          <p:nvPr>
            <p:ph idx="1"/>
          </p:nvPr>
        </p:nvSpPr>
        <p:spPr>
          <a:xfrm>
            <a:off x="687280" y="1363986"/>
            <a:ext cx="6121893" cy="4351338"/>
          </a:xfrm>
        </p:spPr>
        <p:txBody>
          <a:bodyPr>
            <a:normAutofit/>
          </a:bodyPr>
          <a:lstStyle/>
          <a:p>
            <a:pPr marL="0" indent="0">
              <a:buNone/>
            </a:pPr>
            <a:r>
              <a:rPr lang="en-US" sz="2000" dirty="0"/>
              <a:t>– Below a certain temperature, the critical temperature Tc (property of the superconductor), resistivity of a superconductor will become exactly zero. The first superconductor was mercury, discovered by </a:t>
            </a:r>
            <a:r>
              <a:rPr lang="en-US" sz="2000" dirty="0" err="1"/>
              <a:t>Onnes</a:t>
            </a:r>
            <a:r>
              <a:rPr lang="en-US" sz="2000" dirty="0"/>
              <a:t> in 1911.</a:t>
            </a:r>
            <a:endParaRPr lang="en-IN" sz="2000" dirty="0"/>
          </a:p>
        </p:txBody>
      </p:sp>
      <p:pic>
        <p:nvPicPr>
          <p:cNvPr id="5" name="Picture 4">
            <a:extLst>
              <a:ext uri="{FF2B5EF4-FFF2-40B4-BE49-F238E27FC236}">
                <a16:creationId xmlns:a16="http://schemas.microsoft.com/office/drawing/2014/main" id="{4BA6ED4F-7953-42B1-89D4-A5DDC527CFC7}"/>
              </a:ext>
            </a:extLst>
          </p:cNvPr>
          <p:cNvPicPr>
            <a:picLocks noChangeAspect="1"/>
          </p:cNvPicPr>
          <p:nvPr/>
        </p:nvPicPr>
        <p:blipFill>
          <a:blip r:embed="rId2"/>
          <a:stretch>
            <a:fillRect/>
          </a:stretch>
        </p:blipFill>
        <p:spPr>
          <a:xfrm>
            <a:off x="6809174" y="1000703"/>
            <a:ext cx="3178206" cy="2239647"/>
          </a:xfrm>
          <a:prstGeom prst="rect">
            <a:avLst/>
          </a:prstGeom>
        </p:spPr>
      </p:pic>
      <p:sp>
        <p:nvSpPr>
          <p:cNvPr id="7" name="TextBox 6">
            <a:extLst>
              <a:ext uri="{FF2B5EF4-FFF2-40B4-BE49-F238E27FC236}">
                <a16:creationId xmlns:a16="http://schemas.microsoft.com/office/drawing/2014/main" id="{DE7A294A-70CC-40BB-9A0E-44EAF3CBD352}"/>
              </a:ext>
            </a:extLst>
          </p:cNvPr>
          <p:cNvSpPr txBox="1"/>
          <p:nvPr/>
        </p:nvSpPr>
        <p:spPr>
          <a:xfrm>
            <a:off x="580747" y="3539655"/>
            <a:ext cx="5997606" cy="646331"/>
          </a:xfrm>
          <a:prstGeom prst="rect">
            <a:avLst/>
          </a:prstGeom>
          <a:noFill/>
        </p:spPr>
        <p:txBody>
          <a:bodyPr wrap="square" rtlCol="0">
            <a:spAutoFit/>
          </a:bodyPr>
          <a:lstStyle/>
          <a:p>
            <a:pPr marL="571500" indent="-571500">
              <a:buFont typeface="Arial" panose="020B0604020202020204" pitchFamily="34" charset="0"/>
              <a:buChar char="•"/>
            </a:pPr>
            <a:r>
              <a:rPr kumimoji="0" lang="en-IN" sz="3600" b="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mj-ea"/>
                <a:cs typeface="Times New Roman" panose="02020603050405020304" pitchFamily="18" charset="0"/>
              </a:rPr>
              <a:t>Perfect diamagnetism</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1496A81-892B-4D46-90C5-A61A20476EE0}"/>
              </a:ext>
            </a:extLst>
          </p:cNvPr>
          <p:cNvSpPr txBox="1"/>
          <p:nvPr/>
        </p:nvSpPr>
        <p:spPr>
          <a:xfrm>
            <a:off x="687279" y="4229402"/>
            <a:ext cx="5811174" cy="1323439"/>
          </a:xfrm>
          <a:prstGeom prst="rect">
            <a:avLst/>
          </a:prstGeom>
          <a:noFill/>
        </p:spPr>
        <p:txBody>
          <a:bodyPr wrap="square" rtlCol="0">
            <a:spAutoFit/>
          </a:bodyPr>
          <a:lstStyle/>
          <a:p>
            <a:pPr marL="0" indent="0">
              <a:buNone/>
            </a:pPr>
            <a:r>
              <a:rPr lang="en-US" sz="2000" dirty="0"/>
              <a:t>– A superconductor expels magnetic field completely when it is in superconducting phase (T&lt;Tc). This phenomenon was discovered by Meissner (and </a:t>
            </a:r>
            <a:r>
              <a:rPr lang="en-US" sz="2000" dirty="0" err="1"/>
              <a:t>Ochsenfeld</a:t>
            </a:r>
            <a:r>
              <a:rPr lang="en-US" sz="2000" dirty="0"/>
              <a:t>) in 1933, so it is called the Meisner effect.</a:t>
            </a:r>
          </a:p>
        </p:txBody>
      </p:sp>
      <p:pic>
        <p:nvPicPr>
          <p:cNvPr id="9" name="Picture 8">
            <a:extLst>
              <a:ext uri="{FF2B5EF4-FFF2-40B4-BE49-F238E27FC236}">
                <a16:creationId xmlns:a16="http://schemas.microsoft.com/office/drawing/2014/main" id="{17381F20-70A2-406A-BA19-60ABD88A0567}"/>
              </a:ext>
            </a:extLst>
          </p:cNvPr>
          <p:cNvPicPr>
            <a:picLocks noChangeAspect="1"/>
          </p:cNvPicPr>
          <p:nvPr/>
        </p:nvPicPr>
        <p:blipFill>
          <a:blip r:embed="rId3"/>
          <a:stretch>
            <a:fillRect/>
          </a:stretch>
        </p:blipFill>
        <p:spPr>
          <a:xfrm>
            <a:off x="6809173" y="3617651"/>
            <a:ext cx="3710866" cy="2563042"/>
          </a:xfrm>
          <a:prstGeom prst="rect">
            <a:avLst/>
          </a:prstGeom>
        </p:spPr>
      </p:pic>
    </p:spTree>
    <p:extLst>
      <p:ext uri="{BB962C8B-B14F-4D97-AF65-F5344CB8AC3E}">
        <p14:creationId xmlns:p14="http://schemas.microsoft.com/office/powerpoint/2010/main" val="363535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F4A9-EF2D-4818-9FEE-E1E406547A5C}"/>
              </a:ext>
            </a:extLst>
          </p:cNvPr>
          <p:cNvSpPr>
            <a:spLocks noGrp="1"/>
          </p:cNvSpPr>
          <p:nvPr>
            <p:ph type="title"/>
          </p:nvPr>
        </p:nvSpPr>
        <p:spPr>
          <a:xfrm>
            <a:off x="651768" y="382881"/>
            <a:ext cx="6983027" cy="856817"/>
          </a:xfrm>
        </p:spPr>
        <p:txBody>
          <a:bodyPr>
            <a:normAutofit fontScale="90000"/>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Classification of superconductors</a:t>
            </a:r>
          </a:p>
        </p:txBody>
      </p:sp>
      <p:sp>
        <p:nvSpPr>
          <p:cNvPr id="3" name="Content Placeholder 2">
            <a:extLst>
              <a:ext uri="{FF2B5EF4-FFF2-40B4-BE49-F238E27FC236}">
                <a16:creationId xmlns:a16="http://schemas.microsoft.com/office/drawing/2014/main" id="{C816B6FD-051E-4F36-9446-03DD1163E5CB}"/>
              </a:ext>
            </a:extLst>
          </p:cNvPr>
          <p:cNvSpPr>
            <a:spLocks noGrp="1"/>
          </p:cNvSpPr>
          <p:nvPr>
            <p:ph idx="1"/>
          </p:nvPr>
        </p:nvSpPr>
        <p:spPr>
          <a:xfrm>
            <a:off x="651768" y="1239698"/>
            <a:ext cx="10515600" cy="5418554"/>
          </a:xfrm>
        </p:spPr>
        <p:txBody>
          <a:bodyPr>
            <a:normAutofit lnSpcReduction="10000"/>
          </a:bodyPr>
          <a:lstStyle/>
          <a:p>
            <a:pPr marL="0" indent="0">
              <a:buNone/>
            </a:pPr>
            <a:r>
              <a:rPr lang="en-US" sz="2000" dirty="0"/>
              <a:t>-Superconductors can be classified in accordance with several criteria that depend on our interest in their physical properties, on the understanding we have about them, on how expensive is cooling them or on the material they are made of. </a:t>
            </a:r>
          </a:p>
          <a:p>
            <a:pPr marL="0" indent="0">
              <a:buNone/>
            </a:pPr>
            <a:r>
              <a:rPr lang="en-US" sz="2000" dirty="0">
                <a:solidFill>
                  <a:schemeClr val="accent1">
                    <a:lumMod val="75000"/>
                  </a:schemeClr>
                </a:solidFill>
              </a:rPr>
              <a:t>a) By their physical properties </a:t>
            </a:r>
          </a:p>
          <a:p>
            <a:pPr marL="0" indent="0">
              <a:buNone/>
            </a:pPr>
            <a:r>
              <a:rPr lang="en-US" sz="2000" dirty="0"/>
              <a:t>-type I superconductors </a:t>
            </a:r>
          </a:p>
          <a:p>
            <a:pPr marL="0" indent="0">
              <a:buNone/>
            </a:pPr>
            <a:r>
              <a:rPr lang="en-US" sz="2000" dirty="0"/>
              <a:t>-type II superconductors </a:t>
            </a:r>
          </a:p>
          <a:p>
            <a:pPr marL="0" indent="0">
              <a:buNone/>
            </a:pPr>
            <a:r>
              <a:rPr lang="en-US" sz="2000" dirty="0">
                <a:solidFill>
                  <a:schemeClr val="accent1">
                    <a:lumMod val="75000"/>
                  </a:schemeClr>
                </a:solidFill>
              </a:rPr>
              <a:t>b)By the understanding we have about them</a:t>
            </a:r>
          </a:p>
          <a:p>
            <a:pPr marL="0" indent="0">
              <a:buNone/>
            </a:pPr>
            <a:r>
              <a:rPr lang="en-US" sz="2000" dirty="0"/>
              <a:t> -Conventional superconductors </a:t>
            </a:r>
          </a:p>
          <a:p>
            <a:pPr marL="0" indent="0">
              <a:buNone/>
            </a:pPr>
            <a:r>
              <a:rPr lang="en-US" sz="2000" dirty="0"/>
              <a:t>-Unconventional superconductors.</a:t>
            </a:r>
          </a:p>
          <a:p>
            <a:pPr marL="0" indent="0">
              <a:buNone/>
            </a:pPr>
            <a:r>
              <a:rPr lang="en-IN" sz="2000" dirty="0">
                <a:solidFill>
                  <a:schemeClr val="accent1">
                    <a:lumMod val="75000"/>
                  </a:schemeClr>
                </a:solidFill>
              </a:rPr>
              <a:t>c) By their critical temperature</a:t>
            </a:r>
          </a:p>
          <a:p>
            <a:pPr marL="0" indent="0">
              <a:buNone/>
            </a:pPr>
            <a:r>
              <a:rPr lang="en-IN" sz="2000" dirty="0"/>
              <a:t> -Low temperature superconductors (those whose critical temperature is below 77K )</a:t>
            </a:r>
          </a:p>
          <a:p>
            <a:pPr marL="0" indent="0">
              <a:buNone/>
            </a:pPr>
            <a:r>
              <a:rPr lang="en-IN" sz="2000" dirty="0"/>
              <a:t> -High temperature superconductors (those whose critical temperature is above 77K )</a:t>
            </a:r>
          </a:p>
          <a:p>
            <a:pPr marL="0" indent="0">
              <a:buNone/>
            </a:pPr>
            <a:r>
              <a:rPr lang="en-IN" sz="2000" dirty="0">
                <a:solidFill>
                  <a:schemeClr val="accent1">
                    <a:lumMod val="75000"/>
                  </a:schemeClr>
                </a:solidFill>
              </a:rPr>
              <a:t>d) By material </a:t>
            </a:r>
          </a:p>
          <a:p>
            <a:pPr marL="0" indent="0">
              <a:buNone/>
            </a:pPr>
            <a:r>
              <a:rPr lang="en-IN" sz="2000" dirty="0"/>
              <a:t>-Pure element (Al, Pb, Mo, Hg, </a:t>
            </a:r>
            <a:r>
              <a:rPr lang="en-IN" sz="2000" dirty="0" err="1"/>
              <a:t>Ti</a:t>
            </a:r>
            <a:r>
              <a:rPr lang="en-IN" sz="2000" dirty="0"/>
              <a:t>, Zn……….) -Alloy (Nb3Al, </a:t>
            </a:r>
            <a:r>
              <a:rPr lang="en-IN" sz="2000" dirty="0" err="1"/>
              <a:t>NbN</a:t>
            </a:r>
            <a:r>
              <a:rPr lang="en-IN" sz="2000" dirty="0"/>
              <a:t>, Ti2Co ……) -Ceramics (YBa2Cu3O7 , MgB2……….. )</a:t>
            </a:r>
          </a:p>
        </p:txBody>
      </p:sp>
      <p:pic>
        <p:nvPicPr>
          <p:cNvPr id="5" name="Picture 4">
            <a:extLst>
              <a:ext uri="{FF2B5EF4-FFF2-40B4-BE49-F238E27FC236}">
                <a16:creationId xmlns:a16="http://schemas.microsoft.com/office/drawing/2014/main" id="{97F6E522-7CBD-4E54-98E4-A8A7B245CCB6}"/>
              </a:ext>
            </a:extLst>
          </p:cNvPr>
          <p:cNvPicPr>
            <a:picLocks noChangeAspect="1"/>
          </p:cNvPicPr>
          <p:nvPr/>
        </p:nvPicPr>
        <p:blipFill>
          <a:blip r:embed="rId2"/>
          <a:stretch>
            <a:fillRect/>
          </a:stretch>
        </p:blipFill>
        <p:spPr>
          <a:xfrm>
            <a:off x="5757907" y="2056198"/>
            <a:ext cx="5409461" cy="2197594"/>
          </a:xfrm>
          <a:prstGeom prst="rect">
            <a:avLst/>
          </a:prstGeom>
        </p:spPr>
      </p:pic>
    </p:spTree>
    <p:extLst>
      <p:ext uri="{BB962C8B-B14F-4D97-AF65-F5344CB8AC3E}">
        <p14:creationId xmlns:p14="http://schemas.microsoft.com/office/powerpoint/2010/main" val="343296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B927-73F1-4C9F-A08F-2702E6536453}"/>
              </a:ext>
            </a:extLst>
          </p:cNvPr>
          <p:cNvSpPr>
            <a:spLocks noGrp="1"/>
          </p:cNvSpPr>
          <p:nvPr>
            <p:ph type="title"/>
          </p:nvPr>
        </p:nvSpPr>
        <p:spPr>
          <a:xfrm>
            <a:off x="926977" y="152632"/>
            <a:ext cx="7080682" cy="931015"/>
          </a:xfrm>
        </p:spPr>
        <p:txBody>
          <a:bodyPr>
            <a:normAutofit fontScale="90000"/>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Reason behind superconductivity</a:t>
            </a:r>
          </a:p>
        </p:txBody>
      </p:sp>
      <p:sp>
        <p:nvSpPr>
          <p:cNvPr id="3" name="Content Placeholder 2">
            <a:extLst>
              <a:ext uri="{FF2B5EF4-FFF2-40B4-BE49-F238E27FC236}">
                <a16:creationId xmlns:a16="http://schemas.microsoft.com/office/drawing/2014/main" id="{14F1E1F2-E474-490D-9D6B-F56EFCEE315C}"/>
              </a:ext>
            </a:extLst>
          </p:cNvPr>
          <p:cNvSpPr>
            <a:spLocks noGrp="1"/>
          </p:cNvSpPr>
          <p:nvPr>
            <p:ph idx="1"/>
          </p:nvPr>
        </p:nvSpPr>
        <p:spPr>
          <a:xfrm>
            <a:off x="749423" y="924857"/>
            <a:ext cx="10515600" cy="2803764"/>
          </a:xfrm>
        </p:spPr>
        <p:txBody>
          <a:bodyPr>
            <a:normAutofit/>
          </a:bodyPr>
          <a:lstStyle/>
          <a:p>
            <a:r>
              <a:rPr lang="en-US" sz="2000" dirty="0">
                <a:solidFill>
                  <a:schemeClr val="accent1">
                    <a:lumMod val="75000"/>
                  </a:schemeClr>
                </a:solidFill>
              </a:rPr>
              <a:t>The </a:t>
            </a:r>
            <a:r>
              <a:rPr lang="en-US" sz="2000" dirty="0">
                <a:solidFill>
                  <a:srgbClr val="FF0000"/>
                </a:solidFill>
              </a:rPr>
              <a:t>Cooper pair</a:t>
            </a:r>
            <a:r>
              <a:rPr lang="en-US" sz="2000" dirty="0">
                <a:solidFill>
                  <a:schemeClr val="accent1">
                    <a:lumMod val="75000"/>
                  </a:schemeClr>
                </a:solidFill>
              </a:rPr>
              <a:t> state is responsible for superconductivity</a:t>
            </a:r>
            <a:r>
              <a:rPr lang="en-US" sz="2000" dirty="0"/>
              <a:t>. A Cooper pair is the name given to electrons that are bound together at low temperatures in a certain manner first described in 1956 by American physicist Leon Cooper. An electron in a metal normally behaves as a free particle. The electron is repelled from other electrons due to their negative charge, but it also attracts the positive ions that make up the rigid lattice of the metal. This attraction can distort the positively charged ion lattice in such a way as to attract other electrons. At long distances this attraction between electrons due to the displaced ions can overcome the electrons' repulsion due to their negative charge, and cause them to pair-up.</a:t>
            </a:r>
          </a:p>
          <a:p>
            <a:r>
              <a:rPr lang="en-US" sz="2000" dirty="0"/>
              <a:t>The Cooper pair fluid in a superconductor can flow without energy dissipations.</a:t>
            </a:r>
          </a:p>
        </p:txBody>
      </p:sp>
      <p:pic>
        <p:nvPicPr>
          <p:cNvPr id="4" name="Picture 3">
            <a:extLst>
              <a:ext uri="{FF2B5EF4-FFF2-40B4-BE49-F238E27FC236}">
                <a16:creationId xmlns:a16="http://schemas.microsoft.com/office/drawing/2014/main" id="{807E8D03-06DC-449F-970C-2F5D54D31140}"/>
              </a:ext>
            </a:extLst>
          </p:cNvPr>
          <p:cNvPicPr>
            <a:picLocks noChangeAspect="1"/>
          </p:cNvPicPr>
          <p:nvPr/>
        </p:nvPicPr>
        <p:blipFill>
          <a:blip r:embed="rId2"/>
          <a:stretch>
            <a:fillRect/>
          </a:stretch>
        </p:blipFill>
        <p:spPr>
          <a:xfrm>
            <a:off x="5869527" y="3731889"/>
            <a:ext cx="3419475" cy="2803764"/>
          </a:xfrm>
          <a:prstGeom prst="rect">
            <a:avLst/>
          </a:prstGeom>
        </p:spPr>
      </p:pic>
      <p:pic>
        <p:nvPicPr>
          <p:cNvPr id="6" name="Picture 5">
            <a:extLst>
              <a:ext uri="{FF2B5EF4-FFF2-40B4-BE49-F238E27FC236}">
                <a16:creationId xmlns:a16="http://schemas.microsoft.com/office/drawing/2014/main" id="{961E777D-8143-4C97-BCBD-3F6D90CAABA7}"/>
              </a:ext>
            </a:extLst>
          </p:cNvPr>
          <p:cNvPicPr>
            <a:picLocks noChangeAspect="1"/>
          </p:cNvPicPr>
          <p:nvPr/>
        </p:nvPicPr>
        <p:blipFill>
          <a:blip r:embed="rId3"/>
          <a:stretch>
            <a:fillRect/>
          </a:stretch>
        </p:blipFill>
        <p:spPr>
          <a:xfrm>
            <a:off x="1358283" y="3890523"/>
            <a:ext cx="3931791" cy="2645130"/>
          </a:xfrm>
          <a:prstGeom prst="rect">
            <a:avLst/>
          </a:prstGeom>
        </p:spPr>
      </p:pic>
    </p:spTree>
    <p:extLst>
      <p:ext uri="{BB962C8B-B14F-4D97-AF65-F5344CB8AC3E}">
        <p14:creationId xmlns:p14="http://schemas.microsoft.com/office/powerpoint/2010/main" val="216924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14D9-DAE5-4095-B45C-66FF033719A4}"/>
              </a:ext>
            </a:extLst>
          </p:cNvPr>
          <p:cNvSpPr>
            <a:spLocks noGrp="1"/>
          </p:cNvSpPr>
          <p:nvPr>
            <p:ph type="title"/>
          </p:nvPr>
        </p:nvSpPr>
        <p:spPr>
          <a:xfrm>
            <a:off x="687280" y="77356"/>
            <a:ext cx="6787718" cy="984281"/>
          </a:xfrm>
        </p:spPr>
        <p:txBody>
          <a:bodyPr>
            <a:normAutofit fontScale="90000"/>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Applications of superconductors</a:t>
            </a:r>
          </a:p>
        </p:txBody>
      </p:sp>
      <p:sp>
        <p:nvSpPr>
          <p:cNvPr id="3" name="Content Placeholder 2">
            <a:extLst>
              <a:ext uri="{FF2B5EF4-FFF2-40B4-BE49-F238E27FC236}">
                <a16:creationId xmlns:a16="http://schemas.microsoft.com/office/drawing/2014/main" id="{12E4F6BB-4315-43EB-9ED9-89D2A2158902}"/>
              </a:ext>
            </a:extLst>
          </p:cNvPr>
          <p:cNvSpPr>
            <a:spLocks noGrp="1"/>
          </p:cNvSpPr>
          <p:nvPr>
            <p:ph idx="1"/>
          </p:nvPr>
        </p:nvSpPr>
        <p:spPr>
          <a:xfrm>
            <a:off x="687280" y="1061637"/>
            <a:ext cx="11057877" cy="3101990"/>
          </a:xfrm>
        </p:spPr>
        <p:txBody>
          <a:bodyPr>
            <a:noAutofit/>
          </a:bodyPr>
          <a:lstStyle/>
          <a:p>
            <a:pPr marL="0" indent="0">
              <a:buNone/>
            </a:pPr>
            <a:r>
              <a:rPr lang="en-US" sz="2000" dirty="0">
                <a:solidFill>
                  <a:srgbClr val="002060"/>
                </a:solidFill>
              </a:rPr>
              <a:t>Some of the technological applications of superconductivity include:</a:t>
            </a:r>
          </a:p>
          <a:p>
            <a:r>
              <a:rPr lang="en-US" sz="2000" dirty="0"/>
              <a:t>the production of sensitive magnetometers based on </a:t>
            </a:r>
            <a:r>
              <a:rPr lang="en-US" sz="2000" dirty="0">
                <a:solidFill>
                  <a:srgbClr val="002060"/>
                </a:solidFill>
              </a:rPr>
              <a:t>SQUIDs</a:t>
            </a:r>
            <a:r>
              <a:rPr lang="en-US" sz="2000" dirty="0"/>
              <a:t> (superconducting quantum interference devices)</a:t>
            </a:r>
          </a:p>
          <a:p>
            <a:r>
              <a:rPr lang="en-US" sz="2000" dirty="0"/>
              <a:t>powerful superconducting electromagnets used in maglev trains, </a:t>
            </a:r>
            <a:r>
              <a:rPr lang="en-US" sz="2000" dirty="0">
                <a:solidFill>
                  <a:srgbClr val="002060"/>
                </a:solidFill>
              </a:rPr>
              <a:t>magnetic resonance imaging (MRI) </a:t>
            </a:r>
            <a:r>
              <a:rPr lang="en-US" sz="2000" dirty="0"/>
              <a:t>and nuclear magnetic resonance (NMR) machines, magnetic confinement fusion reactors (e.g. tokamaks), and the beam-steering and focusing magnets used in particle accelerators</a:t>
            </a:r>
          </a:p>
          <a:p>
            <a:r>
              <a:rPr lang="en-US" sz="2000" dirty="0">
                <a:solidFill>
                  <a:srgbClr val="002060"/>
                </a:solidFill>
              </a:rPr>
              <a:t>RF and microwave filters </a:t>
            </a:r>
            <a:r>
              <a:rPr lang="en-US" sz="2000" dirty="0"/>
              <a:t>(e.g., for mobile phone base stations, as well as military ultra-sensitive/selective receivers)</a:t>
            </a:r>
          </a:p>
          <a:p>
            <a:r>
              <a:rPr lang="en-US" sz="2000" dirty="0">
                <a:solidFill>
                  <a:srgbClr val="002060"/>
                </a:solidFill>
              </a:rPr>
              <a:t>electric motors and generators</a:t>
            </a:r>
            <a:endParaRPr lang="en-IN" sz="2000" dirty="0">
              <a:solidFill>
                <a:srgbClr val="002060"/>
              </a:solidFill>
            </a:endParaRPr>
          </a:p>
        </p:txBody>
      </p:sp>
      <p:pic>
        <p:nvPicPr>
          <p:cNvPr id="4" name="Picture 3">
            <a:extLst>
              <a:ext uri="{FF2B5EF4-FFF2-40B4-BE49-F238E27FC236}">
                <a16:creationId xmlns:a16="http://schemas.microsoft.com/office/drawing/2014/main" id="{8B0E53C5-3EDB-453D-A3A0-8D495C3C1704}"/>
              </a:ext>
            </a:extLst>
          </p:cNvPr>
          <p:cNvPicPr>
            <a:picLocks noChangeAspect="1"/>
          </p:cNvPicPr>
          <p:nvPr/>
        </p:nvPicPr>
        <p:blipFill>
          <a:blip r:embed="rId2"/>
          <a:stretch>
            <a:fillRect/>
          </a:stretch>
        </p:blipFill>
        <p:spPr>
          <a:xfrm>
            <a:off x="924295" y="4343400"/>
            <a:ext cx="2495550" cy="1828800"/>
          </a:xfrm>
          <a:prstGeom prst="rect">
            <a:avLst/>
          </a:prstGeom>
        </p:spPr>
      </p:pic>
      <p:pic>
        <p:nvPicPr>
          <p:cNvPr id="5" name="Picture 4">
            <a:extLst>
              <a:ext uri="{FF2B5EF4-FFF2-40B4-BE49-F238E27FC236}">
                <a16:creationId xmlns:a16="http://schemas.microsoft.com/office/drawing/2014/main" id="{8F48CD7E-6E68-47FB-A291-A9147DE08DCB}"/>
              </a:ext>
            </a:extLst>
          </p:cNvPr>
          <p:cNvPicPr>
            <a:picLocks noChangeAspect="1"/>
          </p:cNvPicPr>
          <p:nvPr/>
        </p:nvPicPr>
        <p:blipFill>
          <a:blip r:embed="rId3"/>
          <a:stretch>
            <a:fillRect/>
          </a:stretch>
        </p:blipFill>
        <p:spPr>
          <a:xfrm>
            <a:off x="3921294" y="4309708"/>
            <a:ext cx="2733675" cy="1862492"/>
          </a:xfrm>
          <a:prstGeom prst="rect">
            <a:avLst/>
          </a:prstGeom>
        </p:spPr>
      </p:pic>
      <p:pic>
        <p:nvPicPr>
          <p:cNvPr id="6" name="Picture 5">
            <a:extLst>
              <a:ext uri="{FF2B5EF4-FFF2-40B4-BE49-F238E27FC236}">
                <a16:creationId xmlns:a16="http://schemas.microsoft.com/office/drawing/2014/main" id="{E7E7FEAE-543F-4341-A65D-55A7C9F7C7BC}"/>
              </a:ext>
            </a:extLst>
          </p:cNvPr>
          <p:cNvPicPr>
            <a:picLocks noChangeAspect="1"/>
          </p:cNvPicPr>
          <p:nvPr/>
        </p:nvPicPr>
        <p:blipFill>
          <a:blip r:embed="rId4"/>
          <a:stretch>
            <a:fillRect/>
          </a:stretch>
        </p:blipFill>
        <p:spPr>
          <a:xfrm>
            <a:off x="7151887" y="4309708"/>
            <a:ext cx="2628900" cy="1862492"/>
          </a:xfrm>
          <a:prstGeom prst="rect">
            <a:avLst/>
          </a:prstGeom>
        </p:spPr>
      </p:pic>
    </p:spTree>
    <p:extLst>
      <p:ext uri="{BB962C8B-B14F-4D97-AF65-F5344CB8AC3E}">
        <p14:creationId xmlns:p14="http://schemas.microsoft.com/office/powerpoint/2010/main" val="365959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E704-2E80-49FA-9465-8E070136AAB0}"/>
              </a:ext>
            </a:extLst>
          </p:cNvPr>
          <p:cNvSpPr>
            <a:spLocks noGrp="1"/>
          </p:cNvSpPr>
          <p:nvPr>
            <p:ph type="title"/>
          </p:nvPr>
        </p:nvSpPr>
        <p:spPr>
          <a:xfrm>
            <a:off x="659908" y="258593"/>
            <a:ext cx="10277381" cy="1325563"/>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Need of statistical modelling in superconductivity research!</a:t>
            </a:r>
          </a:p>
        </p:txBody>
      </p:sp>
      <p:sp>
        <p:nvSpPr>
          <p:cNvPr id="3" name="Content Placeholder 2">
            <a:extLst>
              <a:ext uri="{FF2B5EF4-FFF2-40B4-BE49-F238E27FC236}">
                <a16:creationId xmlns:a16="http://schemas.microsoft.com/office/drawing/2014/main" id="{2D0242C3-52E7-4201-8279-F325DEB3D30B}"/>
              </a:ext>
            </a:extLst>
          </p:cNvPr>
          <p:cNvSpPr>
            <a:spLocks noGrp="1"/>
          </p:cNvSpPr>
          <p:nvPr>
            <p:ph idx="1"/>
          </p:nvPr>
        </p:nvSpPr>
        <p:spPr>
          <a:xfrm>
            <a:off x="508988" y="1735076"/>
            <a:ext cx="10515600" cy="4044287"/>
          </a:xfrm>
        </p:spPr>
        <p:txBody>
          <a:bodyPr>
            <a:normAutofit/>
          </a:bodyPr>
          <a:lstStyle/>
          <a:p>
            <a:r>
              <a:rPr lang="en-US" sz="2000" dirty="0"/>
              <a:t>Superconductivity has been the focus of enormous research effort since its discovery more than a century ago. </a:t>
            </a:r>
            <a:r>
              <a:rPr lang="en-US" sz="2000" dirty="0">
                <a:solidFill>
                  <a:srgbClr val="FF0000"/>
                </a:solidFill>
              </a:rPr>
              <a:t>Yet, some features of this unique phenomenon remain poorly understood; prime among these is the connection between superconductivity and chemical/structural properties of materials. </a:t>
            </a:r>
          </a:p>
          <a:p>
            <a:r>
              <a:rPr lang="en-US" sz="2000" dirty="0">
                <a:solidFill>
                  <a:schemeClr val="accent1">
                    <a:lumMod val="75000"/>
                  </a:schemeClr>
                </a:solidFill>
              </a:rPr>
              <a:t>a) It only behaves like a superconductor below a certain critical temperature (Tc) which is impractical and difficult to achieve.</a:t>
            </a:r>
          </a:p>
          <a:p>
            <a:r>
              <a:rPr lang="en-US" sz="2000" dirty="0">
                <a:solidFill>
                  <a:schemeClr val="accent1">
                    <a:lumMod val="75000"/>
                  </a:schemeClr>
                </a:solidFill>
              </a:rPr>
              <a:t>b) The model that is responsible for predicting Tc is an open problem which has become quite unfathomable in the scientific community.</a:t>
            </a:r>
          </a:p>
          <a:p>
            <a:r>
              <a:rPr lang="en-US" sz="2000" dirty="0">
                <a:solidFill>
                  <a:srgbClr val="FF0000"/>
                </a:solidFill>
              </a:rPr>
              <a:t>Papers are reviewed which takes data-driven approach to create a statistical model that predicts Tc based on its chemical formula</a:t>
            </a:r>
            <a:r>
              <a:rPr lang="en-US" sz="2000" dirty="0"/>
              <a:t>. The superconductor data comes from the Superconducting Material Database maintained by Japan’s National Institute for Materials. After some data preprocessing, 21,263 superconductors are used.</a:t>
            </a:r>
            <a:endParaRPr lang="en-IN" sz="2000" dirty="0"/>
          </a:p>
        </p:txBody>
      </p:sp>
    </p:spTree>
    <p:extLst>
      <p:ext uri="{BB962C8B-B14F-4D97-AF65-F5344CB8AC3E}">
        <p14:creationId xmlns:p14="http://schemas.microsoft.com/office/powerpoint/2010/main" val="410899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F4322D-C38E-4D8B-93EE-45CB569F5279}"/>
              </a:ext>
            </a:extLst>
          </p:cNvPr>
          <p:cNvPicPr>
            <a:picLocks noChangeAspect="1"/>
          </p:cNvPicPr>
          <p:nvPr/>
        </p:nvPicPr>
        <p:blipFill>
          <a:blip r:embed="rId2"/>
          <a:stretch>
            <a:fillRect/>
          </a:stretch>
        </p:blipFill>
        <p:spPr>
          <a:xfrm>
            <a:off x="592022" y="1012054"/>
            <a:ext cx="6346486" cy="2106013"/>
          </a:xfrm>
          <a:prstGeom prst="rect">
            <a:avLst/>
          </a:prstGeom>
        </p:spPr>
      </p:pic>
      <p:sp>
        <p:nvSpPr>
          <p:cNvPr id="5" name="TextBox 4">
            <a:extLst>
              <a:ext uri="{FF2B5EF4-FFF2-40B4-BE49-F238E27FC236}">
                <a16:creationId xmlns:a16="http://schemas.microsoft.com/office/drawing/2014/main" id="{9CE2D3B8-8A3F-4B51-B7A8-8E3448E089DA}"/>
              </a:ext>
            </a:extLst>
          </p:cNvPr>
          <p:cNvSpPr txBox="1"/>
          <p:nvPr/>
        </p:nvSpPr>
        <p:spPr>
          <a:xfrm>
            <a:off x="455195" y="3190056"/>
            <a:ext cx="6418300" cy="477888"/>
          </a:xfrm>
          <a:prstGeom prst="rect">
            <a:avLst/>
          </a:prstGeom>
          <a:noFill/>
        </p:spPr>
        <p:txBody>
          <a:bodyPr wrap="square" rtlCol="0">
            <a:spAutoFit/>
          </a:bodyPr>
          <a:lstStyle/>
          <a:p>
            <a:pPr>
              <a:lnSpc>
                <a:spcPct val="107000"/>
              </a:lnSpc>
              <a:spcAft>
                <a:spcPts val="800"/>
              </a:spcAft>
            </a:pPr>
            <a:r>
              <a:rPr lang="en-IN" sz="12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 The table is taken from Kam </a:t>
            </a:r>
            <a:r>
              <a:rPr lang="en-IN" sz="1200" dirty="0" err="1">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Hamidieh’s</a:t>
            </a:r>
            <a:r>
              <a:rPr lang="en-IN" sz="12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paper on Data driven approach to predict Tc of a superconductor. It shows the important features selected for predicting the critical temperature Tc. </a:t>
            </a:r>
            <a:endParaRPr lang="en-IN" sz="12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45DEE1E-E787-4C95-A69A-CD1DB221FE6E}"/>
              </a:ext>
            </a:extLst>
          </p:cNvPr>
          <p:cNvPicPr>
            <a:picLocks noChangeAspect="1"/>
          </p:cNvPicPr>
          <p:nvPr/>
        </p:nvPicPr>
        <p:blipFill>
          <a:blip r:embed="rId3"/>
          <a:stretch>
            <a:fillRect/>
          </a:stretch>
        </p:blipFill>
        <p:spPr>
          <a:xfrm>
            <a:off x="7372733" y="1012054"/>
            <a:ext cx="3840890" cy="3195961"/>
          </a:xfrm>
          <a:prstGeom prst="rect">
            <a:avLst/>
          </a:prstGeom>
        </p:spPr>
      </p:pic>
      <p:sp>
        <p:nvSpPr>
          <p:cNvPr id="8" name="TextBox 7">
            <a:extLst>
              <a:ext uri="{FF2B5EF4-FFF2-40B4-BE49-F238E27FC236}">
                <a16:creationId xmlns:a16="http://schemas.microsoft.com/office/drawing/2014/main" id="{29B30469-7A14-49FE-A8A0-2DA7860D1502}"/>
              </a:ext>
            </a:extLst>
          </p:cNvPr>
          <p:cNvSpPr txBox="1"/>
          <p:nvPr/>
        </p:nvSpPr>
        <p:spPr>
          <a:xfrm>
            <a:off x="7528096" y="4243694"/>
            <a:ext cx="4207199" cy="461665"/>
          </a:xfrm>
          <a:prstGeom prst="rect">
            <a:avLst/>
          </a:prstGeom>
          <a:noFill/>
        </p:spPr>
        <p:txBody>
          <a:bodyPr wrap="square">
            <a:spAutoFit/>
          </a:bodyPr>
          <a:lstStyle/>
          <a:p>
            <a:r>
              <a:rPr lang="en-US" sz="1200" dirty="0">
                <a:solidFill>
                  <a:schemeClr val="accent1">
                    <a:lumMod val="75000"/>
                  </a:schemeClr>
                </a:solidFill>
              </a:rPr>
              <a:t>b) This figure shows the distribution of the superconducting critical temperatures (K) of all 21,263 superconductors.</a:t>
            </a:r>
            <a:endParaRPr lang="en-IN" sz="1200" dirty="0">
              <a:solidFill>
                <a:schemeClr val="accent1">
                  <a:lumMod val="75000"/>
                </a:schemeClr>
              </a:solidFill>
            </a:endParaRPr>
          </a:p>
        </p:txBody>
      </p:sp>
      <p:pic>
        <p:nvPicPr>
          <p:cNvPr id="9" name="Picture 8">
            <a:extLst>
              <a:ext uri="{FF2B5EF4-FFF2-40B4-BE49-F238E27FC236}">
                <a16:creationId xmlns:a16="http://schemas.microsoft.com/office/drawing/2014/main" id="{809E198D-7A89-4A34-918F-AA23365BE7BE}"/>
              </a:ext>
            </a:extLst>
          </p:cNvPr>
          <p:cNvPicPr>
            <a:picLocks noChangeAspect="1"/>
          </p:cNvPicPr>
          <p:nvPr/>
        </p:nvPicPr>
        <p:blipFill>
          <a:blip r:embed="rId4"/>
          <a:stretch>
            <a:fillRect/>
          </a:stretch>
        </p:blipFill>
        <p:spPr>
          <a:xfrm>
            <a:off x="186326" y="3878677"/>
            <a:ext cx="6570288" cy="2676525"/>
          </a:xfrm>
          <a:prstGeom prst="rect">
            <a:avLst/>
          </a:prstGeom>
        </p:spPr>
      </p:pic>
      <p:sp>
        <p:nvSpPr>
          <p:cNvPr id="11" name="TextBox 10">
            <a:extLst>
              <a:ext uri="{FF2B5EF4-FFF2-40B4-BE49-F238E27FC236}">
                <a16:creationId xmlns:a16="http://schemas.microsoft.com/office/drawing/2014/main" id="{E3FC302E-EE4B-4C58-9B70-B4B486AF7A04}"/>
              </a:ext>
            </a:extLst>
          </p:cNvPr>
          <p:cNvSpPr txBox="1"/>
          <p:nvPr/>
        </p:nvSpPr>
        <p:spPr>
          <a:xfrm>
            <a:off x="6756614" y="5648986"/>
            <a:ext cx="3122721" cy="1015663"/>
          </a:xfrm>
          <a:prstGeom prst="rect">
            <a:avLst/>
          </a:prstGeom>
          <a:noFill/>
        </p:spPr>
        <p:txBody>
          <a:bodyPr wrap="square">
            <a:spAutoFit/>
          </a:bodyPr>
          <a:lstStyle/>
          <a:p>
            <a:r>
              <a:rPr lang="en-US" sz="1200" dirty="0">
                <a:solidFill>
                  <a:schemeClr val="accent1">
                    <a:lumMod val="75000"/>
                  </a:schemeClr>
                </a:solidFill>
              </a:rPr>
              <a:t>c) This figure shows the mean superconducting critical temperature grouped by elements. On</a:t>
            </a:r>
          </a:p>
          <a:p>
            <a:r>
              <a:rPr lang="en-US" sz="1200" dirty="0">
                <a:solidFill>
                  <a:schemeClr val="accent1">
                    <a:lumMod val="75000"/>
                  </a:schemeClr>
                </a:solidFill>
              </a:rPr>
              <a:t>average, mercury containing materials had the highest superconducting critical temperature followed by calcium and so on</a:t>
            </a:r>
            <a:endParaRPr lang="en-IN" sz="1200" dirty="0">
              <a:solidFill>
                <a:schemeClr val="accent1">
                  <a:lumMod val="75000"/>
                </a:schemeClr>
              </a:solidFill>
            </a:endParaRPr>
          </a:p>
        </p:txBody>
      </p:sp>
      <p:sp>
        <p:nvSpPr>
          <p:cNvPr id="13" name="TextBox 12">
            <a:extLst>
              <a:ext uri="{FF2B5EF4-FFF2-40B4-BE49-F238E27FC236}">
                <a16:creationId xmlns:a16="http://schemas.microsoft.com/office/drawing/2014/main" id="{77B6438B-480C-4467-BEC0-5F9B574698BA}"/>
              </a:ext>
            </a:extLst>
          </p:cNvPr>
          <p:cNvSpPr txBox="1"/>
          <p:nvPr/>
        </p:nvSpPr>
        <p:spPr>
          <a:xfrm>
            <a:off x="455195" y="206240"/>
            <a:ext cx="9335364" cy="646331"/>
          </a:xfrm>
          <a:prstGeom prst="rect">
            <a:avLst/>
          </a:prstGeom>
          <a:noFill/>
        </p:spPr>
        <p:txBody>
          <a:bodyPr wrap="square" rtlCol="0">
            <a:sp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Feature extraction and data analysis</a:t>
            </a:r>
          </a:p>
        </p:txBody>
      </p:sp>
    </p:spTree>
    <p:extLst>
      <p:ext uri="{BB962C8B-B14F-4D97-AF65-F5344CB8AC3E}">
        <p14:creationId xmlns:p14="http://schemas.microsoft.com/office/powerpoint/2010/main" val="186213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BE37-7C60-4239-AB0D-C3287CE16570}"/>
              </a:ext>
            </a:extLst>
          </p:cNvPr>
          <p:cNvSpPr>
            <a:spLocks noGrp="1"/>
          </p:cNvSpPr>
          <p:nvPr>
            <p:ph type="title"/>
          </p:nvPr>
        </p:nvSpPr>
        <p:spPr>
          <a:xfrm>
            <a:off x="758301" y="143183"/>
            <a:ext cx="10515600" cy="870451"/>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Predicting Tc through different models</a:t>
            </a:r>
          </a:p>
        </p:txBody>
      </p:sp>
      <p:sp>
        <p:nvSpPr>
          <p:cNvPr id="3" name="Content Placeholder 2">
            <a:extLst>
              <a:ext uri="{FF2B5EF4-FFF2-40B4-BE49-F238E27FC236}">
                <a16:creationId xmlns:a16="http://schemas.microsoft.com/office/drawing/2014/main" id="{023464E3-17DC-4427-B5A3-D6E6B2A06E28}"/>
              </a:ext>
            </a:extLst>
          </p:cNvPr>
          <p:cNvSpPr>
            <a:spLocks noGrp="1"/>
          </p:cNvSpPr>
          <p:nvPr>
            <p:ph idx="1"/>
          </p:nvPr>
        </p:nvSpPr>
        <p:spPr>
          <a:xfrm>
            <a:off x="758301" y="991905"/>
            <a:ext cx="10515600" cy="1756199"/>
          </a:xfrm>
        </p:spPr>
        <p:txBody>
          <a:bodyPr>
            <a:normAutofit lnSpcReduction="10000"/>
          </a:bodyPr>
          <a:lstStyle/>
          <a:p>
            <a:r>
              <a:rPr lang="en-US" sz="2000" dirty="0"/>
              <a:t>Various statistical models were tried out in different papers but the most efficient ones:</a:t>
            </a:r>
          </a:p>
          <a:p>
            <a:pPr marL="0" indent="0">
              <a:buNone/>
            </a:pPr>
            <a:r>
              <a:rPr lang="en-US" sz="2000" dirty="0"/>
              <a:t>- </a:t>
            </a:r>
            <a:r>
              <a:rPr lang="en-US" sz="2000" dirty="0">
                <a:solidFill>
                  <a:schemeClr val="accent1">
                    <a:lumMod val="75000"/>
                  </a:schemeClr>
                </a:solidFill>
              </a:rPr>
              <a:t>A multiple regression model </a:t>
            </a:r>
          </a:p>
          <a:p>
            <a:pPr marL="0" indent="0">
              <a:buNone/>
            </a:pPr>
            <a:r>
              <a:rPr lang="en-US" sz="2000" dirty="0"/>
              <a:t>- </a:t>
            </a:r>
            <a:r>
              <a:rPr lang="en-US" sz="2000" dirty="0">
                <a:solidFill>
                  <a:schemeClr val="accent1">
                    <a:lumMod val="75000"/>
                  </a:schemeClr>
                </a:solidFill>
              </a:rPr>
              <a:t>A gradient boosting model. </a:t>
            </a:r>
          </a:p>
          <a:p>
            <a:r>
              <a:rPr lang="en-US" sz="2000" dirty="0"/>
              <a:t>These are the models that generated maximum accuracy. Unlike regression based models the Gradient bosting models creates an ensemble of trees to predict Tc</a:t>
            </a:r>
            <a:endParaRPr lang="en-IN" sz="2000" dirty="0"/>
          </a:p>
        </p:txBody>
      </p:sp>
      <p:pic>
        <p:nvPicPr>
          <p:cNvPr id="4" name="Picture 3">
            <a:extLst>
              <a:ext uri="{FF2B5EF4-FFF2-40B4-BE49-F238E27FC236}">
                <a16:creationId xmlns:a16="http://schemas.microsoft.com/office/drawing/2014/main" id="{523D6271-6D22-436F-A29C-CC159135EEE9}"/>
              </a:ext>
            </a:extLst>
          </p:cNvPr>
          <p:cNvPicPr>
            <a:picLocks noChangeAspect="1"/>
          </p:cNvPicPr>
          <p:nvPr/>
        </p:nvPicPr>
        <p:blipFill>
          <a:blip r:embed="rId2"/>
          <a:stretch>
            <a:fillRect/>
          </a:stretch>
        </p:blipFill>
        <p:spPr>
          <a:xfrm>
            <a:off x="589439" y="2898327"/>
            <a:ext cx="4009193" cy="2423139"/>
          </a:xfrm>
          <a:prstGeom prst="rect">
            <a:avLst/>
          </a:prstGeom>
        </p:spPr>
      </p:pic>
      <p:pic>
        <p:nvPicPr>
          <p:cNvPr id="5" name="Picture 4">
            <a:extLst>
              <a:ext uri="{FF2B5EF4-FFF2-40B4-BE49-F238E27FC236}">
                <a16:creationId xmlns:a16="http://schemas.microsoft.com/office/drawing/2014/main" id="{90822365-9385-4C8F-8B64-9EA0AAF6AA8D}"/>
              </a:ext>
            </a:extLst>
          </p:cNvPr>
          <p:cNvPicPr>
            <a:picLocks noChangeAspect="1"/>
          </p:cNvPicPr>
          <p:nvPr/>
        </p:nvPicPr>
        <p:blipFill>
          <a:blip r:embed="rId3"/>
          <a:stretch>
            <a:fillRect/>
          </a:stretch>
        </p:blipFill>
        <p:spPr>
          <a:xfrm>
            <a:off x="6397841" y="2835594"/>
            <a:ext cx="4009192" cy="2423139"/>
          </a:xfrm>
          <a:prstGeom prst="rect">
            <a:avLst/>
          </a:prstGeom>
        </p:spPr>
      </p:pic>
      <p:sp>
        <p:nvSpPr>
          <p:cNvPr id="7" name="TextBox 6">
            <a:extLst>
              <a:ext uri="{FF2B5EF4-FFF2-40B4-BE49-F238E27FC236}">
                <a16:creationId xmlns:a16="http://schemas.microsoft.com/office/drawing/2014/main" id="{FC5492FA-991F-449F-A338-42A49026AFE3}"/>
              </a:ext>
            </a:extLst>
          </p:cNvPr>
          <p:cNvSpPr txBox="1"/>
          <p:nvPr/>
        </p:nvSpPr>
        <p:spPr>
          <a:xfrm>
            <a:off x="900157" y="5342963"/>
            <a:ext cx="4009193" cy="1015663"/>
          </a:xfrm>
          <a:prstGeom prst="rect">
            <a:avLst/>
          </a:prstGeom>
          <a:noFill/>
        </p:spPr>
        <p:txBody>
          <a:bodyPr wrap="square">
            <a:spAutoFit/>
          </a:bodyPr>
          <a:lstStyle/>
          <a:p>
            <a:r>
              <a:rPr lang="en-US" sz="1200" dirty="0">
                <a:solidFill>
                  <a:schemeClr val="accent1">
                    <a:lumMod val="75000"/>
                  </a:schemeClr>
                </a:solidFill>
              </a:rPr>
              <a:t>a) This plot shows the predicted superconducting critical temperatures (K) versus the observed superconducting critical temperatures (K) based on the multiple regression model. The out-of-sample </a:t>
            </a:r>
            <a:r>
              <a:rPr lang="en-US" sz="1200" dirty="0" err="1">
                <a:solidFill>
                  <a:schemeClr val="accent1">
                    <a:lumMod val="75000"/>
                  </a:schemeClr>
                </a:solidFill>
              </a:rPr>
              <a:t>rmse</a:t>
            </a:r>
            <a:r>
              <a:rPr lang="en-US" sz="1200" dirty="0">
                <a:solidFill>
                  <a:schemeClr val="accent1">
                    <a:lumMod val="75000"/>
                  </a:schemeClr>
                </a:solidFill>
              </a:rPr>
              <a:t> is about 17.6 K. The out-of-sample </a:t>
            </a:r>
            <a:r>
              <a:rPr lang="en-US" sz="1200" dirty="0">
                <a:solidFill>
                  <a:srgbClr val="FF0000"/>
                </a:solidFill>
              </a:rPr>
              <a:t>R2 is about 0.74</a:t>
            </a:r>
            <a:endParaRPr lang="en-IN" sz="1200" dirty="0">
              <a:solidFill>
                <a:srgbClr val="FF0000"/>
              </a:solidFill>
            </a:endParaRPr>
          </a:p>
        </p:txBody>
      </p:sp>
      <p:sp>
        <p:nvSpPr>
          <p:cNvPr id="9" name="TextBox 8">
            <a:extLst>
              <a:ext uri="{FF2B5EF4-FFF2-40B4-BE49-F238E27FC236}">
                <a16:creationId xmlns:a16="http://schemas.microsoft.com/office/drawing/2014/main" id="{7BBC1E9C-AD04-4F7F-B96B-57BC4BC91A05}"/>
              </a:ext>
            </a:extLst>
          </p:cNvPr>
          <p:cNvSpPr txBox="1"/>
          <p:nvPr/>
        </p:nvSpPr>
        <p:spPr>
          <a:xfrm>
            <a:off x="6545062" y="5321466"/>
            <a:ext cx="3930588" cy="830997"/>
          </a:xfrm>
          <a:prstGeom prst="rect">
            <a:avLst/>
          </a:prstGeom>
          <a:noFill/>
        </p:spPr>
        <p:txBody>
          <a:bodyPr wrap="square">
            <a:spAutoFit/>
          </a:bodyPr>
          <a:lstStyle/>
          <a:p>
            <a:r>
              <a:rPr lang="en-US" sz="1200" dirty="0">
                <a:solidFill>
                  <a:schemeClr val="accent1">
                    <a:lumMod val="75000"/>
                  </a:schemeClr>
                </a:solidFill>
              </a:rPr>
              <a:t>b) This plot shows the predicted critical temperatures versus observed critical temperatures (K) based on the </a:t>
            </a:r>
            <a:r>
              <a:rPr lang="en-US" sz="1200" dirty="0" err="1">
                <a:solidFill>
                  <a:schemeClr val="accent1">
                    <a:lumMod val="75000"/>
                  </a:schemeClr>
                </a:solidFill>
              </a:rPr>
              <a:t>XGBoost</a:t>
            </a:r>
            <a:r>
              <a:rPr lang="en-US" sz="1200" dirty="0">
                <a:solidFill>
                  <a:schemeClr val="accent1">
                    <a:lumMod val="75000"/>
                  </a:schemeClr>
                </a:solidFill>
              </a:rPr>
              <a:t> model. The out-of-sample </a:t>
            </a:r>
            <a:r>
              <a:rPr lang="en-US" sz="1200" dirty="0" err="1">
                <a:solidFill>
                  <a:schemeClr val="accent1">
                    <a:lumMod val="75000"/>
                  </a:schemeClr>
                </a:solidFill>
              </a:rPr>
              <a:t>rmse</a:t>
            </a:r>
            <a:r>
              <a:rPr lang="en-US" sz="1200" dirty="0">
                <a:solidFill>
                  <a:schemeClr val="accent1">
                    <a:lumMod val="75000"/>
                  </a:schemeClr>
                </a:solidFill>
              </a:rPr>
              <a:t> is 9.4 K. The out-of-sample </a:t>
            </a:r>
            <a:r>
              <a:rPr lang="en-US" sz="1200" dirty="0">
                <a:solidFill>
                  <a:srgbClr val="FF0000"/>
                </a:solidFill>
              </a:rPr>
              <a:t>R2 is 0.92.</a:t>
            </a:r>
            <a:endParaRPr lang="en-IN" sz="1200" dirty="0">
              <a:solidFill>
                <a:srgbClr val="FF0000"/>
              </a:solidFill>
            </a:endParaRPr>
          </a:p>
        </p:txBody>
      </p:sp>
    </p:spTree>
    <p:extLst>
      <p:ext uri="{BB962C8B-B14F-4D97-AF65-F5344CB8AC3E}">
        <p14:creationId xmlns:p14="http://schemas.microsoft.com/office/powerpoint/2010/main" val="3962955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1251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Data driven approach to predict the critical temperature of a superconductor</vt:lpstr>
      <vt:lpstr>What are Superconductors?</vt:lpstr>
      <vt:lpstr>Zero resistivity</vt:lpstr>
      <vt:lpstr>Classification of superconductors</vt:lpstr>
      <vt:lpstr>Reason behind superconductivity</vt:lpstr>
      <vt:lpstr>Applications of superconductors</vt:lpstr>
      <vt:lpstr>Need of statistical modelling in superconductivity research!</vt:lpstr>
      <vt:lpstr>PowerPoint Presentation</vt:lpstr>
      <vt:lpstr>Predicting Tc through different models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approach to predict the critical temperature of a superconductor</dc:title>
  <dc:creator>Rajrishi</dc:creator>
  <cp:lastModifiedBy>Rajrishi</cp:lastModifiedBy>
  <cp:revision>21</cp:revision>
  <dcterms:created xsi:type="dcterms:W3CDTF">2021-05-11T15:34:27Z</dcterms:created>
  <dcterms:modified xsi:type="dcterms:W3CDTF">2021-05-11T21:27:38Z</dcterms:modified>
</cp:coreProperties>
</file>