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13A8-F1F7-4D56-97C5-A2713B06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8D12C-3BF6-48BE-B198-1CFF148D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8101-41BF-4E82-B5A9-8A8EA026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DAB7-C878-452E-A323-710B8DB2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0876-20AF-4BC6-9821-AF584393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BAD4-E37D-4B2A-8221-17265BEC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56833-CD28-4A3C-A228-8EE8CA539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BB57-55F9-4BF4-BE92-656556B0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F636-D80B-445D-BE8A-B477C392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2D0F-2F4E-425B-81AB-8072A7DC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6A7D8-F627-4EC2-8812-5390DC82B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4B48-94CE-409E-8EC3-1218DB44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6910-879A-490B-AF97-5938E8AB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8849-FF1C-4A79-9866-F386E5BE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64E2-5408-45C3-ACDF-D184214C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FE41-B943-4A92-B607-7E385B75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BB77-1188-46FA-8D48-761824CE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EB92-3B93-40EC-B760-D99C933B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9913-CD3C-4A1C-BE96-E062AFC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2C7E-855C-41F8-A773-E509783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F122-8A22-4CD7-94AD-E6B4C4BA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18AFC-3AC4-4B52-B303-75ED3DB1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6640-4CC3-4274-93CF-3AE44061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E30E-B336-448F-9508-06D52029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8A92-6CC5-47A5-9A50-2CF1048D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A2C2-A1F6-4C76-B0C6-3877066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6064-27FB-42CC-A073-58F37D99A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0B0E4-2635-4FF4-A82C-3D0A835A4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B7E73-6A90-43F8-B9F2-339250CB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9305-A6F0-4B8C-8935-33D80872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17FF-6D69-4B2D-A811-5DADFE09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37F5-E8B1-408C-8595-2C458D03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2DF3C-6497-412C-92B8-DCAF0C67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2CD8-3C66-42C8-909D-D603D3BF0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C87CC-BD60-4275-8B0A-895B4BD00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97185-54F0-46A5-A1C4-4A2668B37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C24F7-1733-45E1-B1F4-4F15F05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D94F0-1D66-4533-9D17-441ACB1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78B73-3167-44F0-A02E-C196E0F3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AAAE-F60E-4678-A30F-68494F1F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E85-65FA-44F7-A892-3E330DF7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FBC9-DE7A-415F-A99A-518FBB7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C18A-AF82-487F-9BC9-302E0FA2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FADB-5A92-4C71-A1EB-C7743DDC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B4AFE-928C-4514-82F9-0F3FF826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57485-45D8-4689-AD6F-44137370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3BD5-B611-4E43-B569-95E5C67D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7D21-CFE9-40C3-989C-F535FC21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13F1F-708A-42AB-8EC6-CD9A69499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C8BD0-661B-4BCB-B0CE-24789112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D386-47A8-40E9-A9B9-55B308FD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CBF7-60ED-4A7F-AF09-19BC22E8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E52E-6F41-4DB6-A14A-B2197B54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61CF3-7965-49AE-AFF8-F4F08BCBB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2E34-12C7-4B7F-A8F4-50EF9586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858C-B335-457F-B19B-E34E9FB5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C446-7D43-405D-A889-D8799FAF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E38C-DC45-4878-B5B0-BF879DC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5CCF9-02D2-431C-A395-882D362C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4B6A-BDAD-4F46-B74F-03BE6CEF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5AD2-AA88-497F-9BFE-65B237177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5A10-1C5B-4216-97A3-009691B43D6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BA86-9CAA-4924-8574-AAE5D0F5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805F-D826-48A4-B1DA-7A4027368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4ABB-B660-45EA-BE19-29EB7CEF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FDED3-3918-48A6-A6DC-45222CC869C5}"/>
              </a:ext>
            </a:extLst>
          </p:cNvPr>
          <p:cNvSpPr txBox="1"/>
          <p:nvPr/>
        </p:nvSpPr>
        <p:spPr>
          <a:xfrm>
            <a:off x="3355760" y="252132"/>
            <a:ext cx="615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CAPSTONE PROJECT – PREDICTING CUSTOMER TERM DEPOSIT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BCDCF-0802-4EB2-A306-EE603537CFD1}"/>
              </a:ext>
            </a:extLst>
          </p:cNvPr>
          <p:cNvSpPr txBox="1"/>
          <p:nvPr/>
        </p:nvSpPr>
        <p:spPr>
          <a:xfrm>
            <a:off x="583521" y="743013"/>
            <a:ext cx="11024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effectLst/>
                <a:latin typeface="Inter"/>
              </a:rPr>
              <a:t>This is a modified version of the marketing dataset posted on UCI repository by a Portuguese bank. The competition is related to a direct marketing campaign where the goal is to predict if a client will subscribe a term deposit or not.</a:t>
            </a:r>
            <a:endParaRPr lang="en-US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43D1E-6098-493A-B41A-A5A2AF32F862}"/>
              </a:ext>
            </a:extLst>
          </p:cNvPr>
          <p:cNvSpPr txBox="1"/>
          <p:nvPr/>
        </p:nvSpPr>
        <p:spPr>
          <a:xfrm>
            <a:off x="583521" y="1509332"/>
            <a:ext cx="244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 1 – Data Wrangling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A3240-3FBB-4CAA-AC40-47483263DA65}"/>
              </a:ext>
            </a:extLst>
          </p:cNvPr>
          <p:cNvSpPr txBox="1"/>
          <p:nvPr/>
        </p:nvSpPr>
        <p:spPr>
          <a:xfrm>
            <a:off x="583521" y="2142486"/>
            <a:ext cx="112498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initial data has 22500 rows X 22 columns. There were several categorical columns </a:t>
            </a:r>
            <a:r>
              <a:rPr lang="en-US" sz="1400" i="1" dirty="0" err="1"/>
              <a:t>eg</a:t>
            </a:r>
            <a:r>
              <a:rPr lang="en-US" sz="1400" i="1" dirty="0"/>
              <a:t> ‘married, ‘housing’, ‘loan’ </a:t>
            </a:r>
            <a:r>
              <a:rPr lang="en-US" sz="1400" i="1" dirty="0" err="1"/>
              <a:t>etc</a:t>
            </a:r>
            <a:r>
              <a:rPr lang="en-US" sz="1400" i="1" dirty="0"/>
              <a:t> others were integer or float </a:t>
            </a:r>
            <a:r>
              <a:rPr lang="en-US" sz="1400" i="1" dirty="0" err="1"/>
              <a:t>eg</a:t>
            </a:r>
            <a:r>
              <a:rPr lang="en-US" sz="1400" i="1" dirty="0"/>
              <a:t>, </a:t>
            </a:r>
          </a:p>
          <a:p>
            <a:r>
              <a:rPr lang="en-US" sz="1400" i="1" dirty="0"/>
              <a:t>age, employment variation rate etc. Initially there were no “null” values. There were three columns with “yes” and “no” values that were converted to</a:t>
            </a:r>
          </a:p>
          <a:p>
            <a:r>
              <a:rPr lang="en-US" sz="1400" i="1" dirty="0"/>
              <a:t>“1” and “0”. During conversion, some “unknown” values in those columns were converted to null and thus were dropped. The correlation matrix was first</a:t>
            </a:r>
          </a:p>
          <a:p>
            <a:r>
              <a:rPr lang="en-US" sz="1400" i="1" dirty="0"/>
              <a:t>calculated. It seemed the features that are most relevant are employment variation rate, euribor3m and number of employees (in that order)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9EB8C5-991D-4BF3-A6FC-339F746660E8}"/>
              </a:ext>
            </a:extLst>
          </p:cNvPr>
          <p:cNvGrpSpPr/>
          <p:nvPr/>
        </p:nvGrpSpPr>
        <p:grpSpPr>
          <a:xfrm>
            <a:off x="1634877" y="3190875"/>
            <a:ext cx="1575047" cy="3467691"/>
            <a:chOff x="3930403" y="2901849"/>
            <a:chExt cx="1538768" cy="36381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529884-D8A5-48E6-B50D-10EEA473C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403" y="3108856"/>
              <a:ext cx="845783" cy="34222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AAE374-6018-43D7-8360-C5619894D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186" y="2901849"/>
              <a:ext cx="692985" cy="363817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472676-4C4C-41DA-8130-83F8015413E3}"/>
              </a:ext>
            </a:extLst>
          </p:cNvPr>
          <p:cNvSpPr txBox="1"/>
          <p:nvPr/>
        </p:nvSpPr>
        <p:spPr>
          <a:xfrm>
            <a:off x="3552825" y="3972846"/>
            <a:ext cx="85248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describe function was called and it was found that columns ‘duration’ and ‘</a:t>
            </a:r>
            <a:r>
              <a:rPr lang="en-US" sz="1400" i="1" dirty="0" err="1"/>
              <a:t>pdays</a:t>
            </a:r>
            <a:r>
              <a:rPr lang="en-US" sz="1400" i="1" dirty="0"/>
              <a:t>’ had high maximum</a:t>
            </a:r>
          </a:p>
          <a:p>
            <a:r>
              <a:rPr lang="en-US" sz="1400" i="1" dirty="0"/>
              <a:t>values that need to be normalized.</a:t>
            </a:r>
          </a:p>
          <a:p>
            <a:endParaRPr lang="en-US" sz="1400" i="1" dirty="0"/>
          </a:p>
          <a:p>
            <a:r>
              <a:rPr lang="en-US" sz="1400" i="1" dirty="0"/>
              <a:t>A check on duplicate values on “</a:t>
            </a:r>
            <a:r>
              <a:rPr lang="en-US" sz="1400" i="1" dirty="0" err="1"/>
              <a:t>RecordID</a:t>
            </a:r>
            <a:r>
              <a:rPr lang="en-US" sz="1400" i="1" dirty="0"/>
              <a:t>” revealed no duplicates.</a:t>
            </a:r>
          </a:p>
          <a:p>
            <a:endParaRPr lang="en-US" sz="1400" i="1" dirty="0"/>
          </a:p>
          <a:p>
            <a:r>
              <a:rPr lang="en-US" sz="1400" i="1" dirty="0"/>
              <a:t>Several features were plotted to check their distribution. Except for “age”, other features were not gaussian. Hence,</a:t>
            </a:r>
          </a:p>
          <a:p>
            <a:r>
              <a:rPr lang="en-US" sz="1400" i="1" dirty="0"/>
              <a:t>The outliers from “age” column were removed using quantiles.  </a:t>
            </a:r>
          </a:p>
        </p:txBody>
      </p:sp>
    </p:spTree>
    <p:extLst>
      <p:ext uri="{BB962C8B-B14F-4D97-AF65-F5344CB8AC3E}">
        <p14:creationId xmlns:p14="http://schemas.microsoft.com/office/powerpoint/2010/main" val="141824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DEAD7E-03EC-4F7F-B175-DAE1E6F5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688181"/>
            <a:ext cx="3886201" cy="2469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F1C4F7-B44B-41ED-A8CB-2E0CF2FD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688181"/>
            <a:ext cx="3886201" cy="248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25024-E7F7-49E4-A71B-285DC3A11E4D}"/>
              </a:ext>
            </a:extLst>
          </p:cNvPr>
          <p:cNvSpPr txBox="1"/>
          <p:nvPr/>
        </p:nvSpPr>
        <p:spPr>
          <a:xfrm>
            <a:off x="1278749" y="3157537"/>
            <a:ext cx="397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Age followed a gaussian distribution; hence outlier detection</a:t>
            </a:r>
          </a:p>
          <a:p>
            <a:pPr algn="ctr"/>
            <a:r>
              <a:rPr lang="en-US" sz="1200" dirty="0"/>
              <a:t>was carried out.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6DA5E-748F-41BE-806D-CFE690854325}"/>
              </a:ext>
            </a:extLst>
          </p:cNvPr>
          <p:cNvSpPr txBox="1"/>
          <p:nvPr/>
        </p:nvSpPr>
        <p:spPr>
          <a:xfrm>
            <a:off x="5959856" y="3061362"/>
            <a:ext cx="45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Duration showed 1-tail gaussian distribution; hence outlier detection</a:t>
            </a:r>
          </a:p>
          <a:p>
            <a:pPr algn="ctr"/>
            <a:r>
              <a:rPr lang="en-US" sz="1200" dirty="0"/>
              <a:t>was not carried out.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B4EF2-F6CB-4F6A-B123-4A8EB1A0565D}"/>
              </a:ext>
            </a:extLst>
          </p:cNvPr>
          <p:cNvSpPr txBox="1"/>
          <p:nvPr/>
        </p:nvSpPr>
        <p:spPr>
          <a:xfrm>
            <a:off x="1074198" y="3870664"/>
            <a:ext cx="878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 check was done to see if features had subscribers/non-subscribers (both 1/0) consistently along low and high values.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95816-C6BC-46D0-8593-6FBDB2EC1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17" y="4332329"/>
            <a:ext cx="3380913" cy="20919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60B03B-BFFB-4F07-ACF9-FA594D56A45C}"/>
              </a:ext>
            </a:extLst>
          </p:cNvPr>
          <p:cNvSpPr txBox="1"/>
          <p:nvPr/>
        </p:nvSpPr>
        <p:spPr>
          <a:xfrm>
            <a:off x="2994635" y="6424269"/>
            <a:ext cx="3893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Consistent 1/0 subscribers through all values of “campaign”</a:t>
            </a:r>
          </a:p>
        </p:txBody>
      </p:sp>
    </p:spTree>
    <p:extLst>
      <p:ext uri="{BB962C8B-B14F-4D97-AF65-F5344CB8AC3E}">
        <p14:creationId xmlns:p14="http://schemas.microsoft.com/office/powerpoint/2010/main" val="115387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7DE12-B2F5-459B-8E07-526CB036BCAF}"/>
              </a:ext>
            </a:extLst>
          </p:cNvPr>
          <p:cNvSpPr txBox="1"/>
          <p:nvPr/>
        </p:nvSpPr>
        <p:spPr>
          <a:xfrm>
            <a:off x="698931" y="372990"/>
            <a:ext cx="233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 2 –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F7294-3B93-4BBF-8271-ED10FED134DD}"/>
              </a:ext>
            </a:extLst>
          </p:cNvPr>
          <p:cNvSpPr txBox="1"/>
          <p:nvPr/>
        </p:nvSpPr>
        <p:spPr>
          <a:xfrm>
            <a:off x="636787" y="1003176"/>
            <a:ext cx="113586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First the </a:t>
            </a:r>
            <a:r>
              <a:rPr lang="en-US" sz="1400" i="1" dirty="0" err="1"/>
              <a:t>RecordID</a:t>
            </a:r>
            <a:r>
              <a:rPr lang="en-US" sz="1400" i="1" dirty="0"/>
              <a:t> was dropped from the columns and the target label “subscribers” was stored as a separate data frame. The y target label “subscribe”</a:t>
            </a:r>
          </a:p>
          <a:p>
            <a:r>
              <a:rPr lang="en-US" sz="1400" i="1" dirty="0"/>
              <a:t>was dropped from the main </a:t>
            </a:r>
            <a:r>
              <a:rPr lang="en-US" sz="1400" i="1" dirty="0" err="1"/>
              <a:t>dataframe</a:t>
            </a:r>
            <a:r>
              <a:rPr lang="en-US" sz="1400" i="1" dirty="0"/>
              <a:t> and stored in a separate </a:t>
            </a:r>
            <a:r>
              <a:rPr lang="en-US" sz="1400" i="1" dirty="0" err="1"/>
              <a:t>dataframe</a:t>
            </a:r>
            <a:r>
              <a:rPr lang="en-US" sz="1400" i="1" dirty="0"/>
              <a:t>. A standardization was applied to all numeric values that have max values </a:t>
            </a:r>
          </a:p>
          <a:p>
            <a:r>
              <a:rPr lang="en-US" sz="1400" i="1" dirty="0"/>
              <a:t>greater than 1. Since the distribution on most features are non-gaussian, a </a:t>
            </a:r>
            <a:r>
              <a:rPr lang="en-US" sz="1400" i="1" dirty="0" err="1"/>
              <a:t>MinMaxScaler</a:t>
            </a:r>
            <a:r>
              <a:rPr lang="en-US" sz="1400" i="1" dirty="0"/>
              <a:t> was applied to standardize the features.</a:t>
            </a:r>
          </a:p>
          <a:p>
            <a:r>
              <a:rPr lang="en-US" sz="1400" i="1" dirty="0"/>
              <a:t>The module </a:t>
            </a:r>
            <a:r>
              <a:rPr lang="en-US" sz="1400" i="1" dirty="0" err="1"/>
              <a:t>get_dummies</a:t>
            </a:r>
            <a:r>
              <a:rPr lang="en-US" sz="1400" i="1" dirty="0"/>
              <a:t> was called to </a:t>
            </a:r>
            <a:r>
              <a:rPr lang="en-US" sz="1400" i="1" dirty="0" err="1"/>
              <a:t>OneHotEncoding</a:t>
            </a:r>
            <a:r>
              <a:rPr lang="en-US" sz="1400" i="1" dirty="0"/>
              <a:t> all target variables in order to model the categorical features. The number of columns increased </a:t>
            </a:r>
          </a:p>
          <a:p>
            <a:r>
              <a:rPr lang="en-US" sz="1400" i="1" dirty="0"/>
              <a:t>to 57 from 20 after </a:t>
            </a:r>
            <a:r>
              <a:rPr lang="en-US" sz="1400" i="1" dirty="0" err="1"/>
              <a:t>OneHotEncoding</a:t>
            </a:r>
            <a:r>
              <a:rPr lang="en-US" sz="1400" i="1" dirty="0"/>
              <a:t>. Before running several models, a train-test split was carried out on training data with 70/30 split.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0FAC0-5E76-45C0-B586-F3AD87A596CD}"/>
              </a:ext>
            </a:extLst>
          </p:cNvPr>
          <p:cNvSpPr txBox="1"/>
          <p:nvPr/>
        </p:nvSpPr>
        <p:spPr>
          <a:xfrm>
            <a:off x="698931" y="2663301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 3 -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6ABA7-C46F-4E99-B64B-01B16067C37F}"/>
              </a:ext>
            </a:extLst>
          </p:cNvPr>
          <p:cNvSpPr txBox="1"/>
          <p:nvPr/>
        </p:nvSpPr>
        <p:spPr>
          <a:xfrm>
            <a:off x="698931" y="3456036"/>
            <a:ext cx="108865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Since there is a mix of categorical and numerical features, we tried using logistic regression, decision tree and random forest models to get the best </a:t>
            </a:r>
          </a:p>
          <a:p>
            <a:r>
              <a:rPr lang="en-US" sz="1400" i="1" dirty="0"/>
              <a:t>Accuracy. Hyperparameter tuning was carried out for the models and the best parameters were selected which were used to predict the test values.</a:t>
            </a:r>
          </a:p>
          <a:p>
            <a:endParaRPr lang="en-US" sz="1400" i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627450-6A7F-4D1C-8B2F-ACF40D6D4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35101"/>
              </p:ext>
            </p:extLst>
          </p:nvPr>
        </p:nvGraphicFramePr>
        <p:xfrm>
          <a:off x="2604694" y="4500979"/>
          <a:ext cx="5837969" cy="147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95">
                  <a:extLst>
                    <a:ext uri="{9D8B030D-6E8A-4147-A177-3AD203B41FA5}">
                      <a16:colId xmlns:a16="http://schemas.microsoft.com/office/drawing/2014/main" val="3440041931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2071629960"/>
                    </a:ext>
                  </a:extLst>
                </a:gridCol>
                <a:gridCol w="1917576">
                  <a:extLst>
                    <a:ext uri="{9D8B030D-6E8A-4147-A177-3AD203B41FA5}">
                      <a16:colId xmlns:a16="http://schemas.microsoft.com/office/drawing/2014/main" val="2249553749"/>
                    </a:ext>
                  </a:extLst>
                </a:gridCol>
              </a:tblGrid>
              <a:tr h="3664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 (before tuning)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 (after tuning)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4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22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00DDC-12DD-448A-B6FF-F4BC91D039FC}"/>
              </a:ext>
            </a:extLst>
          </p:cNvPr>
          <p:cNvSpPr txBox="1"/>
          <p:nvPr/>
        </p:nvSpPr>
        <p:spPr>
          <a:xfrm>
            <a:off x="905522" y="435006"/>
            <a:ext cx="7178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The feature </a:t>
            </a:r>
            <a:r>
              <a:rPr lang="en-US" sz="1400" i="1" dirty="0" err="1"/>
              <a:t>importances</a:t>
            </a:r>
            <a:r>
              <a:rPr lang="en-US" sz="1400" i="1" dirty="0"/>
              <a:t> were displayed for both logistic regression and random forest classifier: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EA98A-B1C8-454A-81A7-B8B79800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4" y="932520"/>
            <a:ext cx="5770387" cy="445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7A171-AA97-4481-A589-01D68FD0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25" y="742783"/>
            <a:ext cx="5460832" cy="4536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58C91C-5019-4857-94B9-99EE6842C248}"/>
              </a:ext>
            </a:extLst>
          </p:cNvPr>
          <p:cNvSpPr txBox="1"/>
          <p:nvPr/>
        </p:nvSpPr>
        <p:spPr>
          <a:xfrm>
            <a:off x="534599" y="5587050"/>
            <a:ext cx="10765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It seems like the feature </a:t>
            </a:r>
            <a:r>
              <a:rPr lang="en-US" sz="1400" i="1" dirty="0" err="1"/>
              <a:t>importances</a:t>
            </a:r>
            <a:r>
              <a:rPr lang="en-US" sz="1400" i="1" dirty="0"/>
              <a:t> from the random classifier model to an extent match with the logistic regression coefficients. Both models</a:t>
            </a:r>
          </a:p>
          <a:p>
            <a:r>
              <a:rPr lang="en-US" sz="1400" i="1" dirty="0"/>
              <a:t>seem to agree that features like “duration”, “employment var. rate”, “consumer price index”, “married” are important. However, logistic regression</a:t>
            </a:r>
          </a:p>
          <a:p>
            <a:r>
              <a:rPr lang="en-US" sz="1400" i="1" dirty="0"/>
              <a:t>Gives high importance to “default” whereas random forest classifier does not.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8044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0AF48-EBE9-46FE-BABC-D03B0418D897}"/>
              </a:ext>
            </a:extLst>
          </p:cNvPr>
          <p:cNvSpPr txBox="1"/>
          <p:nvPr/>
        </p:nvSpPr>
        <p:spPr>
          <a:xfrm>
            <a:off x="824329" y="216578"/>
            <a:ext cx="38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 4- Model testing and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F2A02-9825-480C-812B-59B69D7BC7C8}"/>
              </a:ext>
            </a:extLst>
          </p:cNvPr>
          <p:cNvSpPr txBox="1"/>
          <p:nvPr/>
        </p:nvSpPr>
        <p:spPr>
          <a:xfrm>
            <a:off x="522860" y="647755"/>
            <a:ext cx="1129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Random Forest Classifier model that gave the highest accuracy of 0.892 on training data was used to model the test data. The test data was first </a:t>
            </a:r>
          </a:p>
          <a:p>
            <a:r>
              <a:rPr lang="en-US" sz="1400" i="1" dirty="0"/>
              <a:t>wrangled and pre-processed before running the model. The model predicted 170 candidates out of 5456 people to subscribe to term deposits. This is slightly more than 2% of the total candidates. It seems customers that were contacted in ‘May” had the largest subscribers. Other characteristics that </a:t>
            </a:r>
          </a:p>
          <a:p>
            <a:r>
              <a:rPr lang="en-US" sz="1400" i="1" dirty="0"/>
              <a:t>contribute most to subscription in each group are “married”, “blue-color” job holder among all job holders and “university degree” in education.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1D530-078B-4451-AFF4-A9D1532D2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2"/>
          <a:stretch/>
        </p:blipFill>
        <p:spPr>
          <a:xfrm>
            <a:off x="522860" y="1816224"/>
            <a:ext cx="3565730" cy="2213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42A17-929F-431C-BA01-69011C4E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69" y="1816224"/>
            <a:ext cx="3632790" cy="2388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B6FE6-5F07-4365-AF5B-543F1B2EB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881" y="1934209"/>
            <a:ext cx="3046795" cy="2388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5559E7-5B29-4164-84C6-BC27C5AA5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52" y="4029531"/>
            <a:ext cx="3386138" cy="2676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FA59B3-88D3-49BC-B71E-D23F7F8C3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501" y="4242903"/>
            <a:ext cx="3286125" cy="2413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B2B03C-ACEF-47E6-80E6-4B9CC0BA2933}"/>
              </a:ext>
            </a:extLst>
          </p:cNvPr>
          <p:cNvSpPr txBox="1"/>
          <p:nvPr/>
        </p:nvSpPr>
        <p:spPr>
          <a:xfrm>
            <a:off x="8193881" y="4638675"/>
            <a:ext cx="369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 subscribers among various categories.</a:t>
            </a:r>
          </a:p>
        </p:txBody>
      </p:sp>
    </p:spTree>
    <p:extLst>
      <p:ext uri="{BB962C8B-B14F-4D97-AF65-F5344CB8AC3E}">
        <p14:creationId xmlns:p14="http://schemas.microsoft.com/office/powerpoint/2010/main" val="38055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726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Saha</dc:creator>
  <cp:lastModifiedBy>Rajarshi Saha</cp:lastModifiedBy>
  <cp:revision>20</cp:revision>
  <dcterms:created xsi:type="dcterms:W3CDTF">2022-01-29T07:18:54Z</dcterms:created>
  <dcterms:modified xsi:type="dcterms:W3CDTF">2022-01-30T07:12:36Z</dcterms:modified>
</cp:coreProperties>
</file>