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13A8-F1F7-4D56-97C5-A2713B06A2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88D12C-3BF6-48BE-B198-1CFF148D9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708101-41BF-4E82-B5A9-8A8EA026FBC1}"/>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5" name="Footer Placeholder 4">
            <a:extLst>
              <a:ext uri="{FF2B5EF4-FFF2-40B4-BE49-F238E27FC236}">
                <a16:creationId xmlns:a16="http://schemas.microsoft.com/office/drawing/2014/main" id="{9A3EDAB7-C878-452E-A323-710B8DB2E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10876-20AF-4BC6-9821-AF584393405B}"/>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211799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BAD4-E37D-4B2A-8221-17265BECED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56833-CD28-4A3C-A228-8EE8CA539B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1BB57-55F9-4BF4-BE92-656556B0CB82}"/>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5" name="Footer Placeholder 4">
            <a:extLst>
              <a:ext uri="{FF2B5EF4-FFF2-40B4-BE49-F238E27FC236}">
                <a16:creationId xmlns:a16="http://schemas.microsoft.com/office/drawing/2014/main" id="{CCE6F636-D80B-445D-BE8A-B477C3923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2D0F-2F4E-425B-81AB-8072A7DC8D63}"/>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378614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6A7D8-F627-4EC2-8812-5390DC82BB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264B48-94CE-409E-8EC3-1218DB4466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26910-879A-490B-AF97-5938E8ABB40C}"/>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5" name="Footer Placeholder 4">
            <a:extLst>
              <a:ext uri="{FF2B5EF4-FFF2-40B4-BE49-F238E27FC236}">
                <a16:creationId xmlns:a16="http://schemas.microsoft.com/office/drawing/2014/main" id="{A7EA8849-FF1C-4A79-9866-F386E5BE8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E64E2-5408-45C3-ACDF-D184214C032B}"/>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24803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FE41-B943-4A92-B607-7E385B75F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BBB77-1188-46FA-8D48-761824CE3E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8EB92-3B93-40EC-B760-D99C933B6B8E}"/>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5" name="Footer Placeholder 4">
            <a:extLst>
              <a:ext uri="{FF2B5EF4-FFF2-40B4-BE49-F238E27FC236}">
                <a16:creationId xmlns:a16="http://schemas.microsoft.com/office/drawing/2014/main" id="{49D39913-CD3C-4A1C-BE96-E062AFC8E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52C7E-855C-41F8-A773-E50978370122}"/>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342319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F122-8A22-4CD7-94AD-E6B4C4BA4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918AFC-3AC4-4B52-B303-75ED3DB108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E76640-4CC3-4274-93CF-3AE440611151}"/>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5" name="Footer Placeholder 4">
            <a:extLst>
              <a:ext uri="{FF2B5EF4-FFF2-40B4-BE49-F238E27FC236}">
                <a16:creationId xmlns:a16="http://schemas.microsoft.com/office/drawing/2014/main" id="{A7ACE30E-B336-448F-9508-06D52029F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58A92-6CC5-47A5-9A50-2CF1048D98A6}"/>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160445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A2C2-A1F6-4C76-B0C6-387706651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16064-27FB-42CC-A073-58F37D99A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10B0E4-2635-4FF4-A82C-3D0A835A4B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3B7E73-6A90-43F8-B9F2-339250CB969B}"/>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6" name="Footer Placeholder 5">
            <a:extLst>
              <a:ext uri="{FF2B5EF4-FFF2-40B4-BE49-F238E27FC236}">
                <a16:creationId xmlns:a16="http://schemas.microsoft.com/office/drawing/2014/main" id="{8BD19305-A6F0-4B8C-8935-33D808726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C17FF-6D69-4B2D-A811-5DADFE09F688}"/>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403824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37F5-E8B1-408C-8595-2C458D030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62DF3C-6497-412C-92B8-DCAF0C67AD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62CD8-3C66-42C8-909D-D603D3BF0C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4C87CC-BD60-4275-8B0A-895B4BD00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E97185-54F0-46A5-A1C4-4A2668B379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2C24F7-1733-45E1-B1F4-4F15F0535F22}"/>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8" name="Footer Placeholder 7">
            <a:extLst>
              <a:ext uri="{FF2B5EF4-FFF2-40B4-BE49-F238E27FC236}">
                <a16:creationId xmlns:a16="http://schemas.microsoft.com/office/drawing/2014/main" id="{47ED94F0-1D66-4533-9D17-441ACB1FAA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D78B73-3167-44F0-A02E-C196E0F3ED7C}"/>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124879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AAAE-F60E-4678-A30F-68494F1F38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9F5E85-65FA-44F7-A892-3E330DF7AEE0}"/>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4" name="Footer Placeholder 3">
            <a:extLst>
              <a:ext uri="{FF2B5EF4-FFF2-40B4-BE49-F238E27FC236}">
                <a16:creationId xmlns:a16="http://schemas.microsoft.com/office/drawing/2014/main" id="{4B31FBC9-DE7A-415F-A99A-518FBB7684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07C18A-AF82-487F-9BC9-302E0FA29FEE}"/>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168014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EFADB-5A92-4C71-A1EB-C7743DDC38C0}"/>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3" name="Footer Placeholder 2">
            <a:extLst>
              <a:ext uri="{FF2B5EF4-FFF2-40B4-BE49-F238E27FC236}">
                <a16:creationId xmlns:a16="http://schemas.microsoft.com/office/drawing/2014/main" id="{346B4AFE-928C-4514-82F9-0F3FF826DC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557485-45D8-4689-AD6F-44137370B936}"/>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357301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3BD5-B611-4E43-B569-95E5C67D0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AD7D21-CFE9-40C3-989C-F535FC218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13F1F-708A-42AB-8EC6-CD9A69499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C8BD0-661B-4BCB-B0CE-247891127D74}"/>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6" name="Footer Placeholder 5">
            <a:extLst>
              <a:ext uri="{FF2B5EF4-FFF2-40B4-BE49-F238E27FC236}">
                <a16:creationId xmlns:a16="http://schemas.microsoft.com/office/drawing/2014/main" id="{A71DD386-47A8-40E9-A9B9-55B308FD1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1CBF7-60ED-4A7F-AF09-19BC22E8F745}"/>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347659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E52E-6F41-4DB6-A14A-B2197B54D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761CF3-7965-49AE-AFF8-F4F08BCBB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032E34-12C7-4B7F-A8F4-50EF9586C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C858C-B335-457F-B19B-E34E9FB5F1BF}"/>
              </a:ext>
            </a:extLst>
          </p:cNvPr>
          <p:cNvSpPr>
            <a:spLocks noGrp="1"/>
          </p:cNvSpPr>
          <p:nvPr>
            <p:ph type="dt" sz="half" idx="10"/>
          </p:nvPr>
        </p:nvSpPr>
        <p:spPr/>
        <p:txBody>
          <a:bodyPr/>
          <a:lstStyle/>
          <a:p>
            <a:fld id="{102C5A10-1C5B-4216-97A3-009691B43D60}" type="datetimeFigureOut">
              <a:rPr lang="en-US" smtClean="0"/>
              <a:t>2/20/2022</a:t>
            </a:fld>
            <a:endParaRPr lang="en-US"/>
          </a:p>
        </p:txBody>
      </p:sp>
      <p:sp>
        <p:nvSpPr>
          <p:cNvPr id="6" name="Footer Placeholder 5">
            <a:extLst>
              <a:ext uri="{FF2B5EF4-FFF2-40B4-BE49-F238E27FC236}">
                <a16:creationId xmlns:a16="http://schemas.microsoft.com/office/drawing/2014/main" id="{3886C446-7D43-405D-A889-D8799FAF3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8E38C-DC45-4878-B5B0-BF879DCCDE79}"/>
              </a:ext>
            </a:extLst>
          </p:cNvPr>
          <p:cNvSpPr>
            <a:spLocks noGrp="1"/>
          </p:cNvSpPr>
          <p:nvPr>
            <p:ph type="sldNum" sz="quarter" idx="12"/>
          </p:nvPr>
        </p:nvSpPr>
        <p:spPr/>
        <p:txBody>
          <a:bodyPr/>
          <a:lstStyle/>
          <a:p>
            <a:fld id="{7D844ABB-B660-45EA-BE19-29EB7CEFCC52}" type="slidenum">
              <a:rPr lang="en-US" smtClean="0"/>
              <a:t>‹#›</a:t>
            </a:fld>
            <a:endParaRPr lang="en-US"/>
          </a:p>
        </p:txBody>
      </p:sp>
    </p:spTree>
    <p:extLst>
      <p:ext uri="{BB962C8B-B14F-4D97-AF65-F5344CB8AC3E}">
        <p14:creationId xmlns:p14="http://schemas.microsoft.com/office/powerpoint/2010/main" val="390662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85CCF9-02D2-431C-A395-882D362CB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F04B6A-BDAD-4F46-B74F-03BE6CEF6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D5AD2-AA88-497F-9BFE-65B237177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C5A10-1C5B-4216-97A3-009691B43D60}" type="datetimeFigureOut">
              <a:rPr lang="en-US" smtClean="0"/>
              <a:t>2/20/2022</a:t>
            </a:fld>
            <a:endParaRPr lang="en-US"/>
          </a:p>
        </p:txBody>
      </p:sp>
      <p:sp>
        <p:nvSpPr>
          <p:cNvPr id="5" name="Footer Placeholder 4">
            <a:extLst>
              <a:ext uri="{FF2B5EF4-FFF2-40B4-BE49-F238E27FC236}">
                <a16:creationId xmlns:a16="http://schemas.microsoft.com/office/drawing/2014/main" id="{4FF4BA86-9CAA-4924-8574-AAE5D0F50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9A805F-D826-48A4-B1DA-7A4027368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44ABB-B660-45EA-BE19-29EB7CEFCC52}" type="slidenum">
              <a:rPr lang="en-US" smtClean="0"/>
              <a:t>‹#›</a:t>
            </a:fld>
            <a:endParaRPr lang="en-US"/>
          </a:p>
        </p:txBody>
      </p:sp>
    </p:spTree>
    <p:extLst>
      <p:ext uri="{BB962C8B-B14F-4D97-AF65-F5344CB8AC3E}">
        <p14:creationId xmlns:p14="http://schemas.microsoft.com/office/powerpoint/2010/main" val="4242179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DED3-3918-48A6-A6DC-45222CC869C5}"/>
              </a:ext>
            </a:extLst>
          </p:cNvPr>
          <p:cNvSpPr txBox="1"/>
          <p:nvPr/>
        </p:nvSpPr>
        <p:spPr>
          <a:xfrm>
            <a:off x="2890474" y="241770"/>
            <a:ext cx="6411050" cy="369332"/>
          </a:xfrm>
          <a:prstGeom prst="rect">
            <a:avLst/>
          </a:prstGeom>
          <a:noFill/>
        </p:spPr>
        <p:txBody>
          <a:bodyPr wrap="none" rtlCol="0">
            <a:spAutoFit/>
          </a:bodyPr>
          <a:lstStyle/>
          <a:p>
            <a:r>
              <a:rPr lang="en-US" b="1" dirty="0"/>
              <a:t>CAPSTONE PROJECT – PREDICTING HATEFUL AND RACIST TWEETS</a:t>
            </a:r>
          </a:p>
        </p:txBody>
      </p:sp>
      <p:sp>
        <p:nvSpPr>
          <p:cNvPr id="6" name="TextBox 5">
            <a:extLst>
              <a:ext uri="{FF2B5EF4-FFF2-40B4-BE49-F238E27FC236}">
                <a16:creationId xmlns:a16="http://schemas.microsoft.com/office/drawing/2014/main" id="{7BBBCDCF-0802-4EB2-A306-EE603537CFD1}"/>
              </a:ext>
            </a:extLst>
          </p:cNvPr>
          <p:cNvSpPr txBox="1"/>
          <p:nvPr/>
        </p:nvSpPr>
        <p:spPr>
          <a:xfrm>
            <a:off x="583521" y="743013"/>
            <a:ext cx="11024957" cy="738664"/>
          </a:xfrm>
          <a:prstGeom prst="rect">
            <a:avLst/>
          </a:prstGeom>
          <a:noFill/>
        </p:spPr>
        <p:txBody>
          <a:bodyPr wrap="square">
            <a:spAutoFit/>
          </a:bodyPr>
          <a:lstStyle/>
          <a:p>
            <a:r>
              <a:rPr lang="en-US" sz="1400" b="0" i="1" dirty="0">
                <a:effectLst/>
                <a:latin typeface="Inter"/>
              </a:rPr>
              <a:t>This dataset contains nearly 32K tweets which are labeled based on having racist or sexist content. This dataset is analyzed using traditional and neural networks to detect and determine offensive tweets. There is a test set of ~17000 tweets on which the best model is applied to detect negative tweets.</a:t>
            </a:r>
            <a:endParaRPr lang="en-US" sz="1400" i="1" dirty="0"/>
          </a:p>
        </p:txBody>
      </p:sp>
      <p:sp>
        <p:nvSpPr>
          <p:cNvPr id="7" name="TextBox 6">
            <a:extLst>
              <a:ext uri="{FF2B5EF4-FFF2-40B4-BE49-F238E27FC236}">
                <a16:creationId xmlns:a16="http://schemas.microsoft.com/office/drawing/2014/main" id="{44D43D1E-6098-493A-B41A-A5A2AF32F862}"/>
              </a:ext>
            </a:extLst>
          </p:cNvPr>
          <p:cNvSpPr txBox="1"/>
          <p:nvPr/>
        </p:nvSpPr>
        <p:spPr>
          <a:xfrm>
            <a:off x="583521" y="1509332"/>
            <a:ext cx="2447401" cy="369332"/>
          </a:xfrm>
          <a:prstGeom prst="rect">
            <a:avLst/>
          </a:prstGeom>
          <a:noFill/>
        </p:spPr>
        <p:txBody>
          <a:bodyPr wrap="none" rtlCol="0">
            <a:spAutoFit/>
          </a:bodyPr>
          <a:lstStyle/>
          <a:p>
            <a:r>
              <a:rPr lang="en-US" i="1" dirty="0"/>
              <a:t>Part 1 – Data Wrangling</a:t>
            </a:r>
          </a:p>
        </p:txBody>
      </p:sp>
      <p:sp>
        <p:nvSpPr>
          <p:cNvPr id="8" name="TextBox 7">
            <a:extLst>
              <a:ext uri="{FF2B5EF4-FFF2-40B4-BE49-F238E27FC236}">
                <a16:creationId xmlns:a16="http://schemas.microsoft.com/office/drawing/2014/main" id="{7DAA3240-3FBB-4CAA-AC40-47483263DA65}"/>
              </a:ext>
            </a:extLst>
          </p:cNvPr>
          <p:cNvSpPr txBox="1"/>
          <p:nvPr/>
        </p:nvSpPr>
        <p:spPr>
          <a:xfrm>
            <a:off x="583521" y="2142486"/>
            <a:ext cx="10979993" cy="954107"/>
          </a:xfrm>
          <a:prstGeom prst="rect">
            <a:avLst/>
          </a:prstGeom>
          <a:noFill/>
        </p:spPr>
        <p:txBody>
          <a:bodyPr wrap="none" rtlCol="0">
            <a:spAutoFit/>
          </a:bodyPr>
          <a:lstStyle/>
          <a:p>
            <a:r>
              <a:rPr lang="en-US" sz="1400" i="1" dirty="0"/>
              <a:t>The initial data has 31962 rows X 4 columns. The columns have </a:t>
            </a:r>
            <a:r>
              <a:rPr lang="en-US" sz="1400" i="1" dirty="0" err="1"/>
              <a:t>recordIDs</a:t>
            </a:r>
            <a:r>
              <a:rPr lang="en-US" sz="1400" i="1" dirty="0"/>
              <a:t> of the tweets, the tweet itself and the label marking them as sexist or not., </a:t>
            </a:r>
          </a:p>
          <a:p>
            <a:r>
              <a:rPr lang="en-US" sz="1400" i="1" dirty="0"/>
              <a:t>Initially there were no “null” values. A histogram plot was made that showed 93% of the tweets were labeled as un-offensive and 7% were hateful.</a:t>
            </a:r>
          </a:p>
          <a:p>
            <a:r>
              <a:rPr lang="en-US" sz="1400" i="1" dirty="0"/>
              <a:t>The longest tweet had 274 characters and a word cloud was generated to understand the frequency of words. However, it seemed most of the </a:t>
            </a:r>
          </a:p>
          <a:p>
            <a:r>
              <a:rPr lang="en-US" sz="1400" i="1" dirty="0"/>
              <a:t>characters were non-English (garbage) characters.</a:t>
            </a:r>
          </a:p>
        </p:txBody>
      </p:sp>
      <p:sp>
        <p:nvSpPr>
          <p:cNvPr id="14" name="TextBox 13">
            <a:extLst>
              <a:ext uri="{FF2B5EF4-FFF2-40B4-BE49-F238E27FC236}">
                <a16:creationId xmlns:a16="http://schemas.microsoft.com/office/drawing/2014/main" id="{AB472676-4C4C-41DA-8130-83F8015413E3}"/>
              </a:ext>
            </a:extLst>
          </p:cNvPr>
          <p:cNvSpPr txBox="1"/>
          <p:nvPr/>
        </p:nvSpPr>
        <p:spPr>
          <a:xfrm>
            <a:off x="1360040" y="5744828"/>
            <a:ext cx="9815572" cy="307777"/>
          </a:xfrm>
          <a:prstGeom prst="rect">
            <a:avLst/>
          </a:prstGeom>
          <a:noFill/>
        </p:spPr>
        <p:txBody>
          <a:bodyPr wrap="none" rtlCol="0">
            <a:spAutoFit/>
          </a:bodyPr>
          <a:lstStyle/>
          <a:p>
            <a:r>
              <a:rPr lang="en-US" sz="1400" i="1" dirty="0"/>
              <a:t>All garbage characters need to be removed at preprocessing stage A check on duplicate values on “</a:t>
            </a:r>
            <a:r>
              <a:rPr lang="en-US" sz="1400" i="1" dirty="0" err="1"/>
              <a:t>RecordID</a:t>
            </a:r>
            <a:r>
              <a:rPr lang="en-US" sz="1400" i="1" dirty="0"/>
              <a:t>” revealed no duplicates.</a:t>
            </a:r>
          </a:p>
        </p:txBody>
      </p:sp>
      <p:pic>
        <p:nvPicPr>
          <p:cNvPr id="3" name="Picture 2">
            <a:extLst>
              <a:ext uri="{FF2B5EF4-FFF2-40B4-BE49-F238E27FC236}">
                <a16:creationId xmlns:a16="http://schemas.microsoft.com/office/drawing/2014/main" id="{958C408C-100B-472E-8FCA-01CFCF2E70A5}"/>
              </a:ext>
            </a:extLst>
          </p:cNvPr>
          <p:cNvPicPr>
            <a:picLocks noChangeAspect="1"/>
          </p:cNvPicPr>
          <p:nvPr/>
        </p:nvPicPr>
        <p:blipFill>
          <a:blip r:embed="rId2"/>
          <a:stretch>
            <a:fillRect/>
          </a:stretch>
        </p:blipFill>
        <p:spPr>
          <a:xfrm>
            <a:off x="274005" y="3405376"/>
            <a:ext cx="3962400" cy="1724025"/>
          </a:xfrm>
          <a:prstGeom prst="rect">
            <a:avLst/>
          </a:prstGeom>
        </p:spPr>
      </p:pic>
      <p:pic>
        <p:nvPicPr>
          <p:cNvPr id="9" name="Picture 8">
            <a:extLst>
              <a:ext uri="{FF2B5EF4-FFF2-40B4-BE49-F238E27FC236}">
                <a16:creationId xmlns:a16="http://schemas.microsoft.com/office/drawing/2014/main" id="{20D70DC1-1189-465B-8D0B-6211A86582C3}"/>
              </a:ext>
            </a:extLst>
          </p:cNvPr>
          <p:cNvPicPr>
            <a:picLocks noChangeAspect="1"/>
          </p:cNvPicPr>
          <p:nvPr/>
        </p:nvPicPr>
        <p:blipFill>
          <a:blip r:embed="rId3"/>
          <a:stretch>
            <a:fillRect/>
          </a:stretch>
        </p:blipFill>
        <p:spPr>
          <a:xfrm>
            <a:off x="4236405" y="3798861"/>
            <a:ext cx="7917819" cy="818104"/>
          </a:xfrm>
          <a:prstGeom prst="rect">
            <a:avLst/>
          </a:prstGeom>
        </p:spPr>
      </p:pic>
    </p:spTree>
    <p:extLst>
      <p:ext uri="{BB962C8B-B14F-4D97-AF65-F5344CB8AC3E}">
        <p14:creationId xmlns:p14="http://schemas.microsoft.com/office/powerpoint/2010/main" val="141824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0A25024-E7F7-49E4-A71B-285DC3A11E4D}"/>
              </a:ext>
            </a:extLst>
          </p:cNvPr>
          <p:cNvSpPr txBox="1"/>
          <p:nvPr/>
        </p:nvSpPr>
        <p:spPr>
          <a:xfrm>
            <a:off x="1727431" y="2626054"/>
            <a:ext cx="2331985" cy="276999"/>
          </a:xfrm>
          <a:prstGeom prst="rect">
            <a:avLst/>
          </a:prstGeom>
          <a:noFill/>
        </p:spPr>
        <p:txBody>
          <a:bodyPr wrap="none" rtlCol="0">
            <a:spAutoFit/>
          </a:bodyPr>
          <a:lstStyle/>
          <a:p>
            <a:pPr algn="ctr"/>
            <a:r>
              <a:rPr lang="en-US" sz="1200" dirty="0"/>
              <a:t>Bag of words of the longest tweet.</a:t>
            </a:r>
          </a:p>
        </p:txBody>
      </p:sp>
      <p:pic>
        <p:nvPicPr>
          <p:cNvPr id="3" name="Picture 2">
            <a:extLst>
              <a:ext uri="{FF2B5EF4-FFF2-40B4-BE49-F238E27FC236}">
                <a16:creationId xmlns:a16="http://schemas.microsoft.com/office/drawing/2014/main" id="{838A1181-4517-4821-B946-D8A94D7BC88D}"/>
              </a:ext>
            </a:extLst>
          </p:cNvPr>
          <p:cNvPicPr>
            <a:picLocks noChangeAspect="1"/>
          </p:cNvPicPr>
          <p:nvPr/>
        </p:nvPicPr>
        <p:blipFill>
          <a:blip r:embed="rId2"/>
          <a:stretch>
            <a:fillRect/>
          </a:stretch>
        </p:blipFill>
        <p:spPr>
          <a:xfrm>
            <a:off x="1323184" y="626221"/>
            <a:ext cx="3886201" cy="1845945"/>
          </a:xfrm>
          <a:prstGeom prst="rect">
            <a:avLst/>
          </a:prstGeom>
        </p:spPr>
      </p:pic>
      <p:sp>
        <p:nvSpPr>
          <p:cNvPr id="12" name="TextBox 11">
            <a:extLst>
              <a:ext uri="{FF2B5EF4-FFF2-40B4-BE49-F238E27FC236}">
                <a16:creationId xmlns:a16="http://schemas.microsoft.com/office/drawing/2014/main" id="{146996F7-1B47-4A5D-BB7A-5E9E4851F058}"/>
              </a:ext>
            </a:extLst>
          </p:cNvPr>
          <p:cNvSpPr txBox="1"/>
          <p:nvPr/>
        </p:nvSpPr>
        <p:spPr>
          <a:xfrm>
            <a:off x="5366790" y="865593"/>
            <a:ext cx="7215828" cy="1169551"/>
          </a:xfrm>
          <a:prstGeom prst="rect">
            <a:avLst/>
          </a:prstGeom>
          <a:noFill/>
        </p:spPr>
        <p:txBody>
          <a:bodyPr wrap="square" rtlCol="0">
            <a:spAutoFit/>
          </a:bodyPr>
          <a:lstStyle/>
          <a:p>
            <a:r>
              <a:rPr lang="en-US" sz="1400" i="1" dirty="0"/>
              <a:t>Initially, </a:t>
            </a:r>
            <a:r>
              <a:rPr lang="en-US" sz="1400" i="1" dirty="0" err="1"/>
              <a:t>CountVectorizer</a:t>
            </a:r>
            <a:r>
              <a:rPr lang="en-US" sz="1400" i="1" dirty="0"/>
              <a:t> was used to vectorize the tweets. Checking the columns, it was</a:t>
            </a:r>
          </a:p>
          <a:p>
            <a:r>
              <a:rPr lang="en-US" sz="1400" i="1" dirty="0"/>
              <a:t>Observed that there were several garbage characters in al tweets:</a:t>
            </a:r>
          </a:p>
          <a:p>
            <a:endParaRPr lang="en-US" sz="1400" i="1" dirty="0"/>
          </a:p>
          <a:p>
            <a:r>
              <a:rPr lang="en-US" sz="1400" i="1" dirty="0"/>
              <a:t> </a:t>
            </a:r>
          </a:p>
          <a:p>
            <a:endParaRPr lang="en-US" sz="1400" i="1" dirty="0"/>
          </a:p>
        </p:txBody>
      </p:sp>
      <p:pic>
        <p:nvPicPr>
          <p:cNvPr id="5" name="Picture 4">
            <a:extLst>
              <a:ext uri="{FF2B5EF4-FFF2-40B4-BE49-F238E27FC236}">
                <a16:creationId xmlns:a16="http://schemas.microsoft.com/office/drawing/2014/main" id="{46B0A7C3-9D0A-4DC3-B9A2-00E8FC104F1E}"/>
              </a:ext>
            </a:extLst>
          </p:cNvPr>
          <p:cNvPicPr>
            <a:picLocks noChangeAspect="1"/>
          </p:cNvPicPr>
          <p:nvPr/>
        </p:nvPicPr>
        <p:blipFill>
          <a:blip r:embed="rId3"/>
          <a:stretch>
            <a:fillRect/>
          </a:stretch>
        </p:blipFill>
        <p:spPr>
          <a:xfrm>
            <a:off x="6536177" y="1620748"/>
            <a:ext cx="3192818" cy="1702836"/>
          </a:xfrm>
          <a:prstGeom prst="rect">
            <a:avLst/>
          </a:prstGeom>
        </p:spPr>
      </p:pic>
      <p:sp>
        <p:nvSpPr>
          <p:cNvPr id="15" name="TextBox 14">
            <a:extLst>
              <a:ext uri="{FF2B5EF4-FFF2-40B4-BE49-F238E27FC236}">
                <a16:creationId xmlns:a16="http://schemas.microsoft.com/office/drawing/2014/main" id="{FA7EAA3F-897D-41FD-B7B3-383E7FD613DC}"/>
              </a:ext>
            </a:extLst>
          </p:cNvPr>
          <p:cNvSpPr txBox="1"/>
          <p:nvPr/>
        </p:nvSpPr>
        <p:spPr>
          <a:xfrm>
            <a:off x="7417040" y="3443375"/>
            <a:ext cx="1431097" cy="276999"/>
          </a:xfrm>
          <a:prstGeom prst="rect">
            <a:avLst/>
          </a:prstGeom>
          <a:noFill/>
        </p:spPr>
        <p:txBody>
          <a:bodyPr wrap="none" rtlCol="0">
            <a:spAutoFit/>
          </a:bodyPr>
          <a:lstStyle/>
          <a:p>
            <a:pPr algn="ctr"/>
            <a:r>
              <a:rPr lang="en-US" sz="1200" dirty="0"/>
              <a:t>Garbage characters.</a:t>
            </a:r>
          </a:p>
        </p:txBody>
      </p:sp>
      <p:sp>
        <p:nvSpPr>
          <p:cNvPr id="16" name="TextBox 15">
            <a:extLst>
              <a:ext uri="{FF2B5EF4-FFF2-40B4-BE49-F238E27FC236}">
                <a16:creationId xmlns:a16="http://schemas.microsoft.com/office/drawing/2014/main" id="{C5D92573-F9D1-4898-9549-09D98B5A5A10}"/>
              </a:ext>
            </a:extLst>
          </p:cNvPr>
          <p:cNvSpPr txBox="1"/>
          <p:nvPr/>
        </p:nvSpPr>
        <p:spPr>
          <a:xfrm>
            <a:off x="1089548" y="3860375"/>
            <a:ext cx="2333459" cy="369332"/>
          </a:xfrm>
          <a:prstGeom prst="rect">
            <a:avLst/>
          </a:prstGeom>
          <a:noFill/>
        </p:spPr>
        <p:txBody>
          <a:bodyPr wrap="none" rtlCol="0">
            <a:spAutoFit/>
          </a:bodyPr>
          <a:lstStyle/>
          <a:p>
            <a:r>
              <a:rPr lang="en-US" i="1" dirty="0"/>
              <a:t>Part 2 – Pre-processing</a:t>
            </a:r>
          </a:p>
        </p:txBody>
      </p:sp>
      <p:sp>
        <p:nvSpPr>
          <p:cNvPr id="17" name="TextBox 16">
            <a:extLst>
              <a:ext uri="{FF2B5EF4-FFF2-40B4-BE49-F238E27FC236}">
                <a16:creationId xmlns:a16="http://schemas.microsoft.com/office/drawing/2014/main" id="{AACE2F01-E1FD-4610-B8F8-5B2F75072FC5}"/>
              </a:ext>
            </a:extLst>
          </p:cNvPr>
          <p:cNvSpPr txBox="1"/>
          <p:nvPr/>
        </p:nvSpPr>
        <p:spPr>
          <a:xfrm>
            <a:off x="277263" y="4652476"/>
            <a:ext cx="11914737" cy="1169551"/>
          </a:xfrm>
          <a:prstGeom prst="rect">
            <a:avLst/>
          </a:prstGeom>
          <a:noFill/>
        </p:spPr>
        <p:txBody>
          <a:bodyPr wrap="none" rtlCol="0">
            <a:spAutoFit/>
          </a:bodyPr>
          <a:lstStyle/>
          <a:p>
            <a:r>
              <a:rPr lang="en-US" sz="1400" i="1" dirty="0"/>
              <a:t>Initially, the length of each tweet was obtained using a word tokenizer.  Only alphanumeric words were taken. The aim was to introduce a new</a:t>
            </a:r>
          </a:p>
          <a:p>
            <a:r>
              <a:rPr lang="en-US" sz="1400" i="1" dirty="0"/>
              <a:t>feature column that will display the length of each tweet. A </a:t>
            </a:r>
            <a:r>
              <a:rPr lang="en-US" sz="1400" i="1" dirty="0" err="1"/>
              <a:t>TfidfVectorizer</a:t>
            </a:r>
            <a:r>
              <a:rPr lang="en-US" sz="1400" i="1" dirty="0"/>
              <a:t> was then used to vectorize the tweets. The reason to use </a:t>
            </a:r>
            <a:r>
              <a:rPr lang="en-US" sz="1400" i="1" dirty="0" err="1"/>
              <a:t>TfidfVectorizer</a:t>
            </a:r>
            <a:r>
              <a:rPr lang="en-US" sz="1400" i="1" dirty="0"/>
              <a:t> is that</a:t>
            </a:r>
          </a:p>
          <a:p>
            <a:r>
              <a:rPr lang="en-US" sz="1400" i="1" dirty="0"/>
              <a:t>it tries to highlight words in each tweet as opposed to “across all tweets” using the inverse density function. Only about 200 words were chosen for developing</a:t>
            </a:r>
          </a:p>
          <a:p>
            <a:r>
              <a:rPr lang="en-US" sz="1400" i="1" dirty="0"/>
              <a:t>the models keeping in mind the time constraint; &gt;6 hours was required to tune gradient boost model using 500 feature words. Also, monogram and bigram words</a:t>
            </a:r>
          </a:p>
          <a:p>
            <a:r>
              <a:rPr lang="en-US" sz="1400" i="1" dirty="0"/>
              <a:t>were chosen in the model. The garbage characters were added to the list of English stop words and used to separate from the tweets. </a:t>
            </a:r>
          </a:p>
        </p:txBody>
      </p:sp>
    </p:spTree>
    <p:extLst>
      <p:ext uri="{BB962C8B-B14F-4D97-AF65-F5344CB8AC3E}">
        <p14:creationId xmlns:p14="http://schemas.microsoft.com/office/powerpoint/2010/main" val="115387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10FAC0-5E76-45C0-B586-F3AD87A596CD}"/>
              </a:ext>
            </a:extLst>
          </p:cNvPr>
          <p:cNvSpPr txBox="1"/>
          <p:nvPr/>
        </p:nvSpPr>
        <p:spPr>
          <a:xfrm>
            <a:off x="652747" y="557410"/>
            <a:ext cx="1805174" cy="369332"/>
          </a:xfrm>
          <a:prstGeom prst="rect">
            <a:avLst/>
          </a:prstGeom>
          <a:noFill/>
        </p:spPr>
        <p:txBody>
          <a:bodyPr wrap="none" rtlCol="0">
            <a:spAutoFit/>
          </a:bodyPr>
          <a:lstStyle/>
          <a:p>
            <a:r>
              <a:rPr lang="en-US" i="1" dirty="0"/>
              <a:t>Part 3 - Modeling</a:t>
            </a:r>
          </a:p>
        </p:txBody>
      </p:sp>
      <p:sp>
        <p:nvSpPr>
          <p:cNvPr id="7" name="TextBox 6">
            <a:extLst>
              <a:ext uri="{FF2B5EF4-FFF2-40B4-BE49-F238E27FC236}">
                <a16:creationId xmlns:a16="http://schemas.microsoft.com/office/drawing/2014/main" id="{0A66ABA7-C46F-4E99-B64B-01B16067C37F}"/>
              </a:ext>
            </a:extLst>
          </p:cNvPr>
          <p:cNvSpPr txBox="1"/>
          <p:nvPr/>
        </p:nvSpPr>
        <p:spPr>
          <a:xfrm>
            <a:off x="652747" y="1109731"/>
            <a:ext cx="10880992" cy="738664"/>
          </a:xfrm>
          <a:prstGeom prst="rect">
            <a:avLst/>
          </a:prstGeom>
          <a:noFill/>
        </p:spPr>
        <p:txBody>
          <a:bodyPr wrap="none" rtlCol="0">
            <a:spAutoFit/>
          </a:bodyPr>
          <a:lstStyle/>
          <a:p>
            <a:r>
              <a:rPr lang="en-US" sz="1400" i="1" dirty="0"/>
              <a:t>For comparison, logistic regression, random forest, gradient boost model and neural network models were used to get the best </a:t>
            </a:r>
          </a:p>
          <a:p>
            <a:r>
              <a:rPr lang="en-US" sz="1400" i="1" dirty="0"/>
              <a:t>Accuracy. Hyperparameter tuning was carried out for the models and the best parameters were selected which were used to predict the test values.</a:t>
            </a:r>
          </a:p>
          <a:p>
            <a:endParaRPr lang="en-US" sz="1400" i="1" dirty="0"/>
          </a:p>
        </p:txBody>
      </p:sp>
      <p:graphicFrame>
        <p:nvGraphicFramePr>
          <p:cNvPr id="8" name="Table 8">
            <a:extLst>
              <a:ext uri="{FF2B5EF4-FFF2-40B4-BE49-F238E27FC236}">
                <a16:creationId xmlns:a16="http://schemas.microsoft.com/office/drawing/2014/main" id="{19627450-6A7F-4D1C-8B2F-ACF40D6D4333}"/>
              </a:ext>
            </a:extLst>
          </p:cNvPr>
          <p:cNvGraphicFramePr>
            <a:graphicFrameLocks noGrp="1"/>
          </p:cNvGraphicFramePr>
          <p:nvPr>
            <p:extLst>
              <p:ext uri="{D42A27DB-BD31-4B8C-83A1-F6EECF244321}">
                <p14:modId xmlns:p14="http://schemas.microsoft.com/office/powerpoint/2010/main" val="3540121406"/>
              </p:ext>
            </p:extLst>
          </p:nvPr>
        </p:nvGraphicFramePr>
        <p:xfrm>
          <a:off x="2371952" y="2390891"/>
          <a:ext cx="5837969" cy="1717773"/>
        </p:xfrm>
        <a:graphic>
          <a:graphicData uri="http://schemas.openxmlformats.org/drawingml/2006/table">
            <a:tbl>
              <a:tblPr firstRow="1" bandRow="1">
                <a:tableStyleId>{5C22544A-7EE6-4342-B048-85BDC9FD1C3A}</a:tableStyleId>
              </a:tblPr>
              <a:tblGrid>
                <a:gridCol w="1851895">
                  <a:extLst>
                    <a:ext uri="{9D8B030D-6E8A-4147-A177-3AD203B41FA5}">
                      <a16:colId xmlns:a16="http://schemas.microsoft.com/office/drawing/2014/main" val="3440041931"/>
                    </a:ext>
                  </a:extLst>
                </a:gridCol>
                <a:gridCol w="2068498">
                  <a:extLst>
                    <a:ext uri="{9D8B030D-6E8A-4147-A177-3AD203B41FA5}">
                      <a16:colId xmlns:a16="http://schemas.microsoft.com/office/drawing/2014/main" val="2071629960"/>
                    </a:ext>
                  </a:extLst>
                </a:gridCol>
                <a:gridCol w="1917576">
                  <a:extLst>
                    <a:ext uri="{9D8B030D-6E8A-4147-A177-3AD203B41FA5}">
                      <a16:colId xmlns:a16="http://schemas.microsoft.com/office/drawing/2014/main" val="2249553749"/>
                    </a:ext>
                  </a:extLst>
                </a:gridCol>
              </a:tblGrid>
              <a:tr h="366493">
                <a:tc>
                  <a:txBody>
                    <a:bodyPr/>
                    <a:lstStyle/>
                    <a:p>
                      <a:pPr algn="ctr"/>
                      <a:r>
                        <a:rPr lang="en-US" sz="1400" dirty="0"/>
                        <a:t>Model</a:t>
                      </a:r>
                    </a:p>
                  </a:txBody>
                  <a:tcPr/>
                </a:tc>
                <a:tc>
                  <a:txBody>
                    <a:bodyPr/>
                    <a:lstStyle/>
                    <a:p>
                      <a:pPr algn="ctr"/>
                      <a:r>
                        <a:rPr lang="en-US" sz="1400" dirty="0"/>
                        <a:t>Accuracy (before tuning)</a:t>
                      </a:r>
                    </a:p>
                  </a:txBody>
                  <a:tcPr/>
                </a:tc>
                <a:tc>
                  <a:txBody>
                    <a:bodyPr/>
                    <a:lstStyle/>
                    <a:p>
                      <a:pPr algn="ctr"/>
                      <a:r>
                        <a:rPr lang="en-US" sz="1400" dirty="0"/>
                        <a:t>Accuracy (after tuning)</a:t>
                      </a:r>
                    </a:p>
                  </a:txBody>
                  <a:tcPr/>
                </a:tc>
                <a:extLst>
                  <a:ext uri="{0D108BD9-81ED-4DB2-BD59-A6C34878D82A}">
                    <a16:rowId xmlns:a16="http://schemas.microsoft.com/office/drawing/2014/main" val="2806441409"/>
                  </a:ext>
                </a:extLst>
              </a:tr>
              <a:tr h="370840">
                <a:tc>
                  <a:txBody>
                    <a:bodyPr/>
                    <a:lstStyle/>
                    <a:p>
                      <a:pPr algn="ctr"/>
                      <a:r>
                        <a:rPr lang="en-US" sz="1400" i="1" dirty="0"/>
                        <a:t>Logistic Regression</a:t>
                      </a:r>
                    </a:p>
                  </a:txBody>
                  <a:tcPr/>
                </a:tc>
                <a:tc>
                  <a:txBody>
                    <a:bodyPr/>
                    <a:lstStyle/>
                    <a:p>
                      <a:pPr algn="ctr"/>
                      <a:r>
                        <a:rPr lang="en-US" sz="1400" i="1" dirty="0"/>
                        <a:t>0.932</a:t>
                      </a:r>
                    </a:p>
                  </a:txBody>
                  <a:tcPr/>
                </a:tc>
                <a:tc>
                  <a:txBody>
                    <a:bodyPr/>
                    <a:lstStyle/>
                    <a:p>
                      <a:pPr algn="ctr"/>
                      <a:r>
                        <a:rPr lang="en-US" sz="1400" i="1" dirty="0"/>
                        <a:t>0.932</a:t>
                      </a:r>
                    </a:p>
                  </a:txBody>
                  <a:tcPr/>
                </a:tc>
                <a:extLst>
                  <a:ext uri="{0D108BD9-81ED-4DB2-BD59-A6C34878D82A}">
                    <a16:rowId xmlns:a16="http://schemas.microsoft.com/office/drawing/2014/main" val="4060791308"/>
                  </a:ext>
                </a:extLst>
              </a:tr>
              <a:tr h="370840">
                <a:tc>
                  <a:txBody>
                    <a:bodyPr/>
                    <a:lstStyle/>
                    <a:p>
                      <a:pPr algn="ctr"/>
                      <a:r>
                        <a:rPr lang="en-US" sz="1400" i="1" dirty="0"/>
                        <a:t>Random Forest</a:t>
                      </a:r>
                    </a:p>
                  </a:txBody>
                  <a:tcPr/>
                </a:tc>
                <a:tc>
                  <a:txBody>
                    <a:bodyPr/>
                    <a:lstStyle/>
                    <a:p>
                      <a:pPr algn="ctr"/>
                      <a:r>
                        <a:rPr lang="en-US" sz="1400" i="1" dirty="0"/>
                        <a:t>0.933</a:t>
                      </a:r>
                    </a:p>
                  </a:txBody>
                  <a:tcPr/>
                </a:tc>
                <a:tc>
                  <a:txBody>
                    <a:bodyPr/>
                    <a:lstStyle/>
                    <a:p>
                      <a:pPr algn="ctr"/>
                      <a:r>
                        <a:rPr lang="en-US" sz="1400" i="1" dirty="0"/>
                        <a:t>0.933</a:t>
                      </a:r>
                    </a:p>
                  </a:txBody>
                  <a:tcPr/>
                </a:tc>
                <a:extLst>
                  <a:ext uri="{0D108BD9-81ED-4DB2-BD59-A6C34878D82A}">
                    <a16:rowId xmlns:a16="http://schemas.microsoft.com/office/drawing/2014/main" val="176231723"/>
                  </a:ext>
                </a:extLst>
              </a:tr>
              <a:tr h="185420">
                <a:tc>
                  <a:txBody>
                    <a:bodyPr/>
                    <a:lstStyle/>
                    <a:p>
                      <a:pPr algn="ctr"/>
                      <a:r>
                        <a:rPr lang="en-US" sz="1400" i="1" dirty="0"/>
                        <a:t>Gradient Boost Model</a:t>
                      </a:r>
                    </a:p>
                  </a:txBody>
                  <a:tcPr/>
                </a:tc>
                <a:tc>
                  <a:txBody>
                    <a:bodyPr/>
                    <a:lstStyle/>
                    <a:p>
                      <a:pPr algn="ctr"/>
                      <a:r>
                        <a:rPr lang="en-US" sz="1400" i="1" dirty="0"/>
                        <a:t>0.928</a:t>
                      </a:r>
                    </a:p>
                  </a:txBody>
                  <a:tcPr/>
                </a:tc>
                <a:tc>
                  <a:txBody>
                    <a:bodyPr/>
                    <a:lstStyle/>
                    <a:p>
                      <a:pPr algn="ctr"/>
                      <a:r>
                        <a:rPr lang="en-US" sz="1400" i="1" dirty="0"/>
                        <a:t>0.933</a:t>
                      </a:r>
                    </a:p>
                  </a:txBody>
                  <a:tcPr/>
                </a:tc>
                <a:extLst>
                  <a:ext uri="{0D108BD9-81ED-4DB2-BD59-A6C34878D82A}">
                    <a16:rowId xmlns:a16="http://schemas.microsoft.com/office/drawing/2014/main" val="1861221935"/>
                  </a:ext>
                </a:extLst>
              </a:tr>
              <a:tr h="185420">
                <a:tc>
                  <a:txBody>
                    <a:bodyPr/>
                    <a:lstStyle/>
                    <a:p>
                      <a:pPr algn="ctr"/>
                      <a:r>
                        <a:rPr lang="en-US" sz="1400" i="1" dirty="0"/>
                        <a:t>Neural Network</a:t>
                      </a:r>
                    </a:p>
                  </a:txBody>
                  <a:tcPr/>
                </a:tc>
                <a:tc>
                  <a:txBody>
                    <a:bodyPr/>
                    <a:lstStyle/>
                    <a:p>
                      <a:pPr algn="ctr"/>
                      <a:r>
                        <a:rPr lang="en-US" sz="1400" i="1" dirty="0"/>
                        <a:t>0.932</a:t>
                      </a:r>
                    </a:p>
                  </a:txBody>
                  <a:tcPr/>
                </a:tc>
                <a:tc>
                  <a:txBody>
                    <a:bodyPr/>
                    <a:lstStyle/>
                    <a:p>
                      <a:pPr algn="ctr"/>
                      <a:r>
                        <a:rPr lang="en-US" sz="1400" i="1" dirty="0"/>
                        <a:t>0.935</a:t>
                      </a:r>
                    </a:p>
                  </a:txBody>
                  <a:tcPr/>
                </a:tc>
                <a:extLst>
                  <a:ext uri="{0D108BD9-81ED-4DB2-BD59-A6C34878D82A}">
                    <a16:rowId xmlns:a16="http://schemas.microsoft.com/office/drawing/2014/main" val="2059594833"/>
                  </a:ext>
                </a:extLst>
              </a:tr>
            </a:tbl>
          </a:graphicData>
        </a:graphic>
      </p:graphicFrame>
      <p:sp>
        <p:nvSpPr>
          <p:cNvPr id="9" name="TextBox 8">
            <a:extLst>
              <a:ext uri="{FF2B5EF4-FFF2-40B4-BE49-F238E27FC236}">
                <a16:creationId xmlns:a16="http://schemas.microsoft.com/office/drawing/2014/main" id="{563441A5-9865-4512-A15C-8FFAB9D9393D}"/>
              </a:ext>
            </a:extLst>
          </p:cNvPr>
          <p:cNvSpPr txBox="1"/>
          <p:nvPr/>
        </p:nvSpPr>
        <p:spPr>
          <a:xfrm>
            <a:off x="652747" y="4852983"/>
            <a:ext cx="10400476" cy="1169551"/>
          </a:xfrm>
          <a:prstGeom prst="rect">
            <a:avLst/>
          </a:prstGeom>
          <a:noFill/>
        </p:spPr>
        <p:txBody>
          <a:bodyPr wrap="none" rtlCol="0">
            <a:spAutoFit/>
          </a:bodyPr>
          <a:lstStyle/>
          <a:p>
            <a:r>
              <a:rPr lang="en-US" sz="1400" i="1" dirty="0"/>
              <a:t>The neural network model could not be optimized across all activation function, optimizers, batch-size, epoch, learning-rate, momentum due</a:t>
            </a:r>
          </a:p>
          <a:p>
            <a:r>
              <a:rPr lang="en-US" sz="1400" i="1" dirty="0"/>
              <a:t>to time constraint. Hence, a procedure has been shown using SGD optimizer. Early stopping and drop-outs were included in the model.</a:t>
            </a:r>
          </a:p>
          <a:p>
            <a:r>
              <a:rPr lang="en-US" sz="1400" i="1" dirty="0"/>
              <a:t>A </a:t>
            </a:r>
            <a:r>
              <a:rPr lang="en-US" sz="1400" i="1" dirty="0" err="1"/>
              <a:t>gridSearchCv</a:t>
            </a:r>
            <a:r>
              <a:rPr lang="en-US" sz="1400" i="1" dirty="0"/>
              <a:t> was used during hyperparameter tuning.</a:t>
            </a:r>
          </a:p>
          <a:p>
            <a:r>
              <a:rPr lang="en-US" sz="1400" i="1" dirty="0"/>
              <a:t>It was shown that by increasing the maximum feature size to 500; increased the accuracy of the neural network to 0.948; however, the model</a:t>
            </a:r>
          </a:p>
          <a:p>
            <a:r>
              <a:rPr lang="en-US" sz="1400" i="1" dirty="0"/>
              <a:t>was not able to classify the offensive tweets properly. It seemed there was overfitting of the data with too many features.</a:t>
            </a:r>
          </a:p>
        </p:txBody>
      </p:sp>
    </p:spTree>
    <p:extLst>
      <p:ext uri="{BB962C8B-B14F-4D97-AF65-F5344CB8AC3E}">
        <p14:creationId xmlns:p14="http://schemas.microsoft.com/office/powerpoint/2010/main" val="265765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00DDC-12DD-448A-B6FF-F4BC91D039FC}"/>
              </a:ext>
            </a:extLst>
          </p:cNvPr>
          <p:cNvSpPr txBox="1"/>
          <p:nvPr/>
        </p:nvSpPr>
        <p:spPr>
          <a:xfrm>
            <a:off x="905522" y="435006"/>
            <a:ext cx="7009804" cy="307777"/>
          </a:xfrm>
          <a:prstGeom prst="rect">
            <a:avLst/>
          </a:prstGeom>
          <a:noFill/>
        </p:spPr>
        <p:txBody>
          <a:bodyPr wrap="none" rtlCol="0">
            <a:spAutoFit/>
          </a:bodyPr>
          <a:lstStyle/>
          <a:p>
            <a:r>
              <a:rPr lang="en-US" sz="1400" i="1" dirty="0"/>
              <a:t>The feature </a:t>
            </a:r>
            <a:r>
              <a:rPr lang="en-US" sz="1400" i="1" dirty="0" err="1"/>
              <a:t>importances</a:t>
            </a:r>
            <a:r>
              <a:rPr lang="en-US" sz="1400" i="1" dirty="0"/>
              <a:t> were displayed for gradient boost classifier and random forest model:</a:t>
            </a:r>
          </a:p>
        </p:txBody>
      </p:sp>
      <p:sp>
        <p:nvSpPr>
          <p:cNvPr id="9" name="TextBox 8">
            <a:extLst>
              <a:ext uri="{FF2B5EF4-FFF2-40B4-BE49-F238E27FC236}">
                <a16:creationId xmlns:a16="http://schemas.microsoft.com/office/drawing/2014/main" id="{2B58C91C-5019-4857-94B9-99EE6842C248}"/>
              </a:ext>
            </a:extLst>
          </p:cNvPr>
          <p:cNvSpPr txBox="1"/>
          <p:nvPr/>
        </p:nvSpPr>
        <p:spPr>
          <a:xfrm>
            <a:off x="1306124" y="5886123"/>
            <a:ext cx="9959971" cy="523220"/>
          </a:xfrm>
          <a:prstGeom prst="rect">
            <a:avLst/>
          </a:prstGeom>
          <a:noFill/>
        </p:spPr>
        <p:txBody>
          <a:bodyPr wrap="none" rtlCol="0">
            <a:spAutoFit/>
          </a:bodyPr>
          <a:lstStyle/>
          <a:p>
            <a:r>
              <a:rPr lang="en-US" sz="1400" i="1" dirty="0"/>
              <a:t>It seems like the feature </a:t>
            </a:r>
            <a:r>
              <a:rPr lang="en-US" sz="1400" i="1" dirty="0" err="1"/>
              <a:t>importances</a:t>
            </a:r>
            <a:r>
              <a:rPr lang="en-US" sz="1400" i="1" dirty="0"/>
              <a:t> from the random classifier model to an extent match with the gradient boost model. Both models</a:t>
            </a:r>
          </a:p>
          <a:p>
            <a:r>
              <a:rPr lang="en-US" sz="1400" i="1" dirty="0"/>
              <a:t>seem to agree that features like “black”, “amp”, “</a:t>
            </a:r>
            <a:r>
              <a:rPr lang="en-US" sz="1400" i="1" dirty="0" err="1"/>
              <a:t>america</a:t>
            </a:r>
            <a:r>
              <a:rPr lang="en-US" sz="1400" i="1" dirty="0"/>
              <a:t>”, “attack” are important. </a:t>
            </a:r>
          </a:p>
        </p:txBody>
      </p:sp>
      <p:pic>
        <p:nvPicPr>
          <p:cNvPr id="3" name="Picture 2">
            <a:extLst>
              <a:ext uri="{FF2B5EF4-FFF2-40B4-BE49-F238E27FC236}">
                <a16:creationId xmlns:a16="http://schemas.microsoft.com/office/drawing/2014/main" id="{E7FD9459-70AD-4DEB-A403-2CF1C52826F8}"/>
              </a:ext>
            </a:extLst>
          </p:cNvPr>
          <p:cNvPicPr>
            <a:picLocks noChangeAspect="1"/>
          </p:cNvPicPr>
          <p:nvPr/>
        </p:nvPicPr>
        <p:blipFill>
          <a:blip r:embed="rId2"/>
          <a:stretch>
            <a:fillRect/>
          </a:stretch>
        </p:blipFill>
        <p:spPr>
          <a:xfrm>
            <a:off x="375082" y="870925"/>
            <a:ext cx="5413159" cy="4587982"/>
          </a:xfrm>
          <a:prstGeom prst="rect">
            <a:avLst/>
          </a:prstGeom>
        </p:spPr>
      </p:pic>
      <p:sp>
        <p:nvSpPr>
          <p:cNvPr id="5" name="TextBox 4">
            <a:extLst>
              <a:ext uri="{FF2B5EF4-FFF2-40B4-BE49-F238E27FC236}">
                <a16:creationId xmlns:a16="http://schemas.microsoft.com/office/drawing/2014/main" id="{0B8241D7-D158-4345-BD8F-7607B60D0754}"/>
              </a:ext>
            </a:extLst>
          </p:cNvPr>
          <p:cNvSpPr txBox="1"/>
          <p:nvPr/>
        </p:nvSpPr>
        <p:spPr>
          <a:xfrm>
            <a:off x="2246050" y="3164916"/>
            <a:ext cx="1794787" cy="307777"/>
          </a:xfrm>
          <a:prstGeom prst="rect">
            <a:avLst/>
          </a:prstGeom>
          <a:noFill/>
          <a:ln>
            <a:solidFill>
              <a:srgbClr val="C00000"/>
            </a:solidFill>
          </a:ln>
        </p:spPr>
        <p:txBody>
          <a:bodyPr wrap="none" rtlCol="0">
            <a:spAutoFit/>
          </a:bodyPr>
          <a:lstStyle/>
          <a:p>
            <a:r>
              <a:rPr lang="en-US" sz="1400" dirty="0"/>
              <a:t>Gradient Boost Model</a:t>
            </a:r>
          </a:p>
        </p:txBody>
      </p:sp>
      <p:pic>
        <p:nvPicPr>
          <p:cNvPr id="10" name="Picture 9">
            <a:extLst>
              <a:ext uri="{FF2B5EF4-FFF2-40B4-BE49-F238E27FC236}">
                <a16:creationId xmlns:a16="http://schemas.microsoft.com/office/drawing/2014/main" id="{C10C3235-2389-4705-B6E4-399F769F4578}"/>
              </a:ext>
            </a:extLst>
          </p:cNvPr>
          <p:cNvPicPr>
            <a:picLocks noChangeAspect="1"/>
          </p:cNvPicPr>
          <p:nvPr/>
        </p:nvPicPr>
        <p:blipFill>
          <a:blip r:embed="rId3"/>
          <a:stretch>
            <a:fillRect/>
          </a:stretch>
        </p:blipFill>
        <p:spPr>
          <a:xfrm>
            <a:off x="5614987" y="870925"/>
            <a:ext cx="5795963" cy="4554445"/>
          </a:xfrm>
          <a:prstGeom prst="rect">
            <a:avLst/>
          </a:prstGeom>
        </p:spPr>
      </p:pic>
      <p:sp>
        <p:nvSpPr>
          <p:cNvPr id="11" name="TextBox 10">
            <a:extLst>
              <a:ext uri="{FF2B5EF4-FFF2-40B4-BE49-F238E27FC236}">
                <a16:creationId xmlns:a16="http://schemas.microsoft.com/office/drawing/2014/main" id="{99EC37F8-7020-4E11-8C4E-739F40FBB82E}"/>
              </a:ext>
            </a:extLst>
          </p:cNvPr>
          <p:cNvSpPr txBox="1"/>
          <p:nvPr/>
        </p:nvSpPr>
        <p:spPr>
          <a:xfrm>
            <a:off x="7864395" y="3148147"/>
            <a:ext cx="1803314" cy="307777"/>
          </a:xfrm>
          <a:prstGeom prst="rect">
            <a:avLst/>
          </a:prstGeom>
          <a:noFill/>
          <a:ln>
            <a:solidFill>
              <a:srgbClr val="C00000"/>
            </a:solidFill>
          </a:ln>
        </p:spPr>
        <p:txBody>
          <a:bodyPr wrap="none" rtlCol="0">
            <a:spAutoFit/>
          </a:bodyPr>
          <a:lstStyle/>
          <a:p>
            <a:r>
              <a:rPr lang="en-US" sz="1400" dirty="0"/>
              <a:t>Random Forest Model</a:t>
            </a:r>
          </a:p>
        </p:txBody>
      </p:sp>
    </p:spTree>
    <p:extLst>
      <p:ext uri="{BB962C8B-B14F-4D97-AF65-F5344CB8AC3E}">
        <p14:creationId xmlns:p14="http://schemas.microsoft.com/office/powerpoint/2010/main" val="278044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BB804F-20DE-4A99-8DB1-347F6D45A740}"/>
              </a:ext>
            </a:extLst>
          </p:cNvPr>
          <p:cNvPicPr>
            <a:picLocks noChangeAspect="1"/>
          </p:cNvPicPr>
          <p:nvPr/>
        </p:nvPicPr>
        <p:blipFill rotWithShape="1">
          <a:blip r:embed="rId2"/>
          <a:srcRect t="2469"/>
          <a:stretch/>
        </p:blipFill>
        <p:spPr>
          <a:xfrm>
            <a:off x="6257646" y="652781"/>
            <a:ext cx="4943475" cy="3009900"/>
          </a:xfrm>
          <a:prstGeom prst="rect">
            <a:avLst/>
          </a:prstGeom>
        </p:spPr>
      </p:pic>
      <p:sp>
        <p:nvSpPr>
          <p:cNvPr id="4" name="TextBox 3">
            <a:extLst>
              <a:ext uri="{FF2B5EF4-FFF2-40B4-BE49-F238E27FC236}">
                <a16:creationId xmlns:a16="http://schemas.microsoft.com/office/drawing/2014/main" id="{FCA80029-C5CA-4E18-96A5-3FC4D0FAAF01}"/>
              </a:ext>
            </a:extLst>
          </p:cNvPr>
          <p:cNvSpPr txBox="1"/>
          <p:nvPr/>
        </p:nvSpPr>
        <p:spPr>
          <a:xfrm>
            <a:off x="1362688" y="264924"/>
            <a:ext cx="8933086" cy="307777"/>
          </a:xfrm>
          <a:prstGeom prst="rect">
            <a:avLst/>
          </a:prstGeom>
          <a:noFill/>
        </p:spPr>
        <p:txBody>
          <a:bodyPr wrap="none" rtlCol="0">
            <a:spAutoFit/>
          </a:bodyPr>
          <a:lstStyle/>
          <a:p>
            <a:r>
              <a:rPr lang="en-US" sz="1400" i="1" dirty="0"/>
              <a:t>The ROC and AUC plots were calculated for all four models. As observed, the neural network model gave the highest AUC</a:t>
            </a:r>
          </a:p>
        </p:txBody>
      </p:sp>
      <p:sp>
        <p:nvSpPr>
          <p:cNvPr id="9" name="TextBox 8">
            <a:extLst>
              <a:ext uri="{FF2B5EF4-FFF2-40B4-BE49-F238E27FC236}">
                <a16:creationId xmlns:a16="http://schemas.microsoft.com/office/drawing/2014/main" id="{815055E4-85E9-4055-816D-A74230077B0B}"/>
              </a:ext>
            </a:extLst>
          </p:cNvPr>
          <p:cNvSpPr txBox="1"/>
          <p:nvPr/>
        </p:nvSpPr>
        <p:spPr>
          <a:xfrm>
            <a:off x="8351445" y="2665451"/>
            <a:ext cx="2134978" cy="307777"/>
          </a:xfrm>
          <a:prstGeom prst="rect">
            <a:avLst/>
          </a:prstGeom>
          <a:noFill/>
          <a:ln>
            <a:solidFill>
              <a:srgbClr val="C00000"/>
            </a:solidFill>
          </a:ln>
        </p:spPr>
        <p:txBody>
          <a:bodyPr wrap="square" rtlCol="0">
            <a:spAutoFit/>
          </a:bodyPr>
          <a:lstStyle/>
          <a:p>
            <a:r>
              <a:rPr lang="en-US" sz="1400" dirty="0"/>
              <a:t>Random Forest AUC: 0.858</a:t>
            </a:r>
          </a:p>
        </p:txBody>
      </p:sp>
      <p:pic>
        <p:nvPicPr>
          <p:cNvPr id="3" name="Picture 2">
            <a:extLst>
              <a:ext uri="{FF2B5EF4-FFF2-40B4-BE49-F238E27FC236}">
                <a16:creationId xmlns:a16="http://schemas.microsoft.com/office/drawing/2014/main" id="{7537D40C-EED6-4C2C-9C36-53CAE9800312}"/>
              </a:ext>
            </a:extLst>
          </p:cNvPr>
          <p:cNvPicPr>
            <a:picLocks noChangeAspect="1"/>
          </p:cNvPicPr>
          <p:nvPr/>
        </p:nvPicPr>
        <p:blipFill>
          <a:blip r:embed="rId3"/>
          <a:stretch>
            <a:fillRect/>
          </a:stretch>
        </p:blipFill>
        <p:spPr>
          <a:xfrm>
            <a:off x="1052512" y="729902"/>
            <a:ext cx="3953157" cy="2706079"/>
          </a:xfrm>
          <a:prstGeom prst="rect">
            <a:avLst/>
          </a:prstGeom>
        </p:spPr>
      </p:pic>
      <p:sp>
        <p:nvSpPr>
          <p:cNvPr id="12" name="TextBox 11">
            <a:extLst>
              <a:ext uri="{FF2B5EF4-FFF2-40B4-BE49-F238E27FC236}">
                <a16:creationId xmlns:a16="http://schemas.microsoft.com/office/drawing/2014/main" id="{631DB1AB-1CF5-4B53-BD70-B3CB73F3F820}"/>
              </a:ext>
            </a:extLst>
          </p:cNvPr>
          <p:cNvSpPr txBox="1"/>
          <p:nvPr/>
        </p:nvSpPr>
        <p:spPr>
          <a:xfrm>
            <a:off x="2203014" y="2572831"/>
            <a:ext cx="2482921" cy="307777"/>
          </a:xfrm>
          <a:prstGeom prst="rect">
            <a:avLst/>
          </a:prstGeom>
          <a:noFill/>
          <a:ln>
            <a:solidFill>
              <a:srgbClr val="C00000"/>
            </a:solidFill>
          </a:ln>
        </p:spPr>
        <p:txBody>
          <a:bodyPr wrap="square" rtlCol="0">
            <a:spAutoFit/>
          </a:bodyPr>
          <a:lstStyle/>
          <a:p>
            <a:r>
              <a:rPr lang="en-US" sz="1400" dirty="0"/>
              <a:t>Logistic Regression AUC: 0.858</a:t>
            </a:r>
          </a:p>
        </p:txBody>
      </p:sp>
      <p:pic>
        <p:nvPicPr>
          <p:cNvPr id="14" name="Picture 13">
            <a:extLst>
              <a:ext uri="{FF2B5EF4-FFF2-40B4-BE49-F238E27FC236}">
                <a16:creationId xmlns:a16="http://schemas.microsoft.com/office/drawing/2014/main" id="{57EE605D-034D-47F5-8644-6620674D8241}"/>
              </a:ext>
            </a:extLst>
          </p:cNvPr>
          <p:cNvPicPr>
            <a:picLocks noChangeAspect="1"/>
          </p:cNvPicPr>
          <p:nvPr/>
        </p:nvPicPr>
        <p:blipFill>
          <a:blip r:embed="rId4"/>
          <a:stretch>
            <a:fillRect/>
          </a:stretch>
        </p:blipFill>
        <p:spPr>
          <a:xfrm>
            <a:off x="790715" y="3662681"/>
            <a:ext cx="4610100" cy="3009900"/>
          </a:xfrm>
          <a:prstGeom prst="rect">
            <a:avLst/>
          </a:prstGeom>
        </p:spPr>
      </p:pic>
      <p:sp>
        <p:nvSpPr>
          <p:cNvPr id="11" name="TextBox 10">
            <a:extLst>
              <a:ext uri="{FF2B5EF4-FFF2-40B4-BE49-F238E27FC236}">
                <a16:creationId xmlns:a16="http://schemas.microsoft.com/office/drawing/2014/main" id="{9FB2C787-BEE0-416B-B1C6-825B89B39112}"/>
              </a:ext>
            </a:extLst>
          </p:cNvPr>
          <p:cNvSpPr txBox="1"/>
          <p:nvPr/>
        </p:nvSpPr>
        <p:spPr>
          <a:xfrm>
            <a:off x="2819540" y="5605373"/>
            <a:ext cx="2148981" cy="307777"/>
          </a:xfrm>
          <a:prstGeom prst="rect">
            <a:avLst/>
          </a:prstGeom>
          <a:noFill/>
          <a:ln>
            <a:solidFill>
              <a:srgbClr val="C00000"/>
            </a:solidFill>
          </a:ln>
        </p:spPr>
        <p:txBody>
          <a:bodyPr wrap="square" rtlCol="0">
            <a:spAutoFit/>
          </a:bodyPr>
          <a:lstStyle/>
          <a:p>
            <a:r>
              <a:rPr lang="en-US" sz="1400" dirty="0"/>
              <a:t>Gradient Boost AUC: 0.859</a:t>
            </a:r>
          </a:p>
        </p:txBody>
      </p:sp>
      <p:pic>
        <p:nvPicPr>
          <p:cNvPr id="16" name="Picture 15">
            <a:extLst>
              <a:ext uri="{FF2B5EF4-FFF2-40B4-BE49-F238E27FC236}">
                <a16:creationId xmlns:a16="http://schemas.microsoft.com/office/drawing/2014/main" id="{E685BB6B-64AE-424E-90E1-A7973FBDEDD0}"/>
              </a:ext>
            </a:extLst>
          </p:cNvPr>
          <p:cNvPicPr>
            <a:picLocks noChangeAspect="1"/>
          </p:cNvPicPr>
          <p:nvPr/>
        </p:nvPicPr>
        <p:blipFill>
          <a:blip r:embed="rId5"/>
          <a:stretch>
            <a:fillRect/>
          </a:stretch>
        </p:blipFill>
        <p:spPr>
          <a:xfrm>
            <a:off x="6652792" y="3595407"/>
            <a:ext cx="4494263" cy="2933381"/>
          </a:xfrm>
          <a:prstGeom prst="rect">
            <a:avLst/>
          </a:prstGeom>
        </p:spPr>
      </p:pic>
      <p:sp>
        <p:nvSpPr>
          <p:cNvPr id="17" name="TextBox 16">
            <a:extLst>
              <a:ext uri="{FF2B5EF4-FFF2-40B4-BE49-F238E27FC236}">
                <a16:creationId xmlns:a16="http://schemas.microsoft.com/office/drawing/2014/main" id="{38D83662-E393-4E24-9A5C-7E113B31A008}"/>
              </a:ext>
            </a:extLst>
          </p:cNvPr>
          <p:cNvSpPr txBox="1"/>
          <p:nvPr/>
        </p:nvSpPr>
        <p:spPr>
          <a:xfrm>
            <a:off x="8551470" y="5469906"/>
            <a:ext cx="2134978" cy="307777"/>
          </a:xfrm>
          <a:prstGeom prst="rect">
            <a:avLst/>
          </a:prstGeom>
          <a:noFill/>
          <a:ln>
            <a:solidFill>
              <a:srgbClr val="C00000"/>
            </a:solidFill>
          </a:ln>
        </p:spPr>
        <p:txBody>
          <a:bodyPr wrap="square" rtlCol="0">
            <a:spAutoFit/>
          </a:bodyPr>
          <a:lstStyle/>
          <a:p>
            <a:r>
              <a:rPr lang="en-US" sz="1400" dirty="0"/>
              <a:t>Random Forest AUC: 0.868</a:t>
            </a:r>
          </a:p>
        </p:txBody>
      </p:sp>
    </p:spTree>
    <p:extLst>
      <p:ext uri="{BB962C8B-B14F-4D97-AF65-F5344CB8AC3E}">
        <p14:creationId xmlns:p14="http://schemas.microsoft.com/office/powerpoint/2010/main" val="208484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50AF48-EBE9-46FE-BABC-D03B0418D897}"/>
              </a:ext>
            </a:extLst>
          </p:cNvPr>
          <p:cNvSpPr txBox="1"/>
          <p:nvPr/>
        </p:nvSpPr>
        <p:spPr>
          <a:xfrm>
            <a:off x="824329" y="216578"/>
            <a:ext cx="3808478" cy="369332"/>
          </a:xfrm>
          <a:prstGeom prst="rect">
            <a:avLst/>
          </a:prstGeom>
          <a:noFill/>
        </p:spPr>
        <p:txBody>
          <a:bodyPr wrap="none" rtlCol="0">
            <a:spAutoFit/>
          </a:bodyPr>
          <a:lstStyle/>
          <a:p>
            <a:r>
              <a:rPr lang="en-US" i="1" dirty="0"/>
              <a:t>Part 4- Model testing and Visualization</a:t>
            </a:r>
          </a:p>
        </p:txBody>
      </p:sp>
      <p:sp>
        <p:nvSpPr>
          <p:cNvPr id="5" name="TextBox 4">
            <a:extLst>
              <a:ext uri="{FF2B5EF4-FFF2-40B4-BE49-F238E27FC236}">
                <a16:creationId xmlns:a16="http://schemas.microsoft.com/office/drawing/2014/main" id="{3F3F2A02-9825-480C-812B-59B69D7BC7C8}"/>
              </a:ext>
            </a:extLst>
          </p:cNvPr>
          <p:cNvSpPr txBox="1"/>
          <p:nvPr/>
        </p:nvSpPr>
        <p:spPr>
          <a:xfrm>
            <a:off x="475905" y="566914"/>
            <a:ext cx="11298314" cy="954107"/>
          </a:xfrm>
          <a:prstGeom prst="rect">
            <a:avLst/>
          </a:prstGeom>
          <a:noFill/>
        </p:spPr>
        <p:txBody>
          <a:bodyPr wrap="square" rtlCol="0">
            <a:spAutoFit/>
          </a:bodyPr>
          <a:lstStyle/>
          <a:p>
            <a:r>
              <a:rPr lang="en-US" sz="1400" i="1" dirty="0"/>
              <a:t>The neural network model with 3 hidden layers and each with 302 nodes were used to predict racist/hateful tweets on the test data. As seen, in the histogram, 151 tweets were marked as offensive whereas 17046 tweets were marked as non-offensive. A word cloud of the all 151 offensive tweets</a:t>
            </a:r>
          </a:p>
          <a:p>
            <a:r>
              <a:rPr lang="en-US" sz="1400" i="1" dirty="0"/>
              <a:t>was plotted as well as the histogram distribution of the hateful tweets with word length was generated. The length vs tweet count showed  a Gaussian distribution.</a:t>
            </a:r>
          </a:p>
        </p:txBody>
      </p:sp>
      <p:pic>
        <p:nvPicPr>
          <p:cNvPr id="6" name="Picture 5">
            <a:extLst>
              <a:ext uri="{FF2B5EF4-FFF2-40B4-BE49-F238E27FC236}">
                <a16:creationId xmlns:a16="http://schemas.microsoft.com/office/drawing/2014/main" id="{CD5C31C1-0B9F-4B5B-89A1-DE6C0BB185F1}"/>
              </a:ext>
            </a:extLst>
          </p:cNvPr>
          <p:cNvPicPr>
            <a:picLocks noChangeAspect="1"/>
          </p:cNvPicPr>
          <p:nvPr/>
        </p:nvPicPr>
        <p:blipFill>
          <a:blip r:embed="rId2"/>
          <a:stretch>
            <a:fillRect/>
          </a:stretch>
        </p:blipFill>
        <p:spPr>
          <a:xfrm>
            <a:off x="292347" y="1473947"/>
            <a:ext cx="4505325" cy="2876550"/>
          </a:xfrm>
          <a:prstGeom prst="rect">
            <a:avLst/>
          </a:prstGeom>
        </p:spPr>
      </p:pic>
      <p:pic>
        <p:nvPicPr>
          <p:cNvPr id="12" name="Picture 11">
            <a:extLst>
              <a:ext uri="{FF2B5EF4-FFF2-40B4-BE49-F238E27FC236}">
                <a16:creationId xmlns:a16="http://schemas.microsoft.com/office/drawing/2014/main" id="{4A38DE36-8032-422D-AB08-195437490BEC}"/>
              </a:ext>
            </a:extLst>
          </p:cNvPr>
          <p:cNvPicPr>
            <a:picLocks noChangeAspect="1"/>
          </p:cNvPicPr>
          <p:nvPr/>
        </p:nvPicPr>
        <p:blipFill>
          <a:blip r:embed="rId3"/>
          <a:stretch>
            <a:fillRect/>
          </a:stretch>
        </p:blipFill>
        <p:spPr>
          <a:xfrm>
            <a:off x="824329" y="4589589"/>
            <a:ext cx="3441363" cy="2252662"/>
          </a:xfrm>
          <a:prstGeom prst="rect">
            <a:avLst/>
          </a:prstGeom>
        </p:spPr>
      </p:pic>
      <p:sp>
        <p:nvSpPr>
          <p:cNvPr id="17" name="TextBox 16">
            <a:extLst>
              <a:ext uri="{FF2B5EF4-FFF2-40B4-BE49-F238E27FC236}">
                <a16:creationId xmlns:a16="http://schemas.microsoft.com/office/drawing/2014/main" id="{8AE68B53-9026-4679-AC4B-38C07B81A8BC}"/>
              </a:ext>
            </a:extLst>
          </p:cNvPr>
          <p:cNvSpPr txBox="1"/>
          <p:nvPr/>
        </p:nvSpPr>
        <p:spPr>
          <a:xfrm>
            <a:off x="724205" y="4244757"/>
            <a:ext cx="4008726" cy="276999"/>
          </a:xfrm>
          <a:prstGeom prst="rect">
            <a:avLst/>
          </a:prstGeom>
          <a:noFill/>
        </p:spPr>
        <p:txBody>
          <a:bodyPr wrap="none" rtlCol="0">
            <a:spAutoFit/>
          </a:bodyPr>
          <a:lstStyle/>
          <a:p>
            <a:pPr algn="ctr"/>
            <a:r>
              <a:rPr lang="en-US" sz="1200" dirty="0"/>
              <a:t>Around 0.8% of tweets were labeled as offensive on test data</a:t>
            </a:r>
          </a:p>
        </p:txBody>
      </p:sp>
      <p:sp>
        <p:nvSpPr>
          <p:cNvPr id="18" name="TextBox 17">
            <a:extLst>
              <a:ext uri="{FF2B5EF4-FFF2-40B4-BE49-F238E27FC236}">
                <a16:creationId xmlns:a16="http://schemas.microsoft.com/office/drawing/2014/main" id="{B6CF74D0-5DC0-4111-8FC8-BB9446AF6DF5}"/>
              </a:ext>
            </a:extLst>
          </p:cNvPr>
          <p:cNvSpPr txBox="1"/>
          <p:nvPr/>
        </p:nvSpPr>
        <p:spPr>
          <a:xfrm>
            <a:off x="6713997" y="5462921"/>
            <a:ext cx="3150286" cy="276999"/>
          </a:xfrm>
          <a:prstGeom prst="rect">
            <a:avLst/>
          </a:prstGeom>
          <a:noFill/>
        </p:spPr>
        <p:txBody>
          <a:bodyPr wrap="none" rtlCol="0">
            <a:spAutoFit/>
          </a:bodyPr>
          <a:lstStyle/>
          <a:p>
            <a:pPr algn="ctr"/>
            <a:r>
              <a:rPr lang="en-US" sz="1200" dirty="0"/>
              <a:t>A word cloud of all offensive tweets in test data</a:t>
            </a:r>
          </a:p>
        </p:txBody>
      </p:sp>
      <p:sp>
        <p:nvSpPr>
          <p:cNvPr id="19" name="TextBox 18">
            <a:extLst>
              <a:ext uri="{FF2B5EF4-FFF2-40B4-BE49-F238E27FC236}">
                <a16:creationId xmlns:a16="http://schemas.microsoft.com/office/drawing/2014/main" id="{FCA59F68-9983-45C5-8D14-9E976DFB16A0}"/>
              </a:ext>
            </a:extLst>
          </p:cNvPr>
          <p:cNvSpPr txBox="1"/>
          <p:nvPr/>
        </p:nvSpPr>
        <p:spPr>
          <a:xfrm>
            <a:off x="4016595" y="6152586"/>
            <a:ext cx="3489866" cy="276999"/>
          </a:xfrm>
          <a:prstGeom prst="rect">
            <a:avLst/>
          </a:prstGeom>
          <a:noFill/>
        </p:spPr>
        <p:txBody>
          <a:bodyPr wrap="none" rtlCol="0">
            <a:spAutoFit/>
          </a:bodyPr>
          <a:lstStyle/>
          <a:p>
            <a:pPr algn="ctr"/>
            <a:r>
              <a:rPr lang="en-US" sz="1200" dirty="0"/>
              <a:t>A histogram of count vs length of all offensive tweets</a:t>
            </a:r>
          </a:p>
        </p:txBody>
      </p:sp>
      <p:pic>
        <p:nvPicPr>
          <p:cNvPr id="3" name="Picture 2">
            <a:extLst>
              <a:ext uri="{FF2B5EF4-FFF2-40B4-BE49-F238E27FC236}">
                <a16:creationId xmlns:a16="http://schemas.microsoft.com/office/drawing/2014/main" id="{951535FD-1EB9-4F6A-9A90-CD1CE718BC2A}"/>
              </a:ext>
            </a:extLst>
          </p:cNvPr>
          <p:cNvPicPr>
            <a:picLocks noChangeAspect="1"/>
          </p:cNvPicPr>
          <p:nvPr/>
        </p:nvPicPr>
        <p:blipFill>
          <a:blip r:embed="rId4"/>
          <a:stretch>
            <a:fillRect/>
          </a:stretch>
        </p:blipFill>
        <p:spPr>
          <a:xfrm>
            <a:off x="5053343" y="1871357"/>
            <a:ext cx="6471593" cy="3328746"/>
          </a:xfrm>
          <a:prstGeom prst="rect">
            <a:avLst/>
          </a:prstGeom>
        </p:spPr>
      </p:pic>
    </p:spTree>
    <p:extLst>
      <p:ext uri="{BB962C8B-B14F-4D97-AF65-F5344CB8AC3E}">
        <p14:creationId xmlns:p14="http://schemas.microsoft.com/office/powerpoint/2010/main" val="380551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2799</TotalTime>
  <Words>784</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Rajarshi Saha</dc:creator>
  <cp:lastModifiedBy>Rajarshi Saha</cp:lastModifiedBy>
  <cp:revision>44</cp:revision>
  <dcterms:created xsi:type="dcterms:W3CDTF">2022-01-29T07:18:54Z</dcterms:created>
  <dcterms:modified xsi:type="dcterms:W3CDTF">2022-02-21T01:58:16Z</dcterms:modified>
</cp:coreProperties>
</file>