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A650-6CD0-4B7F-B65B-5DB77218A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7269C-7D8A-409C-B029-99B951C1E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F4D5-8F7F-4E16-94C3-2F04B920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E16F-AB14-458C-84B8-D57F6CC9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499A-C636-4D5A-AE4A-BCADC442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2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EBA1-A49D-4AF3-A8D9-24191EC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7495-AAFC-4CEC-A04D-D0374CBCE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5279-2B1B-4A94-8D75-0E44CEF2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33FF-8D7D-472E-AE25-7CFA12D8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1FF5-9D8B-4380-AF27-0E556F46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B8004-A062-4508-8F65-F956340EB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C4F1C-1C83-4CD9-8EE5-69AB7B2F0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88CA-6555-4D20-8194-0CD0C8B9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7816-F8F8-466F-813A-774BA922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60969-3AB1-464B-8E0E-5D69DCE9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D171-9D56-40DA-B688-5968A989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F6FD-6AD6-4D71-A9C6-6F0BCBB0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D543-E5CD-4124-A77A-8CACE716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F669-B922-4E8F-99D4-E31DA8DC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9B2A-A76E-422E-84CB-7B4F86C4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3255-B75F-4FD0-99B8-436C715B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AAE5-6573-4DE4-9407-3FD38E4A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D15E-D11D-4595-9D4D-782E1E2F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5631-CC26-4C87-9BF2-7AC7F9EC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C15A-3DD3-404E-8AE6-52E94CB3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6B28-23BF-426D-8094-9BF45181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9385-41D4-4E34-8A06-0799A2800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45097-19E2-4CB1-9F50-D5DA0A83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8D2C4-A6D1-4F09-982D-41D4301A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DA4E-F6D1-4F11-9B1C-1C3056A1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F016F-2A00-4BEC-B8AC-E45555A0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6529-9836-42F2-97D6-9057BB89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9F00-3A9D-4CC2-9E49-034A90FD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E2947-632D-4D3B-AAC9-A6DAEAD4D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03C12-3CB0-4DAB-B1DD-4256F1D10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F9480-471E-4322-99B7-9D66F2264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0E296-928A-4C3D-85D6-F87EDB2F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6229F-5D89-418A-B7CD-82068A06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E63ED-23A3-48EE-A88F-5859243D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E8B2-F975-4435-A241-3AA018B8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BC8D2-495F-4E5D-BFD6-CA1DE46A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9AA82-4D79-4407-875C-20C08F35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AF366-412B-4FDF-B112-E4C7D4B4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70CB3-8D20-4771-8B54-958DB429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3B921-B7D7-4E5B-8376-25B2E5D0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57E6-10C5-408B-9CB7-BB4E11D1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AFD8-1785-4800-B1C7-550C568D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778F-75BC-4683-9A14-E73D633A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B5052-58D0-40A7-B4CF-35E44ADA6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06FA1-8A22-4558-AD0E-5128AC74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AFAE3-D71E-4876-8CA8-165B3159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0E472-038F-44AF-8892-CDF4D5CD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ED8F-A827-412C-B296-F63BD967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3B087-270B-4F2A-8037-225CF5981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25B35-0C1F-4E97-BBB5-D2BE6933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3B2B-595F-41DF-8078-0F5621EC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48C6B-E02F-46FD-BFF5-334AC68F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F21C6-D889-433F-948D-B46806E7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5B0E0-13AB-45B4-8C75-8A6A1DD9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2AC03-C8D8-41EF-82B7-F86B70DB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7298-307C-40F2-9B2A-29A64470D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8B951-CB32-424B-BEE3-4D756DE564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8B62-7417-47FA-A48B-F55DF2C6E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9C1F-A6BD-42F9-B609-B373C683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2624-8364-41A3-92BB-349B4AAC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D5BE78-7870-4423-9EF2-BC11D7A0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32"/>
            <a:ext cx="9144000" cy="5603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31AC9-E563-4346-9600-EB69BD909A59}"/>
              </a:ext>
            </a:extLst>
          </p:cNvPr>
          <p:cNvSpPr txBox="1"/>
          <p:nvPr/>
        </p:nvSpPr>
        <p:spPr>
          <a:xfrm>
            <a:off x="766437" y="4333107"/>
            <a:ext cx="10232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A collection of 32K tweets labeled as hatred (racist/sexist) or non hatred which is part of training data</a:t>
            </a:r>
            <a:r>
              <a:rPr lang="en-US" b="0" i="0" baseline="30000" dirty="0">
                <a:effectLst/>
                <a:latin typeface="Inter"/>
              </a:rPr>
              <a:t>2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Inter"/>
              </a:rPr>
              <a:t>The aim of the project is </a:t>
            </a:r>
            <a:r>
              <a:rPr lang="en-US" dirty="0">
                <a:latin typeface="Inter"/>
              </a:rPr>
              <a:t>to train and compare both classical models (logistic/random trees/gradient boost) as well as neural network models. The most accurate model is used to predict offensive tweets from test data.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852D1-7E65-4A07-9F9F-CD895A769FC0}"/>
              </a:ext>
            </a:extLst>
          </p:cNvPr>
          <p:cNvSpPr txBox="1"/>
          <p:nvPr/>
        </p:nvSpPr>
        <p:spPr>
          <a:xfrm>
            <a:off x="766437" y="715237"/>
            <a:ext cx="1069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To classify offensive tweets from non-offensive ones from a repository of 32k tweets.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19169-D7F1-46C5-BE98-6AF12F53A146}"/>
              </a:ext>
            </a:extLst>
          </p:cNvPr>
          <p:cNvSpPr txBox="1"/>
          <p:nvPr/>
        </p:nvSpPr>
        <p:spPr>
          <a:xfrm>
            <a:off x="834501" y="1399180"/>
            <a:ext cx="1097672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Relevance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substantial amount of hateful content on the web that incites violence and aggressive behavior.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curb violence and criminal activity in the society, it is important to mitigate hateful/racist information.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inden Hill"/>
              </a:rPr>
              <a:t>Twitter can be a proxy measurement of racism, and research is being conducted to better understand how racist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Linden Hill"/>
              </a:rPr>
              <a:t>      tweets impacts public health</a:t>
            </a:r>
            <a:r>
              <a:rPr lang="en-US" baseline="30000" dirty="0">
                <a:solidFill>
                  <a:srgbClr val="000000"/>
                </a:solidFill>
                <a:latin typeface="Linden Hill"/>
              </a:rPr>
              <a:t>1</a:t>
            </a:r>
            <a:r>
              <a:rPr lang="en-US" dirty="0">
                <a:solidFill>
                  <a:srgbClr val="000000"/>
                </a:solidFill>
                <a:latin typeface="Linden Hill"/>
              </a:rPr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FB13F-0851-444C-9D3D-2D4B0DE3F1B6}"/>
              </a:ext>
            </a:extLst>
          </p:cNvPr>
          <p:cNvSpPr txBox="1"/>
          <p:nvPr/>
        </p:nvSpPr>
        <p:spPr>
          <a:xfrm>
            <a:off x="834501" y="3623127"/>
            <a:ext cx="238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Data 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A0A75-A7B6-420B-888D-C54FA03B75D8}"/>
              </a:ext>
            </a:extLst>
          </p:cNvPr>
          <p:cNvSpPr txBox="1"/>
          <p:nvPr/>
        </p:nvSpPr>
        <p:spPr>
          <a:xfrm>
            <a:off x="834501" y="6142763"/>
            <a:ext cx="615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https://news.furman.edu/2021/01/22/words-matter-study-looks-at-tweets-impact-on-health/.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https://www.kaggle.com/arkhoshghalb/detecting-hate-tweets/data.</a:t>
            </a:r>
          </a:p>
        </p:txBody>
      </p:sp>
    </p:spTree>
    <p:extLst>
      <p:ext uri="{BB962C8B-B14F-4D97-AF65-F5344CB8AC3E}">
        <p14:creationId xmlns:p14="http://schemas.microsoft.com/office/powerpoint/2010/main" val="275016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544ADA-BF73-4D5F-9B11-FBDD1744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94" y="709252"/>
            <a:ext cx="7755732" cy="3943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8566B-A587-47ED-8EFE-EF0731AEB4AB}"/>
              </a:ext>
            </a:extLst>
          </p:cNvPr>
          <p:cNvSpPr txBox="1"/>
          <p:nvPr/>
        </p:nvSpPr>
        <p:spPr>
          <a:xfrm>
            <a:off x="410244" y="5168785"/>
            <a:ext cx="11371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With max iteration set to 800, the accuracy of the model on training data goes up to 0.947; however, when applied to</a:t>
            </a:r>
          </a:p>
          <a:p>
            <a:pPr algn="just"/>
            <a:r>
              <a:rPr lang="en-US" i="1" dirty="0"/>
              <a:t>      test data, it is not able to correctly identify the racist tweets as clearly seen from the </a:t>
            </a:r>
            <a:r>
              <a:rPr lang="en-US" i="1" dirty="0" err="1"/>
              <a:t>WordCloud</a:t>
            </a:r>
            <a:r>
              <a:rPr lang="en-US" i="1" dirty="0"/>
              <a:t>. Most of</a:t>
            </a:r>
          </a:p>
          <a:p>
            <a:pPr algn="just"/>
            <a:r>
              <a:rPr lang="en-US" i="1" dirty="0"/>
              <a:t>      the words seem to be un-offensive. This shows that increasing the max iteration too much will result in</a:t>
            </a:r>
          </a:p>
          <a:p>
            <a:pPr algn="just"/>
            <a:r>
              <a:rPr lang="en-US" i="1" dirty="0"/>
              <a:t>      over fitting of the training data and will show large variance on test data.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3187EF-92EF-43DE-B448-0B4B8B047845}"/>
              </a:ext>
            </a:extLst>
          </p:cNvPr>
          <p:cNvSpPr txBox="1">
            <a:spLocks/>
          </p:cNvSpPr>
          <p:nvPr/>
        </p:nvSpPr>
        <p:spPr>
          <a:xfrm>
            <a:off x="1524000" y="113966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69316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C69D0C5-3382-495D-915A-EF905C073B75}"/>
              </a:ext>
            </a:extLst>
          </p:cNvPr>
          <p:cNvSpPr txBox="1">
            <a:spLocks/>
          </p:cNvSpPr>
          <p:nvPr/>
        </p:nvSpPr>
        <p:spPr>
          <a:xfrm>
            <a:off x="1524000" y="154850"/>
            <a:ext cx="9144000" cy="5603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Who will benefit?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4229D-688D-4EB0-8A61-01D2953CB3C4}"/>
              </a:ext>
            </a:extLst>
          </p:cNvPr>
          <p:cNvSpPr txBox="1"/>
          <p:nvPr/>
        </p:nvSpPr>
        <p:spPr>
          <a:xfrm>
            <a:off x="1207363" y="976544"/>
            <a:ext cx="922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governments, law enforcement agencies and non-profit NGOs fighting against racism </a:t>
            </a:r>
          </a:p>
          <a:p>
            <a:r>
              <a:rPr lang="en-US" dirty="0"/>
              <a:t>      will be interested in accounts which display offensive tweets.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EF723-E1D6-408E-9B83-8B5D3174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53436"/>
            <a:ext cx="2228850" cy="187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6FAE43-141D-4840-A127-EB67B305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554" y="2160834"/>
            <a:ext cx="2105025" cy="1704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863F78-6A2D-45C0-8A79-FBE803143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283" y="1972923"/>
            <a:ext cx="2781300" cy="2028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29890C-806B-43E1-B80C-1B58AA3F7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45" y="4430052"/>
            <a:ext cx="3448559" cy="14514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325C3D-0A9C-4890-A138-03C0869EF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837" y="4563438"/>
            <a:ext cx="3360353" cy="139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48131BF-6087-4713-98DB-E251B6D9F631}"/>
              </a:ext>
            </a:extLst>
          </p:cNvPr>
          <p:cNvSpPr txBox="1">
            <a:spLocks/>
          </p:cNvSpPr>
          <p:nvPr/>
        </p:nvSpPr>
        <p:spPr>
          <a:xfrm>
            <a:off x="1524000" y="154850"/>
            <a:ext cx="9144000" cy="5603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What factors likely contribute to customer subscription?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401B7-D3F2-4922-92C5-2C29E0436827}"/>
              </a:ext>
            </a:extLst>
          </p:cNvPr>
          <p:cNvSpPr txBox="1"/>
          <p:nvPr/>
        </p:nvSpPr>
        <p:spPr>
          <a:xfrm>
            <a:off x="1118587" y="1544715"/>
            <a:ext cx="16089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FF0000"/>
                </a:solidFill>
              </a:rPr>
              <a:t>Black/white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FF0000"/>
                </a:solidFill>
              </a:rPr>
              <a:t>Racism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FF0000"/>
                </a:solidFill>
              </a:rPr>
              <a:t>supremacist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FF0000"/>
                </a:solidFill>
              </a:rPr>
              <a:t>Hate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FF0000"/>
                </a:solidFill>
              </a:rPr>
              <a:t>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8AE19-2DF8-43AF-9249-67A07386BBEF}"/>
              </a:ext>
            </a:extLst>
          </p:cNvPr>
          <p:cNvSpPr txBox="1"/>
          <p:nvPr/>
        </p:nvSpPr>
        <p:spPr>
          <a:xfrm>
            <a:off x="6673108" y="5097262"/>
            <a:ext cx="4787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>
                <a:solidFill>
                  <a:srgbClr val="92D050"/>
                </a:solidFill>
              </a:rPr>
              <a:t>Any word that has a general context  </a:t>
            </a:r>
            <a:r>
              <a:rPr lang="en-US" dirty="0" err="1">
                <a:solidFill>
                  <a:srgbClr val="92D050"/>
                </a:solidFill>
              </a:rPr>
              <a:t>eg</a:t>
            </a:r>
            <a:r>
              <a:rPr lang="en-US" dirty="0">
                <a:solidFill>
                  <a:srgbClr val="92D050"/>
                </a:solidFill>
              </a:rPr>
              <a:t>, place</a:t>
            </a:r>
          </a:p>
          <a:p>
            <a:r>
              <a:rPr lang="en-US" dirty="0">
                <a:solidFill>
                  <a:srgbClr val="92D050"/>
                </a:solidFill>
              </a:rPr>
              <a:t>     date/time, words pertaining to nature, words</a:t>
            </a:r>
          </a:p>
          <a:p>
            <a:r>
              <a:rPr lang="en-US" dirty="0">
                <a:solidFill>
                  <a:srgbClr val="92D050"/>
                </a:solidFill>
              </a:rPr>
              <a:t>     elated to science/engineering </a:t>
            </a:r>
            <a:r>
              <a:rPr lang="en-US" dirty="0" err="1">
                <a:solidFill>
                  <a:srgbClr val="92D050"/>
                </a:solidFill>
              </a:rPr>
              <a:t>etc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8C5C9-CBE8-47E7-9783-3B3B08F99211}"/>
              </a:ext>
            </a:extLst>
          </p:cNvPr>
          <p:cNvSpPr txBox="1"/>
          <p:nvPr/>
        </p:nvSpPr>
        <p:spPr>
          <a:xfrm>
            <a:off x="1118587" y="1020932"/>
            <a:ext cx="415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Certain words expected to influence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ECBFC-B9B1-4FAB-BAA6-8E54816DF7C5}"/>
              </a:ext>
            </a:extLst>
          </p:cNvPr>
          <p:cNvSpPr txBox="1"/>
          <p:nvPr/>
        </p:nvSpPr>
        <p:spPr>
          <a:xfrm>
            <a:off x="7196891" y="4403428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Words expected to have less/no effect</a:t>
            </a:r>
          </a:p>
        </p:txBody>
      </p:sp>
    </p:spTree>
    <p:extLst>
      <p:ext uri="{BB962C8B-B14F-4D97-AF65-F5344CB8AC3E}">
        <p14:creationId xmlns:p14="http://schemas.microsoft.com/office/powerpoint/2010/main" val="363813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B2ECD06-085B-40B0-B0D8-6D92CB6A4C2C}"/>
              </a:ext>
            </a:extLst>
          </p:cNvPr>
          <p:cNvSpPr txBox="1">
            <a:spLocks/>
          </p:cNvSpPr>
          <p:nvPr/>
        </p:nvSpPr>
        <p:spPr>
          <a:xfrm>
            <a:off x="1524000" y="20727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Data Wrangling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DA11B-D785-4AAD-BB29-9812876023F0}"/>
              </a:ext>
            </a:extLst>
          </p:cNvPr>
          <p:cNvSpPr txBox="1"/>
          <p:nvPr/>
        </p:nvSpPr>
        <p:spPr>
          <a:xfrm>
            <a:off x="5901460" y="601502"/>
            <a:ext cx="53214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AutoNum type="arabicPeriod"/>
            </a:pPr>
            <a:r>
              <a:rPr lang="en-US" i="1" dirty="0"/>
              <a:t>Data was checked for null and duplicate values.</a:t>
            </a:r>
          </a:p>
          <a:p>
            <a:pPr marL="342900" indent="-342900">
              <a:buAutoNum type="arabicPeriod" startAt="2"/>
            </a:pPr>
            <a:r>
              <a:rPr lang="en-US" i="1" dirty="0"/>
              <a:t>Longest tweet  was sent through </a:t>
            </a:r>
            <a:r>
              <a:rPr lang="en-US" i="1" dirty="0" err="1"/>
              <a:t>wordcloud</a:t>
            </a:r>
            <a:r>
              <a:rPr lang="en-US" i="1" dirty="0"/>
              <a:t> which</a:t>
            </a:r>
          </a:p>
          <a:p>
            <a:r>
              <a:rPr lang="en-US" i="1" dirty="0"/>
              <a:t>      revealed several garbage characters.</a:t>
            </a:r>
          </a:p>
          <a:p>
            <a:pPr marL="342900" indent="-342900">
              <a:buAutoNum type="arabicPeriod" startAt="3"/>
            </a:pPr>
            <a:r>
              <a:rPr lang="en-US" i="1" dirty="0"/>
              <a:t>The length of each tweet with respect to number of</a:t>
            </a:r>
          </a:p>
          <a:p>
            <a:r>
              <a:rPr lang="en-US" i="1" dirty="0"/>
              <a:t>       words were calculated and added to the data as </a:t>
            </a:r>
          </a:p>
          <a:p>
            <a:r>
              <a:rPr lang="en-US" i="1" dirty="0"/>
              <a:t>       a separate feature. A word tokenizer was used</a:t>
            </a:r>
          </a:p>
          <a:p>
            <a:r>
              <a:rPr lang="en-US" i="1" dirty="0"/>
              <a:t>       count the alphanumeric words in each tweet.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590F7D-DE1E-4B07-A18C-8AC35B47B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64" y="3151790"/>
            <a:ext cx="3211451" cy="168817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D0037181-8505-4F84-9FAE-E0934D732123}"/>
              </a:ext>
            </a:extLst>
          </p:cNvPr>
          <p:cNvSpPr/>
          <p:nvPr/>
        </p:nvSpPr>
        <p:spPr>
          <a:xfrm rot="5400000">
            <a:off x="8309978" y="5166903"/>
            <a:ext cx="504425" cy="24534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2085D3-0F31-4B14-9C92-46AFE50A0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20" y="5855445"/>
            <a:ext cx="8202497" cy="7937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136034-D07D-428F-8416-EE0EFF7EA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3551580"/>
            <a:ext cx="4743450" cy="17716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61C588-41CA-48F5-8790-165A913FF9B0}"/>
              </a:ext>
            </a:extLst>
          </p:cNvPr>
          <p:cNvSpPr txBox="1"/>
          <p:nvPr/>
        </p:nvSpPr>
        <p:spPr>
          <a:xfrm>
            <a:off x="8886825" y="5102336"/>
            <a:ext cx="294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WordCloud</a:t>
            </a:r>
            <a:r>
              <a:rPr lang="en-US" sz="1400" dirty="0"/>
              <a:t> of longest tweet revealed </a:t>
            </a:r>
          </a:p>
          <a:p>
            <a:r>
              <a:rPr lang="en-US" sz="1400" dirty="0"/>
              <a:t>several garbage characters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829F7A-4289-4891-92A2-E8B8D645B466}"/>
              </a:ext>
            </a:extLst>
          </p:cNvPr>
          <p:cNvSpPr txBox="1"/>
          <p:nvPr/>
        </p:nvSpPr>
        <p:spPr>
          <a:xfrm>
            <a:off x="498705" y="5323230"/>
            <a:ext cx="3055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Length of tweet was added as a feature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78834EB-C563-46B2-97CB-67BA2BABF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84001"/>
            <a:ext cx="3657600" cy="23365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213730-AC5E-440B-A057-BAF0961F6BB7}"/>
              </a:ext>
            </a:extLst>
          </p:cNvPr>
          <p:cNvSpPr txBox="1"/>
          <p:nvPr/>
        </p:nvSpPr>
        <p:spPr>
          <a:xfrm>
            <a:off x="238125" y="2829104"/>
            <a:ext cx="521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Only about 7% of the tweets in training data was labeled as offensive</a:t>
            </a:r>
          </a:p>
        </p:txBody>
      </p:sp>
    </p:spTree>
    <p:extLst>
      <p:ext uri="{BB962C8B-B14F-4D97-AF65-F5344CB8AC3E}">
        <p14:creationId xmlns:p14="http://schemas.microsoft.com/office/powerpoint/2010/main" val="339238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75A897B-6D14-4804-9CAA-FCB65989B210}"/>
              </a:ext>
            </a:extLst>
          </p:cNvPr>
          <p:cNvSpPr txBox="1">
            <a:spLocks/>
          </p:cNvSpPr>
          <p:nvPr/>
        </p:nvSpPr>
        <p:spPr>
          <a:xfrm>
            <a:off x="1523999" y="101340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53AE7-89D4-43F0-89DD-FF136A65EE8E}"/>
              </a:ext>
            </a:extLst>
          </p:cNvPr>
          <p:cNvSpPr txBox="1"/>
          <p:nvPr/>
        </p:nvSpPr>
        <p:spPr>
          <a:xfrm>
            <a:off x="6103239" y="646892"/>
            <a:ext cx="51487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</a:t>
            </a:r>
            <a:r>
              <a:rPr lang="en-US" i="1" dirty="0" err="1"/>
              <a:t>TfidfVectorizer</a:t>
            </a:r>
            <a:r>
              <a:rPr lang="en-US" i="1" dirty="0"/>
              <a:t> was used to vectorize the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Max features was set to 200 words; monogram and bigram words were tried; English stop words were added; also including the garbage characters. A token pattern of regex was used to find the words to vectorize.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train-test 70/30 split was done on training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D60B-E6AA-4387-8E60-260F518831CD}"/>
              </a:ext>
            </a:extLst>
          </p:cNvPr>
          <p:cNvSpPr txBox="1"/>
          <p:nvPr/>
        </p:nvSpPr>
        <p:spPr>
          <a:xfrm>
            <a:off x="367994" y="3562591"/>
            <a:ext cx="1182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Initial models were built with logistic regression, random forest and gradient boost and 3-hidden layer neural networks all</a:t>
            </a:r>
          </a:p>
          <a:p>
            <a:r>
              <a:rPr lang="en-US" i="1" dirty="0"/>
              <a:t>     using </a:t>
            </a:r>
            <a:r>
              <a:rPr lang="en-US" i="1" dirty="0" err="1"/>
              <a:t>scikitlearn</a:t>
            </a:r>
            <a:r>
              <a:rPr lang="en-US" i="1" dirty="0"/>
              <a:t>. The corresponding accuracies have been listed below: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CB311F9-ABD6-41DB-A48F-BF11731F9BE1}"/>
              </a:ext>
            </a:extLst>
          </p:cNvPr>
          <p:cNvSpPr txBox="1">
            <a:spLocks/>
          </p:cNvSpPr>
          <p:nvPr/>
        </p:nvSpPr>
        <p:spPr>
          <a:xfrm>
            <a:off x="1407414" y="3122336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Initial Models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F5796F-23E0-4424-A8B1-82E5D62F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33470"/>
              </p:ext>
            </p:extLst>
          </p:nvPr>
        </p:nvGraphicFramePr>
        <p:xfrm>
          <a:off x="3297044" y="4396147"/>
          <a:ext cx="5187519" cy="159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034">
                  <a:extLst>
                    <a:ext uri="{9D8B030D-6E8A-4147-A177-3AD203B41FA5}">
                      <a16:colId xmlns:a16="http://schemas.microsoft.com/office/drawing/2014/main" val="4040679544"/>
                    </a:ext>
                  </a:extLst>
                </a:gridCol>
                <a:gridCol w="3022485">
                  <a:extLst>
                    <a:ext uri="{9D8B030D-6E8A-4147-A177-3AD203B41FA5}">
                      <a16:colId xmlns:a16="http://schemas.microsoft.com/office/drawing/2014/main" val="1824042083"/>
                    </a:ext>
                  </a:extLst>
                </a:gridCol>
              </a:tblGrid>
              <a:tr h="338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5197"/>
                  </a:ext>
                </a:extLst>
              </a:tr>
              <a:tr h="3383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19780"/>
                  </a:ext>
                </a:extLst>
              </a:tr>
              <a:tr h="3383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72825"/>
                  </a:ext>
                </a:extLst>
              </a:tr>
              <a:tr h="1691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72630"/>
                  </a:ext>
                </a:extLst>
              </a:tr>
              <a:tr h="1691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994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106111-1A57-44FB-8077-FD8B38053E3B}"/>
              </a:ext>
            </a:extLst>
          </p:cNvPr>
          <p:cNvSpPr txBox="1"/>
          <p:nvPr/>
        </p:nvSpPr>
        <p:spPr>
          <a:xfrm>
            <a:off x="518532" y="6125843"/>
            <a:ext cx="945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Based on accuracy of initial models, further optimization was carried out on Logistic Regression, </a:t>
            </a:r>
          </a:p>
          <a:p>
            <a:r>
              <a:rPr lang="en-US" i="1" dirty="0"/>
              <a:t>     Random Forest, Gradient Boost and Neural network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7E183-B472-4E1F-B2EC-68C49E5D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7" y="1931204"/>
            <a:ext cx="3668284" cy="1138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6F7D7-83F4-428E-8605-2EF78D10D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65" y="195268"/>
            <a:ext cx="3294700" cy="13450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3D47AF-0191-4443-9761-0E99BB8915F7}"/>
              </a:ext>
            </a:extLst>
          </p:cNvPr>
          <p:cNvSpPr/>
          <p:nvPr/>
        </p:nvSpPr>
        <p:spPr>
          <a:xfrm>
            <a:off x="1660923" y="365669"/>
            <a:ext cx="1995660" cy="2405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52AD017-2F15-46F6-A97D-1BCF61BD0944}"/>
              </a:ext>
            </a:extLst>
          </p:cNvPr>
          <p:cNvSpPr/>
          <p:nvPr/>
        </p:nvSpPr>
        <p:spPr>
          <a:xfrm>
            <a:off x="1790244" y="1571473"/>
            <a:ext cx="153541" cy="34040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A4B0D-C061-49D1-952D-544EB642CD62}"/>
              </a:ext>
            </a:extLst>
          </p:cNvPr>
          <p:cNvSpPr txBox="1"/>
          <p:nvPr/>
        </p:nvSpPr>
        <p:spPr>
          <a:xfrm>
            <a:off x="1943784" y="1581110"/>
            <a:ext cx="366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adding  garbage characters to stop words</a:t>
            </a:r>
          </a:p>
        </p:txBody>
      </p:sp>
    </p:spTree>
    <p:extLst>
      <p:ext uri="{BB962C8B-B14F-4D97-AF65-F5344CB8AC3E}">
        <p14:creationId xmlns:p14="http://schemas.microsoft.com/office/powerpoint/2010/main" val="135447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0A8593A-2264-4BF4-BA65-B3CB093F1A7B}"/>
              </a:ext>
            </a:extLst>
          </p:cNvPr>
          <p:cNvSpPr txBox="1">
            <a:spLocks/>
          </p:cNvSpPr>
          <p:nvPr/>
        </p:nvSpPr>
        <p:spPr>
          <a:xfrm>
            <a:off x="1719307" y="234042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EE1B3-470B-47E3-A8A1-C79BEB01F081}"/>
              </a:ext>
            </a:extLst>
          </p:cNvPr>
          <p:cNvSpPr txBox="1"/>
          <p:nvPr/>
        </p:nvSpPr>
        <p:spPr>
          <a:xfrm>
            <a:off x="1074198" y="834501"/>
            <a:ext cx="1033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initial models, further Hyperparameter Tuning, Grid Search and Cross Validation was carried out</a:t>
            </a:r>
          </a:p>
          <a:p>
            <a:r>
              <a:rPr lang="en-US" dirty="0"/>
              <a:t>     using Logistic Regression, Random Forest, Decision Trees and Gradient Boost.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29F2D26-0613-4CE2-9E03-A61F4CDC2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86534"/>
              </p:ext>
            </p:extLst>
          </p:nvPr>
        </p:nvGraphicFramePr>
        <p:xfrm>
          <a:off x="223882" y="2010152"/>
          <a:ext cx="8127999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12371559"/>
                    </a:ext>
                  </a:extLst>
                </a:gridCol>
                <a:gridCol w="3266418">
                  <a:extLst>
                    <a:ext uri="{9D8B030D-6E8A-4147-A177-3AD203B41FA5}">
                      <a16:colId xmlns:a16="http://schemas.microsoft.com/office/drawing/2014/main" val="2141606729"/>
                    </a:ext>
                  </a:extLst>
                </a:gridCol>
                <a:gridCol w="2152248">
                  <a:extLst>
                    <a:ext uri="{9D8B030D-6E8A-4147-A177-3AD203B41FA5}">
                      <a16:colId xmlns:a16="http://schemas.microsoft.com/office/drawing/2014/main" val="158142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Optimized 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1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7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{'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': 250, '</a:t>
                      </a:r>
                      <a:r>
                        <a:rPr lang="en-US" sz="1200" dirty="0" err="1"/>
                        <a:t>min_samples_split</a:t>
                      </a:r>
                      <a:r>
                        <a:rPr lang="en-US" sz="1200" dirty="0"/>
                        <a:t>': 10, '</a:t>
                      </a:r>
                      <a:r>
                        <a:rPr lang="en-US" sz="1200" dirty="0" err="1"/>
                        <a:t>min_samples_leaf</a:t>
                      </a:r>
                      <a:r>
                        <a:rPr lang="en-US" sz="1200" dirty="0"/>
                        <a:t>': 2, '</a:t>
                      </a:r>
                      <a:r>
                        <a:rPr lang="en-US" sz="1200" dirty="0" err="1"/>
                        <a:t>max_features</a:t>
                      </a:r>
                      <a:r>
                        <a:rPr lang="en-US" sz="1200" dirty="0"/>
                        <a:t>': 'sqrt', '</a:t>
                      </a: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': 227, 'bootstrap': True}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8215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Gradient 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{'</a:t>
                      </a:r>
                      <a:r>
                        <a:rPr lang="en-US" sz="1200" dirty="0" err="1"/>
                        <a:t>learning_rate</a:t>
                      </a:r>
                      <a:r>
                        <a:rPr lang="en-US" sz="1200" dirty="0"/>
                        <a:t>': 0.01, '</a:t>
                      </a: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': 5, '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': 500}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5784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Neural Network*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3-hidden layers, 302 nodes in each layer,</a:t>
                      </a:r>
                    </a:p>
                    <a:p>
                      <a:pPr algn="ctr"/>
                      <a:r>
                        <a:rPr lang="en-US" sz="1200" dirty="0"/>
                        <a:t>Dropouts 0.9 in top and bottom, 0.5 in hidden layers, activation: ‘</a:t>
                      </a:r>
                      <a:r>
                        <a:rPr lang="en-US" sz="1200" dirty="0" err="1"/>
                        <a:t>relu</a:t>
                      </a:r>
                      <a:r>
                        <a:rPr lang="en-US" sz="1200" dirty="0"/>
                        <a:t>’, optimizer:’</a:t>
                      </a:r>
                      <a:r>
                        <a:rPr lang="en-US" sz="1200" dirty="0" err="1"/>
                        <a:t>adam</a:t>
                      </a:r>
                      <a:r>
                        <a:rPr lang="en-US" sz="1200" dirty="0"/>
                        <a:t>’; loss: ‘</a:t>
                      </a:r>
                      <a:r>
                        <a:rPr lang="en-US" sz="1200" dirty="0" err="1"/>
                        <a:t>sparse_categorical_crossentropy</a:t>
                      </a:r>
                      <a:r>
                        <a:rPr lang="en-US" sz="1200" dirty="0"/>
                        <a:t>’, batch-size: 256, epochs: 500, callbacks: early-stopping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189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741131-B474-4084-AE54-6D169F05B5E6}"/>
              </a:ext>
            </a:extLst>
          </p:cNvPr>
          <p:cNvSpPr txBox="1"/>
          <p:nvPr/>
        </p:nvSpPr>
        <p:spPr>
          <a:xfrm>
            <a:off x="2023784" y="5975460"/>
            <a:ext cx="843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hyperparameter tuning, the neural network gave the highest accuracy of 0.935.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F3B18-4FB6-4FEF-94A5-7EA8169F51B6}"/>
              </a:ext>
            </a:extLst>
          </p:cNvPr>
          <p:cNvSpPr txBox="1"/>
          <p:nvPr/>
        </p:nvSpPr>
        <p:spPr>
          <a:xfrm>
            <a:off x="1390650" y="6623958"/>
            <a:ext cx="4855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*The neural network could not be completely optimized due to time/resource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1944E-3007-4997-8548-06D1BFF2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913" y="2282213"/>
            <a:ext cx="3639454" cy="2293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F4FB46-DB64-453B-90CC-FC2C932910CC}"/>
              </a:ext>
            </a:extLst>
          </p:cNvPr>
          <p:cNvSpPr txBox="1"/>
          <p:nvPr/>
        </p:nvSpPr>
        <p:spPr>
          <a:xfrm>
            <a:off x="8755956" y="4854952"/>
            <a:ext cx="324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 and validation loss with epoch for neural</a:t>
            </a:r>
          </a:p>
          <a:p>
            <a:pPr algn="ctr"/>
            <a:r>
              <a:rPr lang="en-US" sz="1200" dirty="0"/>
              <a:t>network model</a:t>
            </a:r>
          </a:p>
        </p:txBody>
      </p:sp>
    </p:spTree>
    <p:extLst>
      <p:ext uri="{BB962C8B-B14F-4D97-AF65-F5344CB8AC3E}">
        <p14:creationId xmlns:p14="http://schemas.microsoft.com/office/powerpoint/2010/main" val="65430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31CE6D9-48CA-454A-9F11-10FFA6813488}"/>
              </a:ext>
            </a:extLst>
          </p:cNvPr>
          <p:cNvSpPr txBox="1">
            <a:spLocks/>
          </p:cNvSpPr>
          <p:nvPr/>
        </p:nvSpPr>
        <p:spPr>
          <a:xfrm>
            <a:off x="1728185" y="0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2C594-EBD9-414F-81D1-77D7D2C6AAA0}"/>
              </a:ext>
            </a:extLst>
          </p:cNvPr>
          <p:cNvSpPr txBox="1"/>
          <p:nvPr/>
        </p:nvSpPr>
        <p:spPr>
          <a:xfrm>
            <a:off x="516807" y="431886"/>
            <a:ext cx="578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ROC and AUC was calculated for each of the models.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48E0FB-741D-40AA-A361-BD4CDA35F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9"/>
          <a:stretch/>
        </p:blipFill>
        <p:spPr>
          <a:xfrm>
            <a:off x="6257646" y="652781"/>
            <a:ext cx="4943475" cy="300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563DD9-BA4E-4328-88D0-6E5FF2485BCD}"/>
              </a:ext>
            </a:extLst>
          </p:cNvPr>
          <p:cNvSpPr txBox="1"/>
          <p:nvPr/>
        </p:nvSpPr>
        <p:spPr>
          <a:xfrm>
            <a:off x="8351445" y="2665451"/>
            <a:ext cx="213497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Random Forest AUC: 0.858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1DF638-8B32-46E5-A6DA-699B6530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729902"/>
            <a:ext cx="3953157" cy="27060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6EE347-D627-4316-A1FE-D5F75F1E4A30}"/>
              </a:ext>
            </a:extLst>
          </p:cNvPr>
          <p:cNvSpPr txBox="1"/>
          <p:nvPr/>
        </p:nvSpPr>
        <p:spPr>
          <a:xfrm>
            <a:off x="2203014" y="2572831"/>
            <a:ext cx="248292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Logistic Regression AUC: 0.858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9FC3CB-C0D7-40F3-8DE5-23798AC3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15" y="3662681"/>
            <a:ext cx="4610100" cy="3009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80BA16-0DE4-4C15-A10A-095AEED26CDD}"/>
              </a:ext>
            </a:extLst>
          </p:cNvPr>
          <p:cNvSpPr txBox="1"/>
          <p:nvPr/>
        </p:nvSpPr>
        <p:spPr>
          <a:xfrm>
            <a:off x="2819540" y="5605373"/>
            <a:ext cx="214898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Gradient Boost AUC: 0.859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0B2780-4C4E-44A9-8300-797F72DE7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792" y="3595407"/>
            <a:ext cx="4494263" cy="29333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058E20-EDE7-4364-91DA-EA0E63FFDCE8}"/>
              </a:ext>
            </a:extLst>
          </p:cNvPr>
          <p:cNvSpPr txBox="1"/>
          <p:nvPr/>
        </p:nvSpPr>
        <p:spPr>
          <a:xfrm>
            <a:off x="8551470" y="5469906"/>
            <a:ext cx="213497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Random Forest AUC: 0.868</a:t>
            </a:r>
          </a:p>
        </p:txBody>
      </p:sp>
    </p:spTree>
    <p:extLst>
      <p:ext uri="{BB962C8B-B14F-4D97-AF65-F5344CB8AC3E}">
        <p14:creationId xmlns:p14="http://schemas.microsoft.com/office/powerpoint/2010/main" val="91841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22878BF-044A-4395-B062-89F8EAD419BD}"/>
              </a:ext>
            </a:extLst>
          </p:cNvPr>
          <p:cNvSpPr txBox="1">
            <a:spLocks/>
          </p:cNvSpPr>
          <p:nvPr/>
        </p:nvSpPr>
        <p:spPr>
          <a:xfrm>
            <a:off x="1674056" y="118817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Feature Importance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923E1-44E0-4329-8C1E-48C1F3C82DB7}"/>
              </a:ext>
            </a:extLst>
          </p:cNvPr>
          <p:cNvSpPr txBox="1"/>
          <p:nvPr/>
        </p:nvSpPr>
        <p:spPr>
          <a:xfrm>
            <a:off x="514350" y="679476"/>
            <a:ext cx="887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feature importance plots were compiled for Random Forest and Gradient Boost model.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EF1D4-7E08-4E55-9B34-FDF2C676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7" y="1151776"/>
            <a:ext cx="5413159" cy="45879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397D79-5C07-4DBD-86D3-A2410FACFE9A}"/>
              </a:ext>
            </a:extLst>
          </p:cNvPr>
          <p:cNvSpPr txBox="1"/>
          <p:nvPr/>
        </p:nvSpPr>
        <p:spPr>
          <a:xfrm>
            <a:off x="2141275" y="3445767"/>
            <a:ext cx="1794787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Gradient Boost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2450A2-27E1-4FE1-B5C9-7C39BC564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1151776"/>
            <a:ext cx="5795963" cy="45544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805232-57EE-4F26-83DE-EC9F6F2B5A33}"/>
              </a:ext>
            </a:extLst>
          </p:cNvPr>
          <p:cNvSpPr txBox="1"/>
          <p:nvPr/>
        </p:nvSpPr>
        <p:spPr>
          <a:xfrm>
            <a:off x="7759620" y="3428998"/>
            <a:ext cx="1803314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Random Forest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87294-BB6D-4187-BEA0-EB96BECDBFE5}"/>
              </a:ext>
            </a:extLst>
          </p:cNvPr>
          <p:cNvSpPr txBox="1"/>
          <p:nvPr/>
        </p:nvSpPr>
        <p:spPr>
          <a:xfrm>
            <a:off x="514350" y="6145330"/>
            <a:ext cx="908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Both models give higher priority to words like ‘black’, ‘America’, ‘attack’, ‘change’, ‘better’ etc.</a:t>
            </a:r>
          </a:p>
        </p:txBody>
      </p:sp>
    </p:spTree>
    <p:extLst>
      <p:ext uri="{BB962C8B-B14F-4D97-AF65-F5344CB8AC3E}">
        <p14:creationId xmlns:p14="http://schemas.microsoft.com/office/powerpoint/2010/main" val="177713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613B9-9D8E-43CC-BEEC-C7601329C98C}"/>
              </a:ext>
            </a:extLst>
          </p:cNvPr>
          <p:cNvSpPr txBox="1"/>
          <p:nvPr/>
        </p:nvSpPr>
        <p:spPr>
          <a:xfrm>
            <a:off x="547036" y="553105"/>
            <a:ext cx="10852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semi-optimized neural network was run on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model predicts 151 out of 17197 tweets to be offensive which is ~0.8%.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histogram of offensive tweets vs length was derived and a </a:t>
            </a:r>
            <a:r>
              <a:rPr lang="en-US" i="1" dirty="0" err="1"/>
              <a:t>WordCloud</a:t>
            </a:r>
            <a:r>
              <a:rPr lang="en-US" i="1" dirty="0"/>
              <a:t> of all 151 offensive tweets was created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E9EDD9B-0E9A-4A64-B704-40D4CC510574}"/>
              </a:ext>
            </a:extLst>
          </p:cNvPr>
          <p:cNvSpPr txBox="1">
            <a:spLocks/>
          </p:cNvSpPr>
          <p:nvPr/>
        </p:nvSpPr>
        <p:spPr>
          <a:xfrm>
            <a:off x="1524000" y="113966"/>
            <a:ext cx="9144000" cy="4576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Investigating Test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EFF3C1-89E0-40A1-816F-79BD1FEF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54" y="1489696"/>
            <a:ext cx="4505325" cy="2876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9E2B28-5753-4556-9499-9103D74FA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36" y="4605338"/>
            <a:ext cx="3441363" cy="22526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B0346-F5B3-45E1-82DC-34CD85997B07}"/>
              </a:ext>
            </a:extLst>
          </p:cNvPr>
          <p:cNvSpPr txBox="1"/>
          <p:nvPr/>
        </p:nvSpPr>
        <p:spPr>
          <a:xfrm>
            <a:off x="751712" y="4260506"/>
            <a:ext cx="400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Around 0.8% of tweets were labeled as offensive on test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7B7EE-5CCB-4058-AB71-F543703DA698}"/>
              </a:ext>
            </a:extLst>
          </p:cNvPr>
          <p:cNvSpPr txBox="1"/>
          <p:nvPr/>
        </p:nvSpPr>
        <p:spPr>
          <a:xfrm>
            <a:off x="6741504" y="5478670"/>
            <a:ext cx="3150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 word cloud of all offensive tweets in test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6CAFD-DC85-4B46-A11F-7FC45D154AF0}"/>
              </a:ext>
            </a:extLst>
          </p:cNvPr>
          <p:cNvSpPr txBox="1"/>
          <p:nvPr/>
        </p:nvSpPr>
        <p:spPr>
          <a:xfrm>
            <a:off x="4044102" y="6168335"/>
            <a:ext cx="348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 histogram of count vs length of all offensive tweets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A38857-4F11-4803-A7AA-FC5F4EF30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850" y="1887106"/>
            <a:ext cx="6471593" cy="33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942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Linden Hill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Saha</dc:creator>
  <cp:lastModifiedBy>Rajarshi Saha</cp:lastModifiedBy>
  <cp:revision>57</cp:revision>
  <dcterms:created xsi:type="dcterms:W3CDTF">2022-02-01T22:52:56Z</dcterms:created>
  <dcterms:modified xsi:type="dcterms:W3CDTF">2022-02-21T01:57:43Z</dcterms:modified>
</cp:coreProperties>
</file>