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A650-6CD0-4B7F-B65B-5DB77218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7269C-7D8A-409C-B029-99B951C1E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F4D5-8F7F-4E16-94C3-2F04B920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E16F-AB14-458C-84B8-D57F6CC9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499A-C636-4D5A-AE4A-BCADC442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EBA1-A49D-4AF3-A8D9-24191EC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7495-AAFC-4CEC-A04D-D0374CBCE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5279-2B1B-4A94-8D75-0E44CEF2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33FF-8D7D-472E-AE25-7CFA12D8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1FF5-9D8B-4380-AF27-0E556F46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B8004-A062-4508-8F65-F956340EB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4F1C-1C83-4CD9-8EE5-69AB7B2F0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88CA-6555-4D20-8194-0CD0C8B9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7816-F8F8-466F-813A-774BA922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0969-3AB1-464B-8E0E-5D69DCE9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D171-9D56-40DA-B688-5968A98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F6FD-6AD6-4D71-A9C6-6F0BCBB0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D543-E5CD-4124-A77A-8CACE716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F669-B922-4E8F-99D4-E31DA8DC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9B2A-A76E-422E-84CB-7B4F86C4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3255-B75F-4FD0-99B8-436C715B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AAE5-6573-4DE4-9407-3FD38E4A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D15E-D11D-4595-9D4D-782E1E2F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5631-CC26-4C87-9BF2-7AC7F9EC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C15A-3DD3-404E-8AE6-52E94CB3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6B28-23BF-426D-8094-9BF45181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9385-41D4-4E34-8A06-0799A2800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45097-19E2-4CB1-9F50-D5DA0A83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8D2C4-A6D1-4F09-982D-41D4301A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DA4E-F6D1-4F11-9B1C-1C3056A1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F016F-2A00-4BEC-B8AC-E45555A0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6529-9836-42F2-97D6-9057BB89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9F00-3A9D-4CC2-9E49-034A90FD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2947-632D-4D3B-AAC9-A6DAEAD4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03C12-3CB0-4DAB-B1DD-4256F1D10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F9480-471E-4322-99B7-9D66F2264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0E296-928A-4C3D-85D6-F87EDB2F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6229F-5D89-418A-B7CD-82068A06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E63ED-23A3-48EE-A88F-5859243D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E8B2-F975-4435-A241-3AA018B8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BC8D2-495F-4E5D-BFD6-CA1DE46A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9AA82-4D79-4407-875C-20C08F35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AF366-412B-4FDF-B112-E4C7D4B4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70CB3-8D20-4771-8B54-958DB429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3B921-B7D7-4E5B-8376-25B2E5D0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57E6-10C5-408B-9CB7-BB4E11D1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AFD8-1785-4800-B1C7-550C568D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778F-75BC-4683-9A14-E73D633A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B5052-58D0-40A7-B4CF-35E44ADA6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6FA1-8A22-4558-AD0E-5128AC74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AFAE3-D71E-4876-8CA8-165B3159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0E472-038F-44AF-8892-CDF4D5C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ED8F-A827-412C-B296-F63BD967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3B087-270B-4F2A-8037-225CF5981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25B35-0C1F-4E97-BBB5-D2BE6933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3B2B-595F-41DF-8078-0F5621EC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48C6B-E02F-46FD-BFF5-334AC68F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F21C6-D889-433F-948D-B46806E7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5B0E0-13AB-45B4-8C75-8A6A1DD9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AC03-C8D8-41EF-82B7-F86B70DB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7298-307C-40F2-9B2A-29A64470D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B951-CB32-424B-BEE3-4D756DE564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8B62-7417-47FA-A48B-F55DF2C6E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9C1F-A6BD-42F9-B609-B373C683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D5BE78-7870-4423-9EF2-BC11D7A0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32"/>
            <a:ext cx="9144000" cy="5603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31AC9-E563-4346-9600-EB69BD909A59}"/>
              </a:ext>
            </a:extLst>
          </p:cNvPr>
          <p:cNvSpPr txBox="1"/>
          <p:nvPr/>
        </p:nvSpPr>
        <p:spPr>
          <a:xfrm>
            <a:off x="766437" y="4333107"/>
            <a:ext cx="99015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Inter"/>
              </a:rPr>
              <a:t>This is a modified version of the marketing dataset posted on UCI repository by a Portuguese bank.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Inter"/>
              </a:rPr>
              <a:t>The aim of the project is related to a direct marketing campaign where the goal is to predict if a client will subscribe a term deposit or not given a set of relevant information regarding the contact.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852D1-7E65-4A07-9F9F-CD895A769FC0}"/>
              </a:ext>
            </a:extLst>
          </p:cNvPr>
          <p:cNvSpPr txBox="1"/>
          <p:nvPr/>
        </p:nvSpPr>
        <p:spPr>
          <a:xfrm>
            <a:off x="766437" y="715237"/>
            <a:ext cx="984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To predict if a particular customer will subscribe to a term deposit in a bank.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19169-D7F1-46C5-BE98-6AF12F53A146}"/>
              </a:ext>
            </a:extLst>
          </p:cNvPr>
          <p:cNvSpPr txBox="1"/>
          <p:nvPr/>
        </p:nvSpPr>
        <p:spPr>
          <a:xfrm>
            <a:off x="834501" y="1481782"/>
            <a:ext cx="101692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Relevance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marketing strategies by various banks in recent times has reduced the effect on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Stiff competition from national and international players vying for customers; hence resource allocation</a:t>
            </a:r>
          </a:p>
          <a:p>
            <a:pPr algn="just"/>
            <a:r>
              <a:rPr lang="en-US" dirty="0"/>
              <a:t>     optimization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recent study</a:t>
            </a:r>
            <a:r>
              <a:rPr lang="en-US" baseline="30000" dirty="0"/>
              <a:t>1</a:t>
            </a:r>
            <a:r>
              <a:rPr lang="en-US" dirty="0"/>
              <a:t>, less than 1% of the contacts subscribe to a term deposit.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FB13F-0851-444C-9D3D-2D4B0DE3F1B6}"/>
              </a:ext>
            </a:extLst>
          </p:cNvPr>
          <p:cNvSpPr txBox="1"/>
          <p:nvPr/>
        </p:nvSpPr>
        <p:spPr>
          <a:xfrm>
            <a:off x="834501" y="3623127"/>
            <a:ext cx="238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Data 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A0A75-A7B6-420B-888D-C54FA03B75D8}"/>
              </a:ext>
            </a:extLst>
          </p:cNvPr>
          <p:cNvSpPr txBox="1"/>
          <p:nvPr/>
        </p:nvSpPr>
        <p:spPr>
          <a:xfrm>
            <a:off x="834501" y="6418555"/>
            <a:ext cx="7738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Who will subscribe a term deposit, J. Chen et. al. Advanced Data Analysis, Department of Statistics, Columbia University, </a:t>
            </a:r>
          </a:p>
        </p:txBody>
      </p:sp>
    </p:spTree>
    <p:extLst>
      <p:ext uri="{BB962C8B-B14F-4D97-AF65-F5344CB8AC3E}">
        <p14:creationId xmlns:p14="http://schemas.microsoft.com/office/powerpoint/2010/main" val="275016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613B9-9D8E-43CC-BEEC-C7601329C98C}"/>
              </a:ext>
            </a:extLst>
          </p:cNvPr>
          <p:cNvSpPr txBox="1"/>
          <p:nvPr/>
        </p:nvSpPr>
        <p:spPr>
          <a:xfrm>
            <a:off x="952500" y="923925"/>
            <a:ext cx="1016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optimized Gradient Boost model was run on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model predicts 456 contacts out of total of 5626 should subscribe for term deposit.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This results is 8.1% subscription rate which is much larger than traditional ~1% stated in the beginning.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9EDD9B-0E9A-4A64-B704-40D4CC510574}"/>
              </a:ext>
            </a:extLst>
          </p:cNvPr>
          <p:cNvSpPr txBox="1">
            <a:spLocks/>
          </p:cNvSpPr>
          <p:nvPr/>
        </p:nvSpPr>
        <p:spPr>
          <a:xfrm>
            <a:off x="1524000" y="209007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Investigating Test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A04A-313E-4B06-9201-98118290A52B}"/>
              </a:ext>
            </a:extLst>
          </p:cNvPr>
          <p:cNvSpPr txBox="1"/>
          <p:nvPr/>
        </p:nvSpPr>
        <p:spPr>
          <a:xfrm>
            <a:off x="952500" y="1952625"/>
            <a:ext cx="1062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Several features were investigated to understand if the factors that were thought to influence predictions are</a:t>
            </a:r>
          </a:p>
          <a:p>
            <a:r>
              <a:rPr lang="en-US" i="1" dirty="0"/>
              <a:t>     relevant or not.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00D37-1F64-4DCD-B1F6-634B24DBE00E}"/>
              </a:ext>
            </a:extLst>
          </p:cNvPr>
          <p:cNvSpPr txBox="1"/>
          <p:nvPr/>
        </p:nvSpPr>
        <p:spPr>
          <a:xfrm>
            <a:off x="6893987" y="5956495"/>
            <a:ext cx="483497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Contacts with default credit history subscribe to term deposits in the same</a:t>
            </a:r>
          </a:p>
          <a:p>
            <a:r>
              <a:rPr lang="en-US" sz="1200" dirty="0"/>
              <a:t>percentage has contacts with no defaults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2393B-7135-46A8-A821-E1AC5566870F}"/>
              </a:ext>
            </a:extLst>
          </p:cNvPr>
          <p:cNvSpPr txBox="1"/>
          <p:nvPr/>
        </p:nvSpPr>
        <p:spPr>
          <a:xfrm>
            <a:off x="858886" y="6085790"/>
            <a:ext cx="531331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Though education is not a relevant feature, it seems contacts who are listed as </a:t>
            </a:r>
          </a:p>
          <a:p>
            <a:r>
              <a:rPr lang="en-US" sz="1200" dirty="0"/>
              <a:t>“illiterate” subscribe higher than other education group from a percent standpoint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ABF2B6-EC89-4F82-9BBB-63AC8411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958" y="3021531"/>
            <a:ext cx="4247035" cy="27432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D71F07-96C1-4320-8DAA-068E3680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21531"/>
            <a:ext cx="3677111" cy="30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23A7F5-F813-4314-B8DE-2D7DA6EC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60" y="892740"/>
            <a:ext cx="3899392" cy="2633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5B116-75C4-49E0-AC87-80219B947AC7}"/>
              </a:ext>
            </a:extLst>
          </p:cNvPr>
          <p:cNvSpPr txBox="1"/>
          <p:nvPr/>
        </p:nvSpPr>
        <p:spPr>
          <a:xfrm>
            <a:off x="620560" y="3526402"/>
            <a:ext cx="471699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Contacts with previous loan in account, subscribe in higher numbers than</a:t>
            </a:r>
          </a:p>
          <a:p>
            <a:r>
              <a:rPr lang="en-US" sz="1200" dirty="0"/>
              <a:t>contacts with no loan.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9DE58-A885-4E1B-9546-1FE9203D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691962"/>
            <a:ext cx="4143375" cy="3103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7D7915-36B2-4019-B477-F1992158B0E3}"/>
              </a:ext>
            </a:extLst>
          </p:cNvPr>
          <p:cNvSpPr txBox="1"/>
          <p:nvPr/>
        </p:nvSpPr>
        <p:spPr>
          <a:xfrm>
            <a:off x="6181725" y="3830526"/>
            <a:ext cx="54012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Except for housemaids, contacts from other jobs seem to subscribe in similar ratios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FB1E8-108B-479F-87DF-73BDBA145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64" y="4357285"/>
            <a:ext cx="3481388" cy="2500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7BB859-5B14-4FE5-B119-10392C65AF8D}"/>
              </a:ext>
            </a:extLst>
          </p:cNvPr>
          <p:cNvSpPr txBox="1"/>
          <p:nvPr/>
        </p:nvSpPr>
        <p:spPr>
          <a:xfrm>
            <a:off x="4210050" y="5330643"/>
            <a:ext cx="565687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Previous marketing campaign outcome is irrelevant when it comes to new subscriptions.</a:t>
            </a:r>
          </a:p>
        </p:txBody>
      </p:sp>
    </p:spTree>
    <p:extLst>
      <p:ext uri="{BB962C8B-B14F-4D97-AF65-F5344CB8AC3E}">
        <p14:creationId xmlns:p14="http://schemas.microsoft.com/office/powerpoint/2010/main" val="54365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C69D0C5-3382-495D-915A-EF905C073B75}"/>
              </a:ext>
            </a:extLst>
          </p:cNvPr>
          <p:cNvSpPr txBox="1">
            <a:spLocks/>
          </p:cNvSpPr>
          <p:nvPr/>
        </p:nvSpPr>
        <p:spPr>
          <a:xfrm>
            <a:off x="1524000" y="154850"/>
            <a:ext cx="9144000" cy="5603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Who will benefit?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4229D-688D-4EB0-8A61-01D2953CB3C4}"/>
              </a:ext>
            </a:extLst>
          </p:cNvPr>
          <p:cNvSpPr txBox="1"/>
          <p:nvPr/>
        </p:nvSpPr>
        <p:spPr>
          <a:xfrm>
            <a:off x="1207363" y="976544"/>
            <a:ext cx="849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banks and specifically their marketing groups will likely benefit from this study.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F0EB8-B99B-42DC-AA95-A5EEBE8A4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60" y="2233781"/>
            <a:ext cx="3876490" cy="859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4FB3B-479E-4AC3-BD6D-D19166490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97" y="3568907"/>
            <a:ext cx="1793289" cy="1782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68164-D935-472B-B665-3C497586A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420" y="2140982"/>
            <a:ext cx="3746653" cy="1149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A4EF4E-67D0-449E-964B-FFD8A5BE7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888" y="3919350"/>
            <a:ext cx="2896895" cy="1242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926EB-5BFF-4AC7-8E85-EB26C033B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022" y="3709604"/>
            <a:ext cx="3501175" cy="2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48131BF-6087-4713-98DB-E251B6D9F631}"/>
              </a:ext>
            </a:extLst>
          </p:cNvPr>
          <p:cNvSpPr txBox="1">
            <a:spLocks/>
          </p:cNvSpPr>
          <p:nvPr/>
        </p:nvSpPr>
        <p:spPr>
          <a:xfrm>
            <a:off x="1524000" y="154850"/>
            <a:ext cx="9144000" cy="5603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What factors likely contribute to customer subscription?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401B7-D3F2-4922-92C5-2C29E0436827}"/>
              </a:ext>
            </a:extLst>
          </p:cNvPr>
          <p:cNvSpPr txBox="1"/>
          <p:nvPr/>
        </p:nvSpPr>
        <p:spPr>
          <a:xfrm>
            <a:off x="1118587" y="1544715"/>
            <a:ext cx="44003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0B050"/>
                </a:solidFill>
              </a:rPr>
              <a:t>Employment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0B050"/>
                </a:solidFill>
              </a:rPr>
              <a:t>Credit history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0B050"/>
                </a:solidFill>
              </a:rPr>
              <a:t>Loan history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0B050"/>
                </a:solidFill>
              </a:rPr>
              <a:t>Outcome of previous marketing campaign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0B050"/>
                </a:solidFill>
              </a:rPr>
              <a:t>Last contact duration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0B050"/>
                </a:solidFill>
              </a:rPr>
              <a:t>Education 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8AE19-2DF8-43AF-9249-67A07386BBEF}"/>
              </a:ext>
            </a:extLst>
          </p:cNvPr>
          <p:cNvSpPr txBox="1"/>
          <p:nvPr/>
        </p:nvSpPr>
        <p:spPr>
          <a:xfrm>
            <a:off x="6673108" y="3987553"/>
            <a:ext cx="32866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C000"/>
                </a:solidFill>
              </a:rPr>
              <a:t>Day and month of last contact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C000"/>
                </a:solidFill>
              </a:rPr>
              <a:t>Employment variation rate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C000"/>
                </a:solidFill>
              </a:rPr>
              <a:t>Consumer Price Index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C000"/>
                </a:solidFill>
              </a:rPr>
              <a:t>Euribor rate (quarterly)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C000"/>
                </a:solidFill>
              </a:rPr>
              <a:t>Consumer price index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C000"/>
                </a:solidFill>
              </a:rPr>
              <a:t>Outcome of last contact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8C5C9-CBE8-47E7-9783-3B3B08F99211}"/>
              </a:ext>
            </a:extLst>
          </p:cNvPr>
          <p:cNvSpPr txBox="1"/>
          <p:nvPr/>
        </p:nvSpPr>
        <p:spPr>
          <a:xfrm>
            <a:off x="1118587" y="1020932"/>
            <a:ext cx="353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Factors expected to influence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ECBFC-B9B1-4FAB-BAA6-8E54816DF7C5}"/>
              </a:ext>
            </a:extLst>
          </p:cNvPr>
          <p:cNvSpPr txBox="1"/>
          <p:nvPr/>
        </p:nvSpPr>
        <p:spPr>
          <a:xfrm>
            <a:off x="6673108" y="3391374"/>
            <a:ext cx="380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Factors expected to have less/no effect</a:t>
            </a:r>
          </a:p>
        </p:txBody>
      </p:sp>
    </p:spTree>
    <p:extLst>
      <p:ext uri="{BB962C8B-B14F-4D97-AF65-F5344CB8AC3E}">
        <p14:creationId xmlns:p14="http://schemas.microsoft.com/office/powerpoint/2010/main" val="363813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B2ECD06-085B-40B0-B0D8-6D92CB6A4C2C}"/>
              </a:ext>
            </a:extLst>
          </p:cNvPr>
          <p:cNvSpPr txBox="1">
            <a:spLocks/>
          </p:cNvSpPr>
          <p:nvPr/>
        </p:nvSpPr>
        <p:spPr>
          <a:xfrm>
            <a:off x="1524000" y="20727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Data Wrangling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8283B-5F7C-4FE5-9B2D-CD09FDA9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367"/>
            <a:ext cx="6778840" cy="113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3DA11B-D785-4AAD-BB29-9812876023F0}"/>
              </a:ext>
            </a:extLst>
          </p:cNvPr>
          <p:cNvSpPr txBox="1"/>
          <p:nvPr/>
        </p:nvSpPr>
        <p:spPr>
          <a:xfrm>
            <a:off x="6871593" y="456358"/>
            <a:ext cx="53687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i="1" dirty="0"/>
              <a:t>Data was checked for null and duplicate values.</a:t>
            </a:r>
          </a:p>
          <a:p>
            <a:pPr marL="342900" indent="-342900">
              <a:buAutoNum type="arabicPeriod"/>
            </a:pPr>
            <a:r>
              <a:rPr lang="en-US" i="1" dirty="0"/>
              <a:t>Features with yes/no values were converted to 1/0.</a:t>
            </a:r>
          </a:p>
          <a:p>
            <a:pPr marL="342900" indent="-342900">
              <a:buAutoNum type="arabicPeriod"/>
            </a:pPr>
            <a:r>
              <a:rPr lang="en-US" i="1" dirty="0"/>
              <a:t>The resulting </a:t>
            </a:r>
            <a:r>
              <a:rPr lang="en-US" i="1" dirty="0" err="1"/>
              <a:t>NaN</a:t>
            </a:r>
            <a:r>
              <a:rPr lang="en-US" i="1" dirty="0"/>
              <a:t> values were dropped since these</a:t>
            </a:r>
          </a:p>
          <a:p>
            <a:r>
              <a:rPr lang="en-US" i="1" dirty="0"/>
              <a:t>      featured were deemed to be important and cannot </a:t>
            </a:r>
          </a:p>
          <a:p>
            <a:r>
              <a:rPr lang="en-US" i="1" dirty="0"/>
              <a:t>      be imputed.</a:t>
            </a:r>
          </a:p>
          <a:p>
            <a:r>
              <a:rPr lang="en-US" i="1" dirty="0"/>
              <a:t>4. Correlation matrix showed weak correlation with</a:t>
            </a:r>
          </a:p>
          <a:p>
            <a:r>
              <a:rPr lang="en-US" i="1" dirty="0"/>
              <a:t>     ‘default’, ‘campaign’, ‘</a:t>
            </a:r>
            <a:r>
              <a:rPr lang="en-US" i="1" dirty="0" err="1"/>
              <a:t>emp.var.rate</a:t>
            </a:r>
            <a:r>
              <a:rPr lang="en-US" i="1" dirty="0"/>
              <a:t>’, ‘euribor3m’,</a:t>
            </a:r>
          </a:p>
          <a:p>
            <a:r>
              <a:rPr lang="en-US" i="1" dirty="0"/>
              <a:t>     and ‘</a:t>
            </a:r>
            <a:r>
              <a:rPr lang="en-US" i="1" dirty="0" err="1"/>
              <a:t>nr.employed</a:t>
            </a:r>
            <a:r>
              <a:rPr lang="en-US" i="1" dirty="0"/>
              <a:t>’.</a:t>
            </a:r>
          </a:p>
          <a:p>
            <a:r>
              <a:rPr lang="en-US" i="1" dirty="0"/>
              <a:t>5. Age distribution was found to be Gaussian and hence</a:t>
            </a:r>
          </a:p>
          <a:p>
            <a:r>
              <a:rPr lang="en-US" i="1" dirty="0"/>
              <a:t>     outliers were removed.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0B98C-18EB-44AC-B70A-B197C9E03434}"/>
              </a:ext>
            </a:extLst>
          </p:cNvPr>
          <p:cNvSpPr/>
          <p:nvPr/>
        </p:nvSpPr>
        <p:spPr>
          <a:xfrm>
            <a:off x="2384394" y="914049"/>
            <a:ext cx="1127464" cy="31959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60641A1-A1CA-43F3-A1A9-8D136E4960A7}"/>
              </a:ext>
            </a:extLst>
          </p:cNvPr>
          <p:cNvSpPr/>
          <p:nvPr/>
        </p:nvSpPr>
        <p:spPr>
          <a:xfrm>
            <a:off x="2948126" y="2227493"/>
            <a:ext cx="197621" cy="68009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65329-AE55-4E7E-A644-CCDBB6F2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9344"/>
            <a:ext cx="6959609" cy="12804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D329CD-099A-4F2E-ACD2-DFD1E9608EB2}"/>
              </a:ext>
            </a:extLst>
          </p:cNvPr>
          <p:cNvSpPr/>
          <p:nvPr/>
        </p:nvSpPr>
        <p:spPr>
          <a:xfrm>
            <a:off x="2629525" y="3093165"/>
            <a:ext cx="1127464" cy="31959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6723B4-6FA7-4E4A-A85E-F43375D7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340" y="4556827"/>
            <a:ext cx="3462338" cy="228044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1189C9-3B0C-498F-AE38-186276CB3D4D}"/>
              </a:ext>
            </a:extLst>
          </p:cNvPr>
          <p:cNvSpPr/>
          <p:nvPr/>
        </p:nvSpPr>
        <p:spPr>
          <a:xfrm>
            <a:off x="5638800" y="5334000"/>
            <a:ext cx="742950" cy="2000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C4194-5A02-4331-BAAE-DEFB43046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872" y="4617216"/>
            <a:ext cx="3344571" cy="19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8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75A897B-6D14-4804-9CAA-FCB65989B210}"/>
              </a:ext>
            </a:extLst>
          </p:cNvPr>
          <p:cNvSpPr txBox="1">
            <a:spLocks/>
          </p:cNvSpPr>
          <p:nvPr/>
        </p:nvSpPr>
        <p:spPr>
          <a:xfrm>
            <a:off x="1523999" y="101340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53AE7-89D4-43F0-89DD-FF136A65EE8E}"/>
              </a:ext>
            </a:extLst>
          </p:cNvPr>
          <p:cNvSpPr txBox="1"/>
          <p:nvPr/>
        </p:nvSpPr>
        <p:spPr>
          <a:xfrm>
            <a:off x="699554" y="752475"/>
            <a:ext cx="10792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Since, distribution of numeric features were not Gaussian, </a:t>
            </a:r>
            <a:r>
              <a:rPr lang="en-US" i="1" dirty="0" err="1"/>
              <a:t>MinMaxScaler</a:t>
            </a:r>
            <a:r>
              <a:rPr lang="en-US" i="1" dirty="0"/>
              <a:t> was used to standardize the features </a:t>
            </a:r>
          </a:p>
          <a:p>
            <a:r>
              <a:rPr lang="en-US" i="1" dirty="0"/>
              <a:t>      instead of </a:t>
            </a:r>
            <a:r>
              <a:rPr lang="en-US" i="1" dirty="0" err="1"/>
              <a:t>StandardScaler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module “</a:t>
            </a:r>
            <a:r>
              <a:rPr lang="en-US" i="1" dirty="0" err="1"/>
              <a:t>get_dummies</a:t>
            </a:r>
            <a:r>
              <a:rPr lang="en-US" i="1" dirty="0"/>
              <a:t>” function was called to </a:t>
            </a:r>
            <a:r>
              <a:rPr lang="en-US" i="1" dirty="0" err="1"/>
              <a:t>OneHotEncode</a:t>
            </a:r>
            <a:r>
              <a:rPr lang="en-US" i="1" dirty="0"/>
              <a:t> all categorical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After pre-processing, there were total of  16100 rows X 57 columns.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D60B-E6AA-4387-8E60-260F518831CD}"/>
              </a:ext>
            </a:extLst>
          </p:cNvPr>
          <p:cNvSpPr txBox="1"/>
          <p:nvPr/>
        </p:nvSpPr>
        <p:spPr>
          <a:xfrm>
            <a:off x="707492" y="3000963"/>
            <a:ext cx="1103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Initial models were built with logistic regression, decision trees and random forest. The corresponding accuracies</a:t>
            </a:r>
          </a:p>
          <a:p>
            <a:r>
              <a:rPr lang="en-US" i="1" dirty="0"/>
              <a:t>      have been listed below: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CB311F9-ABD6-41DB-A48F-BF11731F9BE1}"/>
              </a:ext>
            </a:extLst>
          </p:cNvPr>
          <p:cNvSpPr txBox="1">
            <a:spLocks/>
          </p:cNvSpPr>
          <p:nvPr/>
        </p:nvSpPr>
        <p:spPr>
          <a:xfrm>
            <a:off x="1452978" y="2300473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Initial Models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F5796F-23E0-4424-A8B1-82E5D62F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18176"/>
              </p:ext>
            </p:extLst>
          </p:nvPr>
        </p:nvGraphicFramePr>
        <p:xfrm>
          <a:off x="3718804" y="3890093"/>
          <a:ext cx="5187519" cy="138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034">
                  <a:extLst>
                    <a:ext uri="{9D8B030D-6E8A-4147-A177-3AD203B41FA5}">
                      <a16:colId xmlns:a16="http://schemas.microsoft.com/office/drawing/2014/main" val="4040679544"/>
                    </a:ext>
                  </a:extLst>
                </a:gridCol>
                <a:gridCol w="3022485">
                  <a:extLst>
                    <a:ext uri="{9D8B030D-6E8A-4147-A177-3AD203B41FA5}">
                      <a16:colId xmlns:a16="http://schemas.microsoft.com/office/drawing/2014/main" val="1824042083"/>
                    </a:ext>
                  </a:extLst>
                </a:gridCol>
              </a:tblGrid>
              <a:tr h="338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5197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19780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72825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726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106111-1A57-44FB-8077-FD8B38053E3B}"/>
              </a:ext>
            </a:extLst>
          </p:cNvPr>
          <p:cNvSpPr txBox="1"/>
          <p:nvPr/>
        </p:nvSpPr>
        <p:spPr>
          <a:xfrm>
            <a:off x="707492" y="5868140"/>
            <a:ext cx="10744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Based on accuracy of initial models, further optimization was carried out on Logistic Regression, Decision Trees </a:t>
            </a:r>
          </a:p>
          <a:p>
            <a:r>
              <a:rPr lang="en-US" i="1" dirty="0"/>
              <a:t>     Random Forest models. A Gradient Boost model was also investigated.</a:t>
            </a:r>
          </a:p>
        </p:txBody>
      </p:sp>
    </p:spTree>
    <p:extLst>
      <p:ext uri="{BB962C8B-B14F-4D97-AF65-F5344CB8AC3E}">
        <p14:creationId xmlns:p14="http://schemas.microsoft.com/office/powerpoint/2010/main" val="135447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0A8593A-2264-4BF4-BA65-B3CB093F1A7B}"/>
              </a:ext>
            </a:extLst>
          </p:cNvPr>
          <p:cNvSpPr txBox="1">
            <a:spLocks/>
          </p:cNvSpPr>
          <p:nvPr/>
        </p:nvSpPr>
        <p:spPr>
          <a:xfrm>
            <a:off x="1719307" y="234042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EE1B3-470B-47E3-A8A1-C79BEB01F081}"/>
              </a:ext>
            </a:extLst>
          </p:cNvPr>
          <p:cNvSpPr txBox="1"/>
          <p:nvPr/>
        </p:nvSpPr>
        <p:spPr>
          <a:xfrm>
            <a:off x="1074198" y="834501"/>
            <a:ext cx="103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initial models, further Hyperparameter Tuning, Grid Search and Cross Validation was carried out</a:t>
            </a:r>
          </a:p>
          <a:p>
            <a:r>
              <a:rPr lang="en-US" dirty="0"/>
              <a:t>     using Logistic Regression, Random Forest, Decision Trees and Gradient Boost.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29F2D26-0613-4CE2-9E03-A61F4CDC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87748"/>
              </p:ext>
            </p:extLst>
          </p:nvPr>
        </p:nvGraphicFramePr>
        <p:xfrm>
          <a:off x="1863324" y="2180497"/>
          <a:ext cx="8127999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23715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6067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142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Optimized 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1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C=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'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': 275, '</a:t>
                      </a:r>
                      <a:r>
                        <a:rPr lang="en-US" sz="1200" dirty="0" err="1"/>
                        <a:t>min_samples_split</a:t>
                      </a:r>
                      <a:r>
                        <a:rPr lang="en-US" sz="1200" dirty="0"/>
                        <a:t>': 2, '</a:t>
                      </a:r>
                      <a:r>
                        <a:rPr lang="en-US" sz="1200" dirty="0" err="1"/>
                        <a:t>min_samples_leaf</a:t>
                      </a:r>
                      <a:r>
                        <a:rPr lang="en-US" sz="1200" dirty="0"/>
                        <a:t>': 4, '</a:t>
                      </a:r>
                      <a:r>
                        <a:rPr lang="en-US" sz="1200" dirty="0" err="1"/>
                        <a:t>max_features</a:t>
                      </a:r>
                      <a:r>
                        <a:rPr lang="en-US" sz="1200" dirty="0"/>
                        <a:t>': 'auto', '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': 10, 'bootstrap':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8215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'criterion': 'entropy', '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': 10, '</a:t>
                      </a:r>
                      <a:r>
                        <a:rPr lang="en-US" sz="1200" dirty="0" err="1"/>
                        <a:t>min_samples_leaf</a:t>
                      </a:r>
                      <a:r>
                        <a:rPr lang="en-US" sz="1200" dirty="0"/>
                        <a:t>': 3, '</a:t>
                      </a:r>
                      <a:r>
                        <a:rPr lang="en-US" sz="1200" dirty="0" err="1"/>
                        <a:t>min_samples_split</a:t>
                      </a:r>
                      <a:r>
                        <a:rPr lang="en-US" sz="1200" dirty="0"/>
                        <a:t>':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5784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Gradient 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'</a:t>
                      </a:r>
                      <a:r>
                        <a:rPr lang="en-US" sz="1200" dirty="0" err="1"/>
                        <a:t>learning_rate</a:t>
                      </a:r>
                      <a:r>
                        <a:rPr lang="en-US" sz="1200" dirty="0"/>
                        <a:t>': 0.1, '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': 5, '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':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189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741131-B474-4084-AE54-6D169F05B5E6}"/>
              </a:ext>
            </a:extLst>
          </p:cNvPr>
          <p:cNvSpPr txBox="1"/>
          <p:nvPr/>
        </p:nvSpPr>
        <p:spPr>
          <a:xfrm>
            <a:off x="1580225" y="5628443"/>
            <a:ext cx="923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hyperparameter tuning, the Gradient Boost Classifier gave the highest accuracy of 0.897.</a:t>
            </a:r>
          </a:p>
        </p:txBody>
      </p:sp>
    </p:spTree>
    <p:extLst>
      <p:ext uri="{BB962C8B-B14F-4D97-AF65-F5344CB8AC3E}">
        <p14:creationId xmlns:p14="http://schemas.microsoft.com/office/powerpoint/2010/main" val="6543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31CE6D9-48CA-454A-9F11-10FFA6813488}"/>
              </a:ext>
            </a:extLst>
          </p:cNvPr>
          <p:cNvSpPr txBox="1">
            <a:spLocks/>
          </p:cNvSpPr>
          <p:nvPr/>
        </p:nvSpPr>
        <p:spPr>
          <a:xfrm>
            <a:off x="1728185" y="0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2C594-EBD9-414F-81D1-77D7D2C6AAA0}"/>
              </a:ext>
            </a:extLst>
          </p:cNvPr>
          <p:cNvSpPr txBox="1"/>
          <p:nvPr/>
        </p:nvSpPr>
        <p:spPr>
          <a:xfrm>
            <a:off x="516807" y="457691"/>
            <a:ext cx="578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ROC and AUC was calculated for each of the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B277A-E23C-410E-AD0C-638120AE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85" y="915382"/>
            <a:ext cx="4017021" cy="2604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6409A-4352-4298-9590-1D8E91EA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1202"/>
            <a:ext cx="3919830" cy="2692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A581C-0144-44E6-A355-826A0742F3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7"/>
          <a:stretch/>
        </p:blipFill>
        <p:spPr>
          <a:xfrm>
            <a:off x="1728185" y="3781978"/>
            <a:ext cx="4150866" cy="2604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F0D7-82E1-419D-85B6-DF0CD8300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288" y="3741103"/>
            <a:ext cx="3953157" cy="2604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5A69E-6282-4A58-A056-3892988C3612}"/>
              </a:ext>
            </a:extLst>
          </p:cNvPr>
          <p:cNvSpPr txBox="1"/>
          <p:nvPr/>
        </p:nvSpPr>
        <p:spPr>
          <a:xfrm>
            <a:off x="0" y="1712200"/>
            <a:ext cx="196008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Logistic Regression AUC</a:t>
            </a:r>
          </a:p>
          <a:p>
            <a:pPr algn="ctr"/>
            <a:r>
              <a:rPr lang="en-US" sz="1400" dirty="0"/>
              <a:t>0.791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F3906-FEDD-48C4-B6BF-322DF1B873A0}"/>
              </a:ext>
            </a:extLst>
          </p:cNvPr>
          <p:cNvSpPr txBox="1"/>
          <p:nvPr/>
        </p:nvSpPr>
        <p:spPr>
          <a:xfrm>
            <a:off x="86389" y="4781759"/>
            <a:ext cx="164179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Random Forest AUC</a:t>
            </a:r>
          </a:p>
          <a:p>
            <a:pPr algn="ctr"/>
            <a:r>
              <a:rPr lang="en-US" sz="1400" dirty="0"/>
              <a:t>0.883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E3D08-BC51-441B-AC88-08684DA9DDD0}"/>
              </a:ext>
            </a:extLst>
          </p:cNvPr>
          <p:cNvSpPr txBox="1"/>
          <p:nvPr/>
        </p:nvSpPr>
        <p:spPr>
          <a:xfrm>
            <a:off x="9784672" y="1694428"/>
            <a:ext cx="151323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Decision Tree AUC</a:t>
            </a:r>
          </a:p>
          <a:p>
            <a:pPr algn="ctr"/>
            <a:r>
              <a:rPr lang="en-US" sz="1400" dirty="0"/>
              <a:t>0.808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95BFE-DB54-4C91-BC7A-936C688BE918}"/>
              </a:ext>
            </a:extLst>
          </p:cNvPr>
          <p:cNvSpPr txBox="1"/>
          <p:nvPr/>
        </p:nvSpPr>
        <p:spPr>
          <a:xfrm>
            <a:off x="10015830" y="4561024"/>
            <a:ext cx="163326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Gradient Boost AUC</a:t>
            </a:r>
          </a:p>
          <a:p>
            <a:pPr algn="ctr"/>
            <a:r>
              <a:rPr lang="en-US" sz="1400" dirty="0"/>
              <a:t>0.888</a:t>
            </a:r>
          </a:p>
        </p:txBody>
      </p:sp>
    </p:spTree>
    <p:extLst>
      <p:ext uri="{BB962C8B-B14F-4D97-AF65-F5344CB8AC3E}">
        <p14:creationId xmlns:p14="http://schemas.microsoft.com/office/powerpoint/2010/main" val="91841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22878BF-044A-4395-B062-89F8EAD419BD}"/>
              </a:ext>
            </a:extLst>
          </p:cNvPr>
          <p:cNvSpPr txBox="1">
            <a:spLocks/>
          </p:cNvSpPr>
          <p:nvPr/>
        </p:nvSpPr>
        <p:spPr>
          <a:xfrm>
            <a:off x="1674056" y="118817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Feature Importance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923E1-44E0-4329-8C1E-48C1F3C82DB7}"/>
              </a:ext>
            </a:extLst>
          </p:cNvPr>
          <p:cNvSpPr txBox="1"/>
          <p:nvPr/>
        </p:nvSpPr>
        <p:spPr>
          <a:xfrm>
            <a:off x="752475" y="695325"/>
            <a:ext cx="1089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feature importance plots were compiled for Random Forest and Gradient Boost model. For comparison, the </a:t>
            </a:r>
          </a:p>
          <a:p>
            <a:r>
              <a:rPr lang="en-US" i="1" dirty="0"/>
              <a:t>      Logistic Regression coefficients were also plotted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7FBE-3FD2-4C65-92B5-D8C0515E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9" y="1579290"/>
            <a:ext cx="6170228" cy="5010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6D9A0-AFE4-4DC6-89A6-6EE59EFB2C4B}"/>
              </a:ext>
            </a:extLst>
          </p:cNvPr>
          <p:cNvSpPr txBox="1"/>
          <p:nvPr/>
        </p:nvSpPr>
        <p:spPr>
          <a:xfrm>
            <a:off x="2455046" y="1712466"/>
            <a:ext cx="1558953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D0497-D560-4BAD-9900-2AACBCE3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56" y="1579290"/>
            <a:ext cx="5791200" cy="4858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C7F12E-6EE3-4094-88F8-09E8A14209CF}"/>
              </a:ext>
            </a:extLst>
          </p:cNvPr>
          <p:cNvSpPr txBox="1"/>
          <p:nvPr/>
        </p:nvSpPr>
        <p:spPr>
          <a:xfrm>
            <a:off x="8846321" y="1187767"/>
            <a:ext cx="12887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7713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8E3289-BBE8-484D-AC13-0BEE3C63F505}"/>
              </a:ext>
            </a:extLst>
          </p:cNvPr>
          <p:cNvSpPr txBox="1">
            <a:spLocks/>
          </p:cNvSpPr>
          <p:nvPr/>
        </p:nvSpPr>
        <p:spPr>
          <a:xfrm>
            <a:off x="1674056" y="118817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01074-7B81-4096-85C2-3241C2C0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9" y="888674"/>
            <a:ext cx="6045101" cy="5006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A5C15-1A75-4E5A-8AF5-FCE744157074}"/>
              </a:ext>
            </a:extLst>
          </p:cNvPr>
          <p:cNvSpPr txBox="1"/>
          <p:nvPr/>
        </p:nvSpPr>
        <p:spPr>
          <a:xfrm>
            <a:off x="2745697" y="487731"/>
            <a:ext cx="128022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Gradient Boost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68C77-9F30-4BA9-B166-A73EC83F260F}"/>
              </a:ext>
            </a:extLst>
          </p:cNvPr>
          <p:cNvSpPr txBox="1"/>
          <p:nvPr/>
        </p:nvSpPr>
        <p:spPr>
          <a:xfrm>
            <a:off x="6657975" y="884285"/>
            <a:ext cx="5060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Top 5 relevant features for Random Forest model</a:t>
            </a:r>
          </a:p>
          <a:p>
            <a:r>
              <a:rPr lang="en-US" i="1" dirty="0"/>
              <a:t>     and Gradient Boost model in descending order.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7C891-FA9D-491E-BF86-3AFE634F058B}"/>
              </a:ext>
            </a:extLst>
          </p:cNvPr>
          <p:cNvSpPr txBox="1"/>
          <p:nvPr/>
        </p:nvSpPr>
        <p:spPr>
          <a:xfrm>
            <a:off x="6906116" y="1838393"/>
            <a:ext cx="33882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Random Forest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/>
              <a:t>Duration: last contact duration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/>
              <a:t>Employment variation rate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/>
              <a:t>Euribor3m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 err="1"/>
              <a:t>Pdays</a:t>
            </a:r>
            <a:r>
              <a:rPr lang="en-US" sz="1400" i="1" dirty="0"/>
              <a:t>: No of days after previous contact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/>
              <a:t>NR employed: No. of employees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4FD25-20BE-4F8D-BA62-3B1B173F833A}"/>
              </a:ext>
            </a:extLst>
          </p:cNvPr>
          <p:cNvSpPr txBox="1"/>
          <p:nvPr/>
        </p:nvSpPr>
        <p:spPr>
          <a:xfrm>
            <a:off x="6974900" y="3806247"/>
            <a:ext cx="33883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Gradient Boost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/>
              <a:t>Duration: last contact duration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/>
              <a:t>Employment variation rate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 err="1"/>
              <a:t>Pdays</a:t>
            </a:r>
            <a:r>
              <a:rPr lang="en-US" sz="1400" i="1" dirty="0"/>
              <a:t>: No of days after previous contact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/>
              <a:t>Euribor3m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i="1" dirty="0"/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012A2-114D-4540-9480-F6B6A0611A17}"/>
              </a:ext>
            </a:extLst>
          </p:cNvPr>
          <p:cNvSpPr txBox="1"/>
          <p:nvPr/>
        </p:nvSpPr>
        <p:spPr>
          <a:xfrm>
            <a:off x="5357342" y="6022273"/>
            <a:ext cx="662341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seen, four out of five parameters are common for both models.</a:t>
            </a:r>
          </a:p>
        </p:txBody>
      </p:sp>
    </p:spTree>
    <p:extLst>
      <p:ext uri="{BB962C8B-B14F-4D97-AF65-F5344CB8AC3E}">
        <p14:creationId xmlns:p14="http://schemas.microsoft.com/office/powerpoint/2010/main" val="39597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897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Saha</dc:creator>
  <cp:lastModifiedBy>Rajarshi Saha</cp:lastModifiedBy>
  <cp:revision>36</cp:revision>
  <dcterms:created xsi:type="dcterms:W3CDTF">2022-02-01T22:52:56Z</dcterms:created>
  <dcterms:modified xsi:type="dcterms:W3CDTF">2022-02-05T08:04:27Z</dcterms:modified>
</cp:coreProperties>
</file>