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9C0A-D8E7-45F4-B31A-1C5CB1144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7CE95-3FE2-4D45-B302-11B3FF3EC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3D34-91D2-4E2F-B5F4-0DC07396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EAA5-CB74-4A82-93B7-2542411A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43CA-DF3D-4BED-BE91-4FD0B253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9B4-73C8-4C3C-AA7D-E6F82966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113B1-D78F-4956-A821-82F381EBE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9869-A9E4-4752-8D0F-6952D8C4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8BD5-DA5F-47BA-8FDE-C386B5D0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2988F-EEE9-46A7-852A-EF4033D4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34673-5CBF-42B4-A7CB-7167EB1FC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41C24-C7E1-4B3D-8585-DDEFBDDE8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ED56-FF8A-4397-B94E-E1E3C022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B3D6-3664-4CBF-861E-CF04EBC6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C2D7-BB1D-472A-B4FB-EAC6B54F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EFD7-8D71-412B-87AE-7649383E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6CB0-1861-431B-99B7-D7E3B14C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A260-1F01-47A8-A207-5952BF82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142E-2FA6-41C7-A07D-02720FB4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AEEF-AC6A-4178-B3F6-34C0699E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C199-5EE8-4A33-B88C-05B89D5C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5AAA-D2EE-4917-B72C-7DC5DFD6C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5C844-2BC6-40A4-B30E-4F9B663B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F596-BF76-42D7-A2FB-CC276146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6430-15C6-48D5-9829-0E607020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EA2A-0B7A-48D3-905C-D4382818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6834-AF24-42D7-B50B-78D00CC0C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EC4B8-1BAB-481F-903F-8A8DA18EF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0ECFD-9252-495E-B354-71A3227B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BB865-354B-4012-A5F7-702459F6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99B4-2C71-4AAD-B64D-000C14B7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DAC5-D475-4AA0-8274-D59A0BFD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474F1-A859-491A-8FC4-DE1DD9FDB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64B84-522E-4F81-894D-479CBF68F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79440-5818-4D90-9AA2-DEB7D988E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EDD39-6E61-42E9-9293-8DBF280D8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3CF3F-4B0F-4097-BD69-647FA484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CC265-96EA-47C6-AD62-C2223B1D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E6E3C-39FD-4DE1-B37E-074F1BCF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1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25CB-EF8A-444E-BCB9-4854FEA6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944B3-60AB-4786-BFBD-82276B8A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A6F6-DEED-4244-A800-816D26F7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5505C-3721-4465-AF87-F3265635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72913-9643-4DC6-ABAE-BCF02C4A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43063-90D4-4018-ACC4-46068826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3DCE5-C1A4-4595-A6F1-7C5249DC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2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B8BF-B368-45F5-BC34-0D4A62C7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2F64-D710-48A8-83C4-F6684B48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9305B-A340-4C2B-B860-8D23AF61F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DC79-5DDC-4A48-AA6B-9F625735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ADCC6-DEF8-4B5C-8C33-AE19F5AA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A3B8-642C-4E8F-923F-770FF78F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EF5-784A-4CE9-817F-F81D39BC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5D018-9C4D-479F-A8B2-F8F94C42A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57DC6-7481-4645-B1B2-2637F4628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EFF9-1F7D-453D-B905-8787E168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75CE-850D-4EF6-B0AA-B74D577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FE119-6D2A-4606-AE59-7DFDE4B1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7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C8AB2-5E96-4729-8478-29564F47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ED4D1-72F5-4EA4-96BA-698E53A2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A9DC-B749-4B44-8C12-2FD404B4A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5F3B-EF18-49E4-B801-58A8DD56F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ADEA-9AEC-4ECA-A6E8-785798CD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2D97F-1B53-43B4-8B50-69FC64849847}"/>
              </a:ext>
            </a:extLst>
          </p:cNvPr>
          <p:cNvSpPr txBox="1"/>
          <p:nvPr/>
        </p:nvSpPr>
        <p:spPr>
          <a:xfrm>
            <a:off x="4219575" y="66675"/>
            <a:ext cx="31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Guided Capstone Project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59420-040B-4C53-A609-5A9B87A449FE}"/>
              </a:ext>
            </a:extLst>
          </p:cNvPr>
          <p:cNvSpPr txBox="1"/>
          <p:nvPr/>
        </p:nvSpPr>
        <p:spPr>
          <a:xfrm>
            <a:off x="0" y="476723"/>
            <a:ext cx="124487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order to 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urvey current market options and provide a data-driven plan to derive a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modified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ticketing prices, the data was cleaned to drop null values and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ambiguous values. Total rows dropped from 330 to 2777 and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weekend price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was fixed as a target to optimize/study.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Combined with geographical/location data, two parameters namely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resorts_per_100kcapita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and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resorts_per_100ksq_mile 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seemed relevant as that reduced the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    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number of variables through PCA. A heatmap showed relevance of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showed influence of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Helvetica Neue"/>
              </a:rPr>
              <a:t>fastquads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Runs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,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Helvetica Neue"/>
              </a:rPr>
              <a:t>snow_making_ac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and 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Helvetica Neue"/>
              </a:rPr>
              <a:t>resort_night_skiing_state_ratio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   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correlated with ticket price.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Thus, the number of variables were reduced considerably.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regression models were tried on the major variables and multiple folds were re-created. The random forest model gave the best R-sq fit of 0.62 on training data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and 0.79 on test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model,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 Mountain Resort modelled price is 95.87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where in the current ticket price is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81.00. Among all the options that the management want to pursue,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most beneficial is adding a vertical drop of 150 feet and adding a chair car. The ticket price can be increased 8.61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cover for the additional operating cost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However, resulting increase in revenue is predicted to be &gt;15 million.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dirty="0">
              <a:effectLst/>
            </a:endParaRPr>
          </a:p>
          <a:p>
            <a:br>
              <a:rPr lang="en-US" sz="1200" dirty="0"/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8621C-3FC6-4A2F-AC68-B6E7B306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43" y="2514599"/>
            <a:ext cx="4482618" cy="3781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9A95FE-8113-4A81-811C-12DECD8619D9}"/>
              </a:ext>
            </a:extLst>
          </p:cNvPr>
          <p:cNvSpPr txBox="1"/>
          <p:nvPr/>
        </p:nvSpPr>
        <p:spPr>
          <a:xfrm>
            <a:off x="1820621" y="6111820"/>
            <a:ext cx="109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PCA heat-map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460539-3742-4DE0-8E02-88D943B8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61" y="2503219"/>
            <a:ext cx="4847902" cy="374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812B05-2379-4353-8351-BAB920894332}"/>
              </a:ext>
            </a:extLst>
          </p:cNvPr>
          <p:cNvSpPr txBox="1"/>
          <p:nvPr/>
        </p:nvSpPr>
        <p:spPr>
          <a:xfrm>
            <a:off x="4971495" y="6220583"/>
            <a:ext cx="6678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The four dominant features were found to be 1. </a:t>
            </a:r>
            <a:r>
              <a:rPr lang="en-US" sz="1200" b="1" dirty="0" err="1"/>
              <a:t>fastQuad</a:t>
            </a:r>
            <a:r>
              <a:rPr lang="en-US" sz="1200" b="1" dirty="0"/>
              <a:t>, 2 Runs, 3. </a:t>
            </a:r>
            <a:r>
              <a:rPr lang="en-US" sz="1200" b="1" dirty="0" err="1"/>
              <a:t>snow_making_ac</a:t>
            </a:r>
            <a:r>
              <a:rPr lang="en-US" sz="1200" b="1" dirty="0"/>
              <a:t>, 4.vertical_drop</a:t>
            </a:r>
          </a:p>
        </p:txBody>
      </p:sp>
    </p:spTree>
    <p:extLst>
      <p:ext uri="{BB962C8B-B14F-4D97-AF65-F5344CB8AC3E}">
        <p14:creationId xmlns:p14="http://schemas.microsoft.com/office/powerpoint/2010/main" val="153245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C55CB-E85E-4A2E-A990-1AEBDEB0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47"/>
            <a:ext cx="5115757" cy="2667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A357C-8461-4CCD-8B33-367A88DC3241}"/>
              </a:ext>
            </a:extLst>
          </p:cNvPr>
          <p:cNvSpPr txBox="1"/>
          <p:nvPr/>
        </p:nvSpPr>
        <p:spPr>
          <a:xfrm>
            <a:off x="385896" y="2571830"/>
            <a:ext cx="416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Cross-validation shows CV scores level off at 50-60 sample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0DD3E-09E4-42AC-A0DC-DFA0D498C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391" y="73647"/>
            <a:ext cx="3862388" cy="2144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B93360-1BCE-4ADA-BFE7-2F2F25255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528" y="73647"/>
            <a:ext cx="3714356" cy="2010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5DFF1D-B5EB-4C8E-8017-D4069284B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753" y="2273798"/>
            <a:ext cx="3861850" cy="20903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7F53D-D253-4C90-AC43-D0A1B73A5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631" y="2273798"/>
            <a:ext cx="3782396" cy="19832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7330BF-A11D-48EA-8CC2-03A207AC96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896" y="2806008"/>
            <a:ext cx="3709382" cy="20903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CC5A-77AF-4A78-B23D-F392D7123B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281" y="4835890"/>
            <a:ext cx="3709382" cy="19595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BE6ECB-4D5B-4FE6-BC7D-365A35A9CFF5}"/>
              </a:ext>
            </a:extLst>
          </p:cNvPr>
          <p:cNvSpPr txBox="1"/>
          <p:nvPr/>
        </p:nvSpPr>
        <p:spPr>
          <a:xfrm>
            <a:off x="4095278" y="6396335"/>
            <a:ext cx="782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Big mountain fares very well on vertical drop, snow-area, chairs, </a:t>
            </a:r>
            <a:r>
              <a:rPr lang="en-US" sz="1200" b="1" dirty="0" err="1"/>
              <a:t>fastQuads</a:t>
            </a:r>
            <a:r>
              <a:rPr lang="en-US" sz="1200" b="1" dirty="0"/>
              <a:t>, runs, longest run length and </a:t>
            </a:r>
            <a:r>
              <a:rPr lang="en-US" sz="1200" b="1" dirty="0" err="1"/>
              <a:t>skiable_terrain</a:t>
            </a:r>
            <a:endParaRPr lang="en-US" sz="1200" b="1" dirty="0"/>
          </a:p>
          <a:p>
            <a:r>
              <a:rPr lang="en-US" sz="1200" b="1" dirty="0"/>
              <a:t>compared to other resorts.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BDF935-44C0-42E2-907A-BFEAF0E2FA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8390" y="4295936"/>
            <a:ext cx="4058575" cy="21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6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Saha</dc:creator>
  <cp:lastModifiedBy>Rajarshi Saha</cp:lastModifiedBy>
  <cp:revision>9</cp:revision>
  <dcterms:created xsi:type="dcterms:W3CDTF">2021-10-25T05:14:34Z</dcterms:created>
  <dcterms:modified xsi:type="dcterms:W3CDTF">2021-10-25T06:21:47Z</dcterms:modified>
</cp:coreProperties>
</file>