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03A8-9E00-4FE8-A3E2-9DC3F97E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E6910-41CF-45B8-80A2-B19661251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50CF-0BE9-459D-B701-8625803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8475-2D3A-4004-AA3B-B8994020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F166-5C22-4DC5-80A0-B9BFCD9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6A1C-C8E2-494E-BCBE-775759A9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24828-651F-46F3-AA00-A7C55BDB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8BDD-D499-437A-B013-2F778EC2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C57-9038-432C-A6BA-F7833B59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2A35-425C-49CA-A990-CF8BB64D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24F10-F4EA-4AC1-BC93-CB1DBCE83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0B32-0193-47DF-8878-E3C1C070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53B5-4448-423E-A06E-46BA7E8F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D12E-D915-48D5-A29E-5F78900C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31B3-7F46-4068-9C12-25C8E168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3B01-6331-42D4-A958-30D18B3E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133E-8C5F-47C4-A471-44C0222D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2194-E1D8-4599-BC20-C16C1887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6144-E1A0-4B6E-B39E-70852B9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6C74-DEB3-483B-B12E-5019C7B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112B-F3B3-4FD2-918B-A6DB3DDA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7828-597A-468A-B3C7-1FD39B57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0D99-86D6-44FE-A322-D6207A2D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612D-B3E7-4870-830B-A6D8419F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EA21-2D53-4D5A-9E2A-6BDB7BCD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F6B-8E23-4606-BB40-0806417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F104-010C-4BF1-A5A9-8C8B81CE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3060-3748-4D40-997D-C04847FB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568B1-E273-448F-BDFD-85D69B38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5163-B21F-42A7-BC84-C3030DFA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C5CC-D599-4C58-9D65-7CC9A3C4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6D3C-F4F8-4C70-8A18-941F74A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F235-EFBE-4475-9A07-F67AA6CE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D6A9-D5CD-4DF0-B91E-390F4369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DA674-3DFD-43A4-8073-70810E83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A1E4-85F1-4D11-BDB5-CCC1A7A2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46A09-E3B4-4B31-BA0C-E128A465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7876E-6114-45D3-811D-D36ABDE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5EEB-3B64-4AA2-A315-E44719DE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F53F-5152-44E3-B1F2-5392CD1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804A3-3FC0-436A-832F-55A53FEB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A6594-ADCD-4E84-8B4D-30F44F4F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8809-C359-4B5C-ABD2-A4E53FCF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7DE65-F708-4692-AF59-7A7AA433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48F20-EB43-428A-815F-369F568F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AEE85-58BD-413E-BEE3-93720DFA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A72-6BA7-4BA4-8136-5756C78A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312-61E3-44D0-A4CE-0DD5B8BF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C159-4408-4E37-ADDE-4121C16A0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54D4-BD02-428C-A684-F2D937A6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30F9-F743-4660-B1DE-07AC6F80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EC90-FDE8-4499-B96D-49587A18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8104-1E8B-4D36-A8A2-9BF0A55C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AE43-D19B-4490-AFFD-A2A08E81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9FDE-29EA-4513-B781-0086D464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B4FC-821E-4F1B-ACD5-FA73946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FF213-7E0F-4183-A7F3-96F6A5A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C5AA-EF93-4920-8FD8-2AC5D16C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C6CB-3278-4935-90D2-A45AF0E5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0EE5-5BF9-41AF-9D96-A55E121D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5633-3CCE-43E2-8304-5BD019FFC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83B5-1548-48C7-8C35-3CBA0EC0247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F7A2-252C-42E8-AFFD-71F837F0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7B39-04BA-48E7-B944-1E970042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E140-5D35-475E-8932-6270050C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2FF47-E8E0-4128-B9A1-6B0836B30A16}"/>
              </a:ext>
            </a:extLst>
          </p:cNvPr>
          <p:cNvSpPr txBox="1"/>
          <p:nvPr/>
        </p:nvSpPr>
        <p:spPr>
          <a:xfrm>
            <a:off x="405414" y="1059025"/>
            <a:ext cx="11611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Recently,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Big Mountain has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added chair lift that increases operation costs by &gt;$1.5 million.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there is a need to restructure its price points to reflect the current market demand/supply which will increase profitability to sustain the increased operation costs.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team needs to survey current market options and provide a data-driven plan to re-haul the ticketing prices.</a:t>
            </a:r>
            <a:endParaRPr lang="en-US" sz="1400" b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961C1-A510-4137-9A11-9D602015C3D2}"/>
              </a:ext>
            </a:extLst>
          </p:cNvPr>
          <p:cNvSpPr txBox="1"/>
          <p:nvPr/>
        </p:nvSpPr>
        <p:spPr>
          <a:xfrm>
            <a:off x="290004" y="476629"/>
            <a:ext cx="22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Problem 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1FDCB-EE99-4B42-862C-A3EA0F9EA9C2}"/>
              </a:ext>
            </a:extLst>
          </p:cNvPr>
          <p:cNvSpPr txBox="1"/>
          <p:nvPr/>
        </p:nvSpPr>
        <p:spPr>
          <a:xfrm>
            <a:off x="333389" y="2404562"/>
            <a:ext cx="117560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Criteria: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adjust ticket price-points and to match other resorts in the market segment to improve on the profitability and in the process sustain the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increased operating costs for the new chair lift.</a:t>
            </a:r>
            <a:endParaRPr lang="en-US" sz="1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1A98-F240-453B-BCCA-5AD0CA72311F}"/>
              </a:ext>
            </a:extLst>
          </p:cNvPr>
          <p:cNvSpPr txBox="1"/>
          <p:nvPr/>
        </p:nvSpPr>
        <p:spPr>
          <a:xfrm>
            <a:off x="405414" y="3571733"/>
            <a:ext cx="1143447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Scope: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ski resorts from similar market segment will be considered for the amenities-to-price matching. If similar facilities are being provided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key players, their prices will be considered.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will be difficult to ascertain price-points on certain key amenities only provided by Big Mountain since data from those facilities cannot be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matched with other key players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ski resorts from similar market segment will be considered for the amenities-to-price matching. If similar facilities are being provided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key players, their prices will be considered.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8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98635-493B-45E4-BACC-69193A985506}"/>
              </a:ext>
            </a:extLst>
          </p:cNvPr>
          <p:cNvSpPr txBox="1"/>
          <p:nvPr/>
        </p:nvSpPr>
        <p:spPr>
          <a:xfrm>
            <a:off x="738909" y="471055"/>
            <a:ext cx="1151578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Recommendations and Key findings: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Resort suggested ticket price is 95.87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wherein the current ticket price is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esulting increase in revenue is predicted to be &gt;15 million.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Among all the options that the management want to pursue,  the most beneficial is adding a vertical drop of 150 feet and adding a chair car. 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ticket price can be increased 8.61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for the additional operating cost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5076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2D97F-1B53-43B4-8B50-69FC64849847}"/>
              </a:ext>
            </a:extLst>
          </p:cNvPr>
          <p:cNvSpPr txBox="1"/>
          <p:nvPr/>
        </p:nvSpPr>
        <p:spPr>
          <a:xfrm>
            <a:off x="4219575" y="66675"/>
            <a:ext cx="30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Modeling 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9420-040B-4C53-A609-5A9B87A449FE}"/>
              </a:ext>
            </a:extLst>
          </p:cNvPr>
          <p:cNvSpPr txBox="1"/>
          <p:nvPr/>
        </p:nvSpPr>
        <p:spPr>
          <a:xfrm>
            <a:off x="0" y="476723"/>
            <a:ext cx="124487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order to 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urvey current market options and provide a data-driven plan to derive a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modified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ticketing prices, the data was cleaned to drop null values and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ambiguous values. Total rows dropped from 330 to 2777 and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weekend price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was fixed as a target to optimize/study.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Combined with geographical/location data, two parameters namely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resorts_per_100kcapita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resorts_per_100ksq_mile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seemed relevant as that reduced the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number of variables through PCA. A heatmap showed relevance of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showed influence of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fastquads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snow_making_ac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resort_night_skiing_state_ratio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correlated with ticket price.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the number of variables were reduced considerably.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regression models were tried on the major variables and multiple folds were re-created. The random forest model gave the best R-sq fit of 0.62 on training data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0.79 on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Resort modelled price is 95.87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in the current ticket price is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81.00. Among all the options that the management want to pursue,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beneficial is adding a vertical drop of 150 feet and adding a chair car. The ticket price can be increased 8.61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for the additional operating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resulting increase in revenue is predicted to be &gt;15 million.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8621C-3FC6-4A2F-AC68-B6E7B30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3" y="2514599"/>
            <a:ext cx="4482618" cy="3781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A95FE-8113-4A81-811C-12DECD8619D9}"/>
              </a:ext>
            </a:extLst>
          </p:cNvPr>
          <p:cNvSpPr txBox="1"/>
          <p:nvPr/>
        </p:nvSpPr>
        <p:spPr>
          <a:xfrm>
            <a:off x="1820621" y="6111820"/>
            <a:ext cx="109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PCA heat-map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60539-3742-4DE0-8E02-88D943B8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61" y="2503219"/>
            <a:ext cx="4847902" cy="374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12B05-2379-4353-8351-BAB920894332}"/>
              </a:ext>
            </a:extLst>
          </p:cNvPr>
          <p:cNvSpPr txBox="1"/>
          <p:nvPr/>
        </p:nvSpPr>
        <p:spPr>
          <a:xfrm>
            <a:off x="4971495" y="6220583"/>
            <a:ext cx="667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four dominant features were found to be 1. </a:t>
            </a:r>
            <a:r>
              <a:rPr lang="en-US" sz="1200" b="1" dirty="0" err="1"/>
              <a:t>fastQuad</a:t>
            </a:r>
            <a:r>
              <a:rPr lang="en-US" sz="1200" b="1" dirty="0"/>
              <a:t>, 2 Runs, 3. </a:t>
            </a:r>
            <a:r>
              <a:rPr lang="en-US" sz="1200" b="1" dirty="0" err="1"/>
              <a:t>snow_making_ac</a:t>
            </a:r>
            <a:r>
              <a:rPr lang="en-US" sz="1200" b="1" dirty="0"/>
              <a:t>, 4.vertical_drop</a:t>
            </a:r>
          </a:p>
        </p:txBody>
      </p:sp>
    </p:spTree>
    <p:extLst>
      <p:ext uri="{BB962C8B-B14F-4D97-AF65-F5344CB8AC3E}">
        <p14:creationId xmlns:p14="http://schemas.microsoft.com/office/powerpoint/2010/main" val="15324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C55CB-E85E-4A2E-A990-1AEBDEB0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47"/>
            <a:ext cx="5115757" cy="266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A357C-8461-4CCD-8B33-367A88DC3241}"/>
              </a:ext>
            </a:extLst>
          </p:cNvPr>
          <p:cNvSpPr txBox="1"/>
          <p:nvPr/>
        </p:nvSpPr>
        <p:spPr>
          <a:xfrm>
            <a:off x="385896" y="2571830"/>
            <a:ext cx="416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Cross-validation shows CV scores level off at 50-60 sample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0DD3E-09E4-42AC-A0DC-DFA0D498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91" y="73647"/>
            <a:ext cx="3862388" cy="2144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93360-1BCE-4ADA-BFE7-2F2F2525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528" y="73647"/>
            <a:ext cx="3714356" cy="2010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DFF1D-B5EB-4C8E-8017-D4069284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753" y="2273798"/>
            <a:ext cx="3861850" cy="2090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7F53D-D253-4C90-AC43-D0A1B73A5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31" y="2273798"/>
            <a:ext cx="3782396" cy="1983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7330BF-A11D-48EA-8CC2-03A207AC9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96" y="2806008"/>
            <a:ext cx="3709382" cy="20903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CC5A-77AF-4A78-B23D-F392D7123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81" y="4835890"/>
            <a:ext cx="3709382" cy="1959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E6ECB-4D5B-4FE6-BC7D-365A35A9CFF5}"/>
              </a:ext>
            </a:extLst>
          </p:cNvPr>
          <p:cNvSpPr txBox="1"/>
          <p:nvPr/>
        </p:nvSpPr>
        <p:spPr>
          <a:xfrm>
            <a:off x="4095278" y="6396335"/>
            <a:ext cx="782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Big mountain fares very well on vertical drop, snow-area, chairs, </a:t>
            </a:r>
            <a:r>
              <a:rPr lang="en-US" sz="1200" b="1" dirty="0" err="1"/>
              <a:t>fastQuads</a:t>
            </a:r>
            <a:r>
              <a:rPr lang="en-US" sz="1200" b="1" dirty="0"/>
              <a:t>, runs, longest run length and </a:t>
            </a:r>
            <a:r>
              <a:rPr lang="en-US" sz="1200" b="1" dirty="0" err="1"/>
              <a:t>skiable_terrain</a:t>
            </a:r>
            <a:endParaRPr lang="en-US" sz="1200" b="1" dirty="0"/>
          </a:p>
          <a:p>
            <a:r>
              <a:rPr lang="en-US" sz="1200" b="1" dirty="0"/>
              <a:t>compared to other resorts.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BDF935-44C0-42E2-907A-BFEAF0E2F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8390" y="4295936"/>
            <a:ext cx="4058575" cy="21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E330B-BCDF-491D-8864-4CB4C45F638D}"/>
              </a:ext>
            </a:extLst>
          </p:cNvPr>
          <p:cNvSpPr txBox="1"/>
          <p:nvPr/>
        </p:nvSpPr>
        <p:spPr>
          <a:xfrm>
            <a:off x="692458" y="452761"/>
            <a:ext cx="11373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Summary: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seems the current ticket price of the resort was lower than other resorts that offered similar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Certain features like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fastquads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snow_making_ac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resort_night_skiing_state_ratio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 affect the ticket price and deemed to be</a:t>
            </a:r>
          </a:p>
          <a:p>
            <a:r>
              <a:rPr lang="en-US" sz="140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relevant in order to </a:t>
            </a:r>
            <a:r>
              <a:rPr lang="en-US" sz="1400">
                <a:solidFill>
                  <a:srgbClr val="000000"/>
                </a:solidFill>
                <a:latin typeface="Helvetica Neue"/>
              </a:rPr>
              <a:t>create a model.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a Random Forest model, we were able to get an R-sq fit of 0.79 on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current infrastructure of Big Mountain Ski Resort, ticket price increase by $14 is justified which will result in an increase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of revenue by $15 million. This will partially offset the increase in the infrastructural cost to maintain an additional chair-lift.</a:t>
            </a:r>
          </a:p>
        </p:txBody>
      </p:sp>
    </p:spTree>
    <p:extLst>
      <p:ext uri="{BB962C8B-B14F-4D97-AF65-F5344CB8AC3E}">
        <p14:creationId xmlns:p14="http://schemas.microsoft.com/office/powerpoint/2010/main" val="137193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5</cp:revision>
  <dcterms:created xsi:type="dcterms:W3CDTF">2022-01-13T20:18:10Z</dcterms:created>
  <dcterms:modified xsi:type="dcterms:W3CDTF">2022-01-13T20:51:14Z</dcterms:modified>
</cp:coreProperties>
</file>