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59" r:id="rId4"/>
    <p:sldId id="260" r:id="rId5"/>
    <p:sldId id="261" r:id="rId6"/>
    <p:sldId id="263" r:id="rId7"/>
    <p:sldId id="264" r:id="rId8"/>
    <p:sldId id="265" r:id="rId9"/>
    <p:sldId id="266" r:id="rId10"/>
    <p:sldId id="267" r:id="rId11"/>
    <p:sldId id="268" r:id="rId12"/>
    <p:sldId id="271" r:id="rId13"/>
    <p:sldId id="272" r:id="rId14"/>
    <p:sldId id="269" r:id="rId15"/>
    <p:sldId id="270"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487DC76-AE19-49F7-B9B5-7B3DB39BF19F}">
          <p14:sldIdLst>
            <p14:sldId id="256"/>
            <p14:sldId id="258"/>
            <p14:sldId id="259"/>
            <p14:sldId id="260"/>
            <p14:sldId id="261"/>
            <p14:sldId id="263"/>
            <p14:sldId id="264"/>
            <p14:sldId id="265"/>
            <p14:sldId id="266"/>
            <p14:sldId id="267"/>
            <p14:sldId id="268"/>
            <p14:sldId id="271"/>
            <p14:sldId id="272"/>
            <p14:sldId id="269"/>
            <p14:sldId id="270"/>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551" autoAdjust="0"/>
  </p:normalViewPr>
  <p:slideViewPr>
    <p:cSldViewPr snapToGrid="0">
      <p:cViewPr varScale="1">
        <p:scale>
          <a:sx n="56" d="100"/>
          <a:sy n="56" d="100"/>
        </p:scale>
        <p:origin x="12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1292A-7D00-467B-9B31-AE8BD012BAC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09A2AA8-97D9-4E1C-A9BE-76428A2E557A}">
      <dgm:prSet/>
      <dgm:spPr/>
      <dgm:t>
        <a:bodyPr/>
        <a:lstStyle/>
        <a:p>
          <a:r>
            <a:rPr lang="en-US" dirty="0"/>
            <a:t>Introduction</a:t>
          </a:r>
        </a:p>
      </dgm:t>
    </dgm:pt>
    <dgm:pt modelId="{BCBBF08D-F362-4C25-82B5-A6B67076BF8F}" type="parTrans" cxnId="{23C5992C-9E74-45F8-8864-0C943CB9D768}">
      <dgm:prSet/>
      <dgm:spPr/>
      <dgm:t>
        <a:bodyPr/>
        <a:lstStyle/>
        <a:p>
          <a:endParaRPr lang="en-US"/>
        </a:p>
      </dgm:t>
    </dgm:pt>
    <dgm:pt modelId="{C4B723ED-4F41-4DA0-9472-D36721B534D2}" type="sibTrans" cxnId="{23C5992C-9E74-45F8-8864-0C943CB9D768}">
      <dgm:prSet/>
      <dgm:spPr/>
      <dgm:t>
        <a:bodyPr/>
        <a:lstStyle/>
        <a:p>
          <a:endParaRPr lang="en-US"/>
        </a:p>
      </dgm:t>
    </dgm:pt>
    <dgm:pt modelId="{1A21449C-AAEF-436B-B17A-3F66EAE9D2E4}">
      <dgm:prSet/>
      <dgm:spPr/>
      <dgm:t>
        <a:bodyPr/>
        <a:lstStyle/>
        <a:p>
          <a:r>
            <a:rPr lang="en-US" dirty="0"/>
            <a:t>Data Profiling</a:t>
          </a:r>
        </a:p>
      </dgm:t>
    </dgm:pt>
    <dgm:pt modelId="{A9F2DCC5-061A-4A57-8D94-571EEBCEFA65}" type="parTrans" cxnId="{D5D52BE4-D424-410E-A01A-C1D6D18A99E0}">
      <dgm:prSet/>
      <dgm:spPr/>
      <dgm:t>
        <a:bodyPr/>
        <a:lstStyle/>
        <a:p>
          <a:endParaRPr lang="en-US"/>
        </a:p>
      </dgm:t>
    </dgm:pt>
    <dgm:pt modelId="{5F2FDA56-F9F7-46EF-AE98-96EAE189D9D0}" type="sibTrans" cxnId="{D5D52BE4-D424-410E-A01A-C1D6D18A99E0}">
      <dgm:prSet/>
      <dgm:spPr/>
      <dgm:t>
        <a:bodyPr/>
        <a:lstStyle/>
        <a:p>
          <a:endParaRPr lang="en-US"/>
        </a:p>
      </dgm:t>
    </dgm:pt>
    <dgm:pt modelId="{5BAC1D27-1FA7-4948-91E5-278AF48AAE9B}">
      <dgm:prSet/>
      <dgm:spPr/>
      <dgm:t>
        <a:bodyPr/>
        <a:lstStyle/>
        <a:p>
          <a:r>
            <a:rPr lang="en-US" dirty="0"/>
            <a:t>ETL Workflow</a:t>
          </a:r>
        </a:p>
      </dgm:t>
    </dgm:pt>
    <dgm:pt modelId="{B9076B4B-8FDD-48DC-BACF-7DAAD98C44E1}" type="parTrans" cxnId="{71F92821-3FCA-49D0-A4C3-2129939C9F3A}">
      <dgm:prSet/>
      <dgm:spPr/>
      <dgm:t>
        <a:bodyPr/>
        <a:lstStyle/>
        <a:p>
          <a:endParaRPr lang="en-US"/>
        </a:p>
      </dgm:t>
    </dgm:pt>
    <dgm:pt modelId="{65109BFC-AEE2-4127-96BE-193C4682095B}" type="sibTrans" cxnId="{71F92821-3FCA-49D0-A4C3-2129939C9F3A}">
      <dgm:prSet/>
      <dgm:spPr/>
      <dgm:t>
        <a:bodyPr/>
        <a:lstStyle/>
        <a:p>
          <a:endParaRPr lang="en-US"/>
        </a:p>
      </dgm:t>
    </dgm:pt>
    <dgm:pt modelId="{FF588F8C-D286-40D1-AB49-D835B213C47E}">
      <dgm:prSet/>
      <dgm:spPr/>
      <dgm:t>
        <a:bodyPr/>
        <a:lstStyle/>
        <a:p>
          <a:r>
            <a:rPr lang="en-US" dirty="0"/>
            <a:t>Product Analysis</a:t>
          </a:r>
        </a:p>
      </dgm:t>
    </dgm:pt>
    <dgm:pt modelId="{32E6AE59-7C48-403B-8088-D0BBC4417177}" type="parTrans" cxnId="{0AD959FD-6F9D-4EBA-AF65-E06FFF1F5759}">
      <dgm:prSet/>
      <dgm:spPr/>
      <dgm:t>
        <a:bodyPr/>
        <a:lstStyle/>
        <a:p>
          <a:endParaRPr lang="en-US"/>
        </a:p>
      </dgm:t>
    </dgm:pt>
    <dgm:pt modelId="{8F9B9497-BE4A-4872-BC90-BA702164C5EC}" type="sibTrans" cxnId="{0AD959FD-6F9D-4EBA-AF65-E06FFF1F5759}">
      <dgm:prSet/>
      <dgm:spPr/>
      <dgm:t>
        <a:bodyPr/>
        <a:lstStyle/>
        <a:p>
          <a:endParaRPr lang="en-US"/>
        </a:p>
      </dgm:t>
    </dgm:pt>
    <dgm:pt modelId="{300B6BB2-D459-4987-9043-F75D413CB7A0}">
      <dgm:prSet/>
      <dgm:spPr/>
      <dgm:t>
        <a:bodyPr/>
        <a:lstStyle/>
        <a:p>
          <a:r>
            <a:rPr lang="en-US" dirty="0"/>
            <a:t>Conclusion</a:t>
          </a:r>
        </a:p>
      </dgm:t>
    </dgm:pt>
    <dgm:pt modelId="{3BC02111-A14A-4A86-ADF8-7C3ED434EF3C}" type="parTrans" cxnId="{495497DE-3ED3-493E-B69F-57052A336B7A}">
      <dgm:prSet/>
      <dgm:spPr/>
      <dgm:t>
        <a:bodyPr/>
        <a:lstStyle/>
        <a:p>
          <a:endParaRPr lang="en-US"/>
        </a:p>
      </dgm:t>
    </dgm:pt>
    <dgm:pt modelId="{D94935BC-0DA3-451C-93B8-BBBC6FA8E56F}" type="sibTrans" cxnId="{495497DE-3ED3-493E-B69F-57052A336B7A}">
      <dgm:prSet/>
      <dgm:spPr/>
      <dgm:t>
        <a:bodyPr/>
        <a:lstStyle/>
        <a:p>
          <a:endParaRPr lang="en-US"/>
        </a:p>
      </dgm:t>
    </dgm:pt>
    <dgm:pt modelId="{654C2062-0D5F-477C-B73A-BB2AA145E781}" type="pres">
      <dgm:prSet presAssocID="{5361292A-7D00-467B-9B31-AE8BD012BAC5}" presName="root" presStyleCnt="0">
        <dgm:presLayoutVars>
          <dgm:dir/>
          <dgm:resizeHandles val="exact"/>
        </dgm:presLayoutVars>
      </dgm:prSet>
      <dgm:spPr/>
    </dgm:pt>
    <dgm:pt modelId="{2ACBEE5A-3848-4847-8550-A6F3F9E0C946}" type="pres">
      <dgm:prSet presAssocID="{109A2AA8-97D9-4E1C-A9BE-76428A2E557A}" presName="compNode" presStyleCnt="0"/>
      <dgm:spPr/>
    </dgm:pt>
    <dgm:pt modelId="{E6D53158-62AB-4B53-AC75-45B3BCE8350B}" type="pres">
      <dgm:prSet presAssocID="{109A2AA8-97D9-4E1C-A9BE-76428A2E557A}" presName="bgRect" presStyleLbl="bgShp" presStyleIdx="0" presStyleCnt="5"/>
      <dgm:spPr/>
    </dgm:pt>
    <dgm:pt modelId="{E0F81B02-F995-4C72-B0DC-CE744CBA5C79}" type="pres">
      <dgm:prSet presAssocID="{109A2AA8-97D9-4E1C-A9BE-76428A2E55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1499CCBD-163C-4527-8953-F7EDDF037331}" type="pres">
      <dgm:prSet presAssocID="{109A2AA8-97D9-4E1C-A9BE-76428A2E557A}" presName="spaceRect" presStyleCnt="0"/>
      <dgm:spPr/>
    </dgm:pt>
    <dgm:pt modelId="{3E77913F-B72C-475B-9779-4AD560F72BD2}" type="pres">
      <dgm:prSet presAssocID="{109A2AA8-97D9-4E1C-A9BE-76428A2E557A}" presName="parTx" presStyleLbl="revTx" presStyleIdx="0" presStyleCnt="5">
        <dgm:presLayoutVars>
          <dgm:chMax val="0"/>
          <dgm:chPref val="0"/>
        </dgm:presLayoutVars>
      </dgm:prSet>
      <dgm:spPr/>
    </dgm:pt>
    <dgm:pt modelId="{D502C6F3-1351-49BD-9661-71DEC98CBD46}" type="pres">
      <dgm:prSet presAssocID="{C4B723ED-4F41-4DA0-9472-D36721B534D2}" presName="sibTrans" presStyleCnt="0"/>
      <dgm:spPr/>
    </dgm:pt>
    <dgm:pt modelId="{8CA70F22-BC62-4B46-9B5F-B477302442C9}" type="pres">
      <dgm:prSet presAssocID="{1A21449C-AAEF-436B-B17A-3F66EAE9D2E4}" presName="compNode" presStyleCnt="0"/>
      <dgm:spPr/>
    </dgm:pt>
    <dgm:pt modelId="{B020EEA7-E464-47FD-8740-BE0F356F269C}" type="pres">
      <dgm:prSet presAssocID="{1A21449C-AAEF-436B-B17A-3F66EAE9D2E4}" presName="bgRect" presStyleLbl="bgShp" presStyleIdx="1" presStyleCnt="5"/>
      <dgm:spPr/>
    </dgm:pt>
    <dgm:pt modelId="{09EF44C9-4CD5-46D1-AE84-0EDB496ABF53}" type="pres">
      <dgm:prSet presAssocID="{1A21449C-AAEF-436B-B17A-3F66EAE9D2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9424CCB-1513-48E5-BA5C-42F94C226938}" type="pres">
      <dgm:prSet presAssocID="{1A21449C-AAEF-436B-B17A-3F66EAE9D2E4}" presName="spaceRect" presStyleCnt="0"/>
      <dgm:spPr/>
    </dgm:pt>
    <dgm:pt modelId="{AAC1C501-4D5E-4ABF-92B7-2DB82D321673}" type="pres">
      <dgm:prSet presAssocID="{1A21449C-AAEF-436B-B17A-3F66EAE9D2E4}" presName="parTx" presStyleLbl="revTx" presStyleIdx="1" presStyleCnt="5">
        <dgm:presLayoutVars>
          <dgm:chMax val="0"/>
          <dgm:chPref val="0"/>
        </dgm:presLayoutVars>
      </dgm:prSet>
      <dgm:spPr/>
    </dgm:pt>
    <dgm:pt modelId="{8284C8CB-0BA1-45BE-8973-2558533DD459}" type="pres">
      <dgm:prSet presAssocID="{5F2FDA56-F9F7-46EF-AE98-96EAE189D9D0}" presName="sibTrans" presStyleCnt="0"/>
      <dgm:spPr/>
    </dgm:pt>
    <dgm:pt modelId="{0087E802-90AC-44DA-9410-33EED58C80B5}" type="pres">
      <dgm:prSet presAssocID="{5BAC1D27-1FA7-4948-91E5-278AF48AAE9B}" presName="compNode" presStyleCnt="0"/>
      <dgm:spPr/>
    </dgm:pt>
    <dgm:pt modelId="{432F15E9-F24E-49F8-A311-0699B4011569}" type="pres">
      <dgm:prSet presAssocID="{5BAC1D27-1FA7-4948-91E5-278AF48AAE9B}" presName="bgRect" presStyleLbl="bgShp" presStyleIdx="2" presStyleCnt="5"/>
      <dgm:spPr/>
    </dgm:pt>
    <dgm:pt modelId="{827AE207-26BA-46BD-91E4-99971F81A252}" type="pres">
      <dgm:prSet presAssocID="{5BAC1D27-1FA7-4948-91E5-278AF48AAE9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2651512B-9763-4114-8A71-FBAD3266401E}" type="pres">
      <dgm:prSet presAssocID="{5BAC1D27-1FA7-4948-91E5-278AF48AAE9B}" presName="spaceRect" presStyleCnt="0"/>
      <dgm:spPr/>
    </dgm:pt>
    <dgm:pt modelId="{6C463FC3-E925-4898-8D65-AB688D1F8C46}" type="pres">
      <dgm:prSet presAssocID="{5BAC1D27-1FA7-4948-91E5-278AF48AAE9B}" presName="parTx" presStyleLbl="revTx" presStyleIdx="2" presStyleCnt="5">
        <dgm:presLayoutVars>
          <dgm:chMax val="0"/>
          <dgm:chPref val="0"/>
        </dgm:presLayoutVars>
      </dgm:prSet>
      <dgm:spPr/>
    </dgm:pt>
    <dgm:pt modelId="{E2553479-ADBD-44CC-84E6-6B1317905227}" type="pres">
      <dgm:prSet presAssocID="{65109BFC-AEE2-4127-96BE-193C4682095B}" presName="sibTrans" presStyleCnt="0"/>
      <dgm:spPr/>
    </dgm:pt>
    <dgm:pt modelId="{B78175E5-3702-4508-8C30-5ED083C3F38D}" type="pres">
      <dgm:prSet presAssocID="{FF588F8C-D286-40D1-AB49-D835B213C47E}" presName="compNode" presStyleCnt="0"/>
      <dgm:spPr/>
    </dgm:pt>
    <dgm:pt modelId="{4193EFB4-9414-4B0E-890F-337DC8CACFB0}" type="pres">
      <dgm:prSet presAssocID="{FF588F8C-D286-40D1-AB49-D835B213C47E}" presName="bgRect" presStyleLbl="bgShp" presStyleIdx="3" presStyleCnt="5"/>
      <dgm:spPr/>
    </dgm:pt>
    <dgm:pt modelId="{20B6C071-DAC1-4F17-8DEF-0F33DEC01883}" type="pres">
      <dgm:prSet presAssocID="{FF588F8C-D286-40D1-AB49-D835B213C4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70257795-0342-4EEB-9B98-12A4F2B10B87}" type="pres">
      <dgm:prSet presAssocID="{FF588F8C-D286-40D1-AB49-D835B213C47E}" presName="spaceRect" presStyleCnt="0"/>
      <dgm:spPr/>
    </dgm:pt>
    <dgm:pt modelId="{3AF2F344-74CA-4080-9A4D-5C3A17916E0E}" type="pres">
      <dgm:prSet presAssocID="{FF588F8C-D286-40D1-AB49-D835B213C47E}" presName="parTx" presStyleLbl="revTx" presStyleIdx="3" presStyleCnt="5">
        <dgm:presLayoutVars>
          <dgm:chMax val="0"/>
          <dgm:chPref val="0"/>
        </dgm:presLayoutVars>
      </dgm:prSet>
      <dgm:spPr/>
    </dgm:pt>
    <dgm:pt modelId="{DA16C725-24C9-4261-8DCC-39126FFFD4DD}" type="pres">
      <dgm:prSet presAssocID="{8F9B9497-BE4A-4872-BC90-BA702164C5EC}" presName="sibTrans" presStyleCnt="0"/>
      <dgm:spPr/>
    </dgm:pt>
    <dgm:pt modelId="{FE47025F-1C7B-4C69-8A5E-7D7E54ED47C8}" type="pres">
      <dgm:prSet presAssocID="{300B6BB2-D459-4987-9043-F75D413CB7A0}" presName="compNode" presStyleCnt="0"/>
      <dgm:spPr/>
    </dgm:pt>
    <dgm:pt modelId="{2E9FFF6C-0407-49A5-82E9-FD3EFFB84909}" type="pres">
      <dgm:prSet presAssocID="{300B6BB2-D459-4987-9043-F75D413CB7A0}" presName="bgRect" presStyleLbl="bgShp" presStyleIdx="4" presStyleCnt="5"/>
      <dgm:spPr/>
    </dgm:pt>
    <dgm:pt modelId="{9796080B-0956-4AA9-A91F-C1AA5C9C224D}" type="pres">
      <dgm:prSet presAssocID="{300B6BB2-D459-4987-9043-F75D413CB7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DEDEEFFB-095F-41A8-BC81-E6506109DF13}" type="pres">
      <dgm:prSet presAssocID="{300B6BB2-D459-4987-9043-F75D413CB7A0}" presName="spaceRect" presStyleCnt="0"/>
      <dgm:spPr/>
    </dgm:pt>
    <dgm:pt modelId="{751502E1-EED2-4503-ABAF-78AD952F8B36}" type="pres">
      <dgm:prSet presAssocID="{300B6BB2-D459-4987-9043-F75D413CB7A0}" presName="parTx" presStyleLbl="revTx" presStyleIdx="4" presStyleCnt="5">
        <dgm:presLayoutVars>
          <dgm:chMax val="0"/>
          <dgm:chPref val="0"/>
        </dgm:presLayoutVars>
      </dgm:prSet>
      <dgm:spPr/>
    </dgm:pt>
  </dgm:ptLst>
  <dgm:cxnLst>
    <dgm:cxn modelId="{71F92821-3FCA-49D0-A4C3-2129939C9F3A}" srcId="{5361292A-7D00-467B-9B31-AE8BD012BAC5}" destId="{5BAC1D27-1FA7-4948-91E5-278AF48AAE9B}" srcOrd="2" destOrd="0" parTransId="{B9076B4B-8FDD-48DC-BACF-7DAAD98C44E1}" sibTransId="{65109BFC-AEE2-4127-96BE-193C4682095B}"/>
    <dgm:cxn modelId="{23C5992C-9E74-45F8-8864-0C943CB9D768}" srcId="{5361292A-7D00-467B-9B31-AE8BD012BAC5}" destId="{109A2AA8-97D9-4E1C-A9BE-76428A2E557A}" srcOrd="0" destOrd="0" parTransId="{BCBBF08D-F362-4C25-82B5-A6B67076BF8F}" sibTransId="{C4B723ED-4F41-4DA0-9472-D36721B534D2}"/>
    <dgm:cxn modelId="{FC1D075E-7D40-4F4C-BD0F-E08A2FB48241}" type="presOf" srcId="{109A2AA8-97D9-4E1C-A9BE-76428A2E557A}" destId="{3E77913F-B72C-475B-9779-4AD560F72BD2}" srcOrd="0" destOrd="0" presId="urn:microsoft.com/office/officeart/2018/2/layout/IconVerticalSolidList"/>
    <dgm:cxn modelId="{2EEB1186-8C7A-490A-A0F0-D6AECE51E302}" type="presOf" srcId="{300B6BB2-D459-4987-9043-F75D413CB7A0}" destId="{751502E1-EED2-4503-ABAF-78AD952F8B36}" srcOrd="0" destOrd="0" presId="urn:microsoft.com/office/officeart/2018/2/layout/IconVerticalSolidList"/>
    <dgm:cxn modelId="{D0510A96-05B4-4207-A968-2F97FF658E8C}" type="presOf" srcId="{5361292A-7D00-467B-9B31-AE8BD012BAC5}" destId="{654C2062-0D5F-477C-B73A-BB2AA145E781}" srcOrd="0" destOrd="0" presId="urn:microsoft.com/office/officeart/2018/2/layout/IconVerticalSolidList"/>
    <dgm:cxn modelId="{08005FA4-7CCE-477A-9E3A-C385D2213F70}" type="presOf" srcId="{FF588F8C-D286-40D1-AB49-D835B213C47E}" destId="{3AF2F344-74CA-4080-9A4D-5C3A17916E0E}" srcOrd="0" destOrd="0" presId="urn:microsoft.com/office/officeart/2018/2/layout/IconVerticalSolidList"/>
    <dgm:cxn modelId="{1917EFB2-906D-4F41-B1B8-8F1B02464229}" type="presOf" srcId="{1A21449C-AAEF-436B-B17A-3F66EAE9D2E4}" destId="{AAC1C501-4D5E-4ABF-92B7-2DB82D321673}" srcOrd="0" destOrd="0" presId="urn:microsoft.com/office/officeart/2018/2/layout/IconVerticalSolidList"/>
    <dgm:cxn modelId="{A4D01BCF-279D-4732-92F1-952FA0517EAE}" type="presOf" srcId="{5BAC1D27-1FA7-4948-91E5-278AF48AAE9B}" destId="{6C463FC3-E925-4898-8D65-AB688D1F8C46}" srcOrd="0" destOrd="0" presId="urn:microsoft.com/office/officeart/2018/2/layout/IconVerticalSolidList"/>
    <dgm:cxn modelId="{495497DE-3ED3-493E-B69F-57052A336B7A}" srcId="{5361292A-7D00-467B-9B31-AE8BD012BAC5}" destId="{300B6BB2-D459-4987-9043-F75D413CB7A0}" srcOrd="4" destOrd="0" parTransId="{3BC02111-A14A-4A86-ADF8-7C3ED434EF3C}" sibTransId="{D94935BC-0DA3-451C-93B8-BBBC6FA8E56F}"/>
    <dgm:cxn modelId="{D5D52BE4-D424-410E-A01A-C1D6D18A99E0}" srcId="{5361292A-7D00-467B-9B31-AE8BD012BAC5}" destId="{1A21449C-AAEF-436B-B17A-3F66EAE9D2E4}" srcOrd="1" destOrd="0" parTransId="{A9F2DCC5-061A-4A57-8D94-571EEBCEFA65}" sibTransId="{5F2FDA56-F9F7-46EF-AE98-96EAE189D9D0}"/>
    <dgm:cxn modelId="{0AD959FD-6F9D-4EBA-AF65-E06FFF1F5759}" srcId="{5361292A-7D00-467B-9B31-AE8BD012BAC5}" destId="{FF588F8C-D286-40D1-AB49-D835B213C47E}" srcOrd="3" destOrd="0" parTransId="{32E6AE59-7C48-403B-8088-D0BBC4417177}" sibTransId="{8F9B9497-BE4A-4872-BC90-BA702164C5EC}"/>
    <dgm:cxn modelId="{B7810483-9929-4AAE-BBF8-E04B0AA5CC9C}" type="presParOf" srcId="{654C2062-0D5F-477C-B73A-BB2AA145E781}" destId="{2ACBEE5A-3848-4847-8550-A6F3F9E0C946}" srcOrd="0" destOrd="0" presId="urn:microsoft.com/office/officeart/2018/2/layout/IconVerticalSolidList"/>
    <dgm:cxn modelId="{8B8453CA-0E97-4814-B570-71E59DBBF317}" type="presParOf" srcId="{2ACBEE5A-3848-4847-8550-A6F3F9E0C946}" destId="{E6D53158-62AB-4B53-AC75-45B3BCE8350B}" srcOrd="0" destOrd="0" presId="urn:microsoft.com/office/officeart/2018/2/layout/IconVerticalSolidList"/>
    <dgm:cxn modelId="{A5C4BB5E-9F5A-4050-9CD8-A1736BE6365C}" type="presParOf" srcId="{2ACBEE5A-3848-4847-8550-A6F3F9E0C946}" destId="{E0F81B02-F995-4C72-B0DC-CE744CBA5C79}" srcOrd="1" destOrd="0" presId="urn:microsoft.com/office/officeart/2018/2/layout/IconVerticalSolidList"/>
    <dgm:cxn modelId="{FE77AD92-ABF1-4C8E-B6CB-CCF2F9397C40}" type="presParOf" srcId="{2ACBEE5A-3848-4847-8550-A6F3F9E0C946}" destId="{1499CCBD-163C-4527-8953-F7EDDF037331}" srcOrd="2" destOrd="0" presId="urn:microsoft.com/office/officeart/2018/2/layout/IconVerticalSolidList"/>
    <dgm:cxn modelId="{A7F261C6-DCF7-43F0-A32E-3D469C7B34B3}" type="presParOf" srcId="{2ACBEE5A-3848-4847-8550-A6F3F9E0C946}" destId="{3E77913F-B72C-475B-9779-4AD560F72BD2}" srcOrd="3" destOrd="0" presId="urn:microsoft.com/office/officeart/2018/2/layout/IconVerticalSolidList"/>
    <dgm:cxn modelId="{1C608F6D-AC5F-4DCE-BEDE-2E6E52C655D0}" type="presParOf" srcId="{654C2062-0D5F-477C-B73A-BB2AA145E781}" destId="{D502C6F3-1351-49BD-9661-71DEC98CBD46}" srcOrd="1" destOrd="0" presId="urn:microsoft.com/office/officeart/2018/2/layout/IconVerticalSolidList"/>
    <dgm:cxn modelId="{686687D2-6CFB-452F-92D2-8D8997D432F1}" type="presParOf" srcId="{654C2062-0D5F-477C-B73A-BB2AA145E781}" destId="{8CA70F22-BC62-4B46-9B5F-B477302442C9}" srcOrd="2" destOrd="0" presId="urn:microsoft.com/office/officeart/2018/2/layout/IconVerticalSolidList"/>
    <dgm:cxn modelId="{65A68BD6-2C64-45B0-B2A2-C8FD60997B42}" type="presParOf" srcId="{8CA70F22-BC62-4B46-9B5F-B477302442C9}" destId="{B020EEA7-E464-47FD-8740-BE0F356F269C}" srcOrd="0" destOrd="0" presId="urn:microsoft.com/office/officeart/2018/2/layout/IconVerticalSolidList"/>
    <dgm:cxn modelId="{B58D5D87-8FC0-40F3-B6C8-2D515205EEC4}" type="presParOf" srcId="{8CA70F22-BC62-4B46-9B5F-B477302442C9}" destId="{09EF44C9-4CD5-46D1-AE84-0EDB496ABF53}" srcOrd="1" destOrd="0" presId="urn:microsoft.com/office/officeart/2018/2/layout/IconVerticalSolidList"/>
    <dgm:cxn modelId="{3A613A47-E31C-41C1-A16E-00AB892F9D8A}" type="presParOf" srcId="{8CA70F22-BC62-4B46-9B5F-B477302442C9}" destId="{69424CCB-1513-48E5-BA5C-42F94C226938}" srcOrd="2" destOrd="0" presId="urn:microsoft.com/office/officeart/2018/2/layout/IconVerticalSolidList"/>
    <dgm:cxn modelId="{12AE48F1-363D-44AC-9180-FFD37EAF1D11}" type="presParOf" srcId="{8CA70F22-BC62-4B46-9B5F-B477302442C9}" destId="{AAC1C501-4D5E-4ABF-92B7-2DB82D321673}" srcOrd="3" destOrd="0" presId="urn:microsoft.com/office/officeart/2018/2/layout/IconVerticalSolidList"/>
    <dgm:cxn modelId="{89F7EA3B-69F0-40E4-8270-727061AAC8E9}" type="presParOf" srcId="{654C2062-0D5F-477C-B73A-BB2AA145E781}" destId="{8284C8CB-0BA1-45BE-8973-2558533DD459}" srcOrd="3" destOrd="0" presId="urn:microsoft.com/office/officeart/2018/2/layout/IconVerticalSolidList"/>
    <dgm:cxn modelId="{CC809A58-CB79-4FA7-8A97-195874658F3E}" type="presParOf" srcId="{654C2062-0D5F-477C-B73A-BB2AA145E781}" destId="{0087E802-90AC-44DA-9410-33EED58C80B5}" srcOrd="4" destOrd="0" presId="urn:microsoft.com/office/officeart/2018/2/layout/IconVerticalSolidList"/>
    <dgm:cxn modelId="{6A68F9E1-CB48-40B8-8361-828DB056258F}" type="presParOf" srcId="{0087E802-90AC-44DA-9410-33EED58C80B5}" destId="{432F15E9-F24E-49F8-A311-0699B4011569}" srcOrd="0" destOrd="0" presId="urn:microsoft.com/office/officeart/2018/2/layout/IconVerticalSolidList"/>
    <dgm:cxn modelId="{137898FB-0980-464C-9D71-BDE4A7FCF8E5}" type="presParOf" srcId="{0087E802-90AC-44DA-9410-33EED58C80B5}" destId="{827AE207-26BA-46BD-91E4-99971F81A252}" srcOrd="1" destOrd="0" presId="urn:microsoft.com/office/officeart/2018/2/layout/IconVerticalSolidList"/>
    <dgm:cxn modelId="{41045D88-D5F1-444B-836D-85A38E3D449A}" type="presParOf" srcId="{0087E802-90AC-44DA-9410-33EED58C80B5}" destId="{2651512B-9763-4114-8A71-FBAD3266401E}" srcOrd="2" destOrd="0" presId="urn:microsoft.com/office/officeart/2018/2/layout/IconVerticalSolidList"/>
    <dgm:cxn modelId="{8A9D074B-FD9F-4D0B-A221-1A276C763081}" type="presParOf" srcId="{0087E802-90AC-44DA-9410-33EED58C80B5}" destId="{6C463FC3-E925-4898-8D65-AB688D1F8C46}" srcOrd="3" destOrd="0" presId="urn:microsoft.com/office/officeart/2018/2/layout/IconVerticalSolidList"/>
    <dgm:cxn modelId="{1108E454-E508-4BB7-A330-F952228A0D4A}" type="presParOf" srcId="{654C2062-0D5F-477C-B73A-BB2AA145E781}" destId="{E2553479-ADBD-44CC-84E6-6B1317905227}" srcOrd="5" destOrd="0" presId="urn:microsoft.com/office/officeart/2018/2/layout/IconVerticalSolidList"/>
    <dgm:cxn modelId="{06DB5CA0-3120-4322-8E2E-A3919669F795}" type="presParOf" srcId="{654C2062-0D5F-477C-B73A-BB2AA145E781}" destId="{B78175E5-3702-4508-8C30-5ED083C3F38D}" srcOrd="6" destOrd="0" presId="urn:microsoft.com/office/officeart/2018/2/layout/IconVerticalSolidList"/>
    <dgm:cxn modelId="{969820BB-1C8D-40F2-9EC3-66D28F37D65F}" type="presParOf" srcId="{B78175E5-3702-4508-8C30-5ED083C3F38D}" destId="{4193EFB4-9414-4B0E-890F-337DC8CACFB0}" srcOrd="0" destOrd="0" presId="urn:microsoft.com/office/officeart/2018/2/layout/IconVerticalSolidList"/>
    <dgm:cxn modelId="{22195A1D-6786-48D4-9BB4-DF48BBF5CDD5}" type="presParOf" srcId="{B78175E5-3702-4508-8C30-5ED083C3F38D}" destId="{20B6C071-DAC1-4F17-8DEF-0F33DEC01883}" srcOrd="1" destOrd="0" presId="urn:microsoft.com/office/officeart/2018/2/layout/IconVerticalSolidList"/>
    <dgm:cxn modelId="{66139730-914C-4ECE-A3AB-6D4E10121F36}" type="presParOf" srcId="{B78175E5-3702-4508-8C30-5ED083C3F38D}" destId="{70257795-0342-4EEB-9B98-12A4F2B10B87}" srcOrd="2" destOrd="0" presId="urn:microsoft.com/office/officeart/2018/2/layout/IconVerticalSolidList"/>
    <dgm:cxn modelId="{51DC7F89-884F-4862-A129-5EDFE00C15B0}" type="presParOf" srcId="{B78175E5-3702-4508-8C30-5ED083C3F38D}" destId="{3AF2F344-74CA-4080-9A4D-5C3A17916E0E}" srcOrd="3" destOrd="0" presId="urn:microsoft.com/office/officeart/2018/2/layout/IconVerticalSolidList"/>
    <dgm:cxn modelId="{A3301645-9113-4098-997A-3163184552E0}" type="presParOf" srcId="{654C2062-0D5F-477C-B73A-BB2AA145E781}" destId="{DA16C725-24C9-4261-8DCC-39126FFFD4DD}" srcOrd="7" destOrd="0" presId="urn:microsoft.com/office/officeart/2018/2/layout/IconVerticalSolidList"/>
    <dgm:cxn modelId="{B6B3CBC6-7B80-4D8E-A8EA-D4B3FB4652D1}" type="presParOf" srcId="{654C2062-0D5F-477C-B73A-BB2AA145E781}" destId="{FE47025F-1C7B-4C69-8A5E-7D7E54ED47C8}" srcOrd="8" destOrd="0" presId="urn:microsoft.com/office/officeart/2018/2/layout/IconVerticalSolidList"/>
    <dgm:cxn modelId="{5135364F-6D44-41A9-AE86-038458FE52F3}" type="presParOf" srcId="{FE47025F-1C7B-4C69-8A5E-7D7E54ED47C8}" destId="{2E9FFF6C-0407-49A5-82E9-FD3EFFB84909}" srcOrd="0" destOrd="0" presId="urn:microsoft.com/office/officeart/2018/2/layout/IconVerticalSolidList"/>
    <dgm:cxn modelId="{29321C5A-81D7-4016-B955-E5FA99907C2A}" type="presParOf" srcId="{FE47025F-1C7B-4C69-8A5E-7D7E54ED47C8}" destId="{9796080B-0956-4AA9-A91F-C1AA5C9C224D}" srcOrd="1" destOrd="0" presId="urn:microsoft.com/office/officeart/2018/2/layout/IconVerticalSolidList"/>
    <dgm:cxn modelId="{6E195E59-F10B-4238-9967-4BE89CFEBDD0}" type="presParOf" srcId="{FE47025F-1C7B-4C69-8A5E-7D7E54ED47C8}" destId="{DEDEEFFB-095F-41A8-BC81-E6506109DF13}" srcOrd="2" destOrd="0" presId="urn:microsoft.com/office/officeart/2018/2/layout/IconVerticalSolidList"/>
    <dgm:cxn modelId="{8C1793EB-70FF-44B0-BBC5-F84A9C006651}" type="presParOf" srcId="{FE47025F-1C7B-4C69-8A5E-7D7E54ED47C8}" destId="{751502E1-EED2-4503-ABAF-78AD952F8B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53158-62AB-4B53-AC75-45B3BCE8350B}">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81B02-F995-4C72-B0DC-CE744CBA5C79}">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77913F-B72C-475B-9779-4AD560F72BD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Introduction</a:t>
          </a:r>
        </a:p>
      </dsp:txBody>
      <dsp:txXfrm>
        <a:off x="1131174" y="4597"/>
        <a:ext cx="5382429" cy="979371"/>
      </dsp:txXfrm>
    </dsp:sp>
    <dsp:sp modelId="{B020EEA7-E464-47FD-8740-BE0F356F269C}">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F44C9-4CD5-46D1-AE84-0EDB496ABF53}">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C1C501-4D5E-4ABF-92B7-2DB82D32167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Data Profiling</a:t>
          </a:r>
        </a:p>
      </dsp:txBody>
      <dsp:txXfrm>
        <a:off x="1131174" y="1228812"/>
        <a:ext cx="5382429" cy="979371"/>
      </dsp:txXfrm>
    </dsp:sp>
    <dsp:sp modelId="{432F15E9-F24E-49F8-A311-0699B4011569}">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AE207-26BA-46BD-91E4-99971F81A252}">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463FC3-E925-4898-8D65-AB688D1F8C46}">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ETL Workflow</a:t>
          </a:r>
        </a:p>
      </dsp:txBody>
      <dsp:txXfrm>
        <a:off x="1131174" y="2453027"/>
        <a:ext cx="5382429" cy="979371"/>
      </dsp:txXfrm>
    </dsp:sp>
    <dsp:sp modelId="{4193EFB4-9414-4B0E-890F-337DC8CACFB0}">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6C071-DAC1-4F17-8DEF-0F33DEC01883}">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2F344-74CA-4080-9A4D-5C3A17916E0E}">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Product Analysis</a:t>
          </a:r>
        </a:p>
      </dsp:txBody>
      <dsp:txXfrm>
        <a:off x="1131174" y="3677241"/>
        <a:ext cx="5382429" cy="979371"/>
      </dsp:txXfrm>
    </dsp:sp>
    <dsp:sp modelId="{2E9FFF6C-0407-49A5-82E9-FD3EFFB84909}">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6080B-0956-4AA9-A91F-C1AA5C9C224D}">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1502E1-EED2-4503-ABAF-78AD952F8B36}">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Conclusion</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2BC868-E3F4-4CBF-9D9D-ED147EA923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00509A-3AE8-413F-835C-224F34A98E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FE8736-E1B2-4C41-80CE-675762291A90}" type="datetimeFigureOut">
              <a:rPr lang="en-US" smtClean="0"/>
              <a:t>11/14/2019</a:t>
            </a:fld>
            <a:endParaRPr lang="en-US"/>
          </a:p>
        </p:txBody>
      </p:sp>
      <p:sp>
        <p:nvSpPr>
          <p:cNvPr id="4" name="Footer Placeholder 3">
            <a:extLst>
              <a:ext uri="{FF2B5EF4-FFF2-40B4-BE49-F238E27FC236}">
                <a16:creationId xmlns:a16="http://schemas.microsoft.com/office/drawing/2014/main" id="{304EB90B-6E64-4307-A174-9C52A89F4A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0700AC-CFE0-4968-8C0F-397044313F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F66E57-0738-4DE0-A473-FBD10E005B22}" type="slidenum">
              <a:rPr lang="en-US" smtClean="0"/>
              <a:t>‹#›</a:t>
            </a:fld>
            <a:endParaRPr lang="en-US"/>
          </a:p>
        </p:txBody>
      </p:sp>
    </p:spTree>
    <p:extLst>
      <p:ext uri="{BB962C8B-B14F-4D97-AF65-F5344CB8AC3E}">
        <p14:creationId xmlns:p14="http://schemas.microsoft.com/office/powerpoint/2010/main" val="1104116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C47CC-3587-434E-9D2B-FCA6762B4386}"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1B28F-EAA4-4F74-B024-56BF310E1EBA}" type="slidenum">
              <a:rPr lang="en-US" smtClean="0"/>
              <a:t>‹#›</a:t>
            </a:fld>
            <a:endParaRPr lang="en-US"/>
          </a:p>
        </p:txBody>
      </p:sp>
    </p:spTree>
    <p:extLst>
      <p:ext uri="{BB962C8B-B14F-4D97-AF65-F5344CB8AC3E}">
        <p14:creationId xmlns:p14="http://schemas.microsoft.com/office/powerpoint/2010/main" val="4948923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a:t>
            </a:fld>
            <a:endParaRPr lang="en-US"/>
          </a:p>
        </p:txBody>
      </p:sp>
    </p:spTree>
    <p:extLst>
      <p:ext uri="{BB962C8B-B14F-4D97-AF65-F5344CB8AC3E}">
        <p14:creationId xmlns:p14="http://schemas.microsoft.com/office/powerpoint/2010/main" val="238245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data: entities as geographical locations, customers, or products, employee</a:t>
            </a:r>
          </a:p>
          <a:p>
            <a:endParaRPr lang="en-US" dirty="0"/>
          </a:p>
          <a:p>
            <a:r>
              <a:rPr lang="en-US" dirty="0"/>
              <a:t>Transaction/sales data: more frequent</a:t>
            </a:r>
          </a:p>
        </p:txBody>
      </p:sp>
      <p:sp>
        <p:nvSpPr>
          <p:cNvPr id="4" name="Slide Number Placeholder 3"/>
          <p:cNvSpPr>
            <a:spLocks noGrp="1"/>
          </p:cNvSpPr>
          <p:nvPr>
            <p:ph type="sldNum" sz="quarter" idx="5"/>
          </p:nvPr>
        </p:nvSpPr>
        <p:spPr/>
        <p:txBody>
          <a:bodyPr/>
          <a:lstStyle/>
          <a:p>
            <a:fld id="{4171B28F-EAA4-4F74-B024-56BF310E1EBA}" type="slidenum">
              <a:rPr lang="en-US" smtClean="0"/>
              <a:t>11</a:t>
            </a:fld>
            <a:endParaRPr lang="en-US"/>
          </a:p>
        </p:txBody>
      </p:sp>
    </p:spTree>
    <p:extLst>
      <p:ext uri="{BB962C8B-B14F-4D97-AF65-F5344CB8AC3E}">
        <p14:creationId xmlns:p14="http://schemas.microsoft.com/office/powerpoint/2010/main" val="404115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this categorization works well on retailer websites, it becomes an issue for ecommerce aggregator</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KDtree</a:t>
            </a:r>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12</a:t>
            </a:fld>
            <a:endParaRPr lang="en-US"/>
          </a:p>
        </p:txBody>
      </p:sp>
    </p:spTree>
    <p:extLst>
      <p:ext uri="{BB962C8B-B14F-4D97-AF65-F5344CB8AC3E}">
        <p14:creationId xmlns:p14="http://schemas.microsoft.com/office/powerpoint/2010/main" val="183421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13</a:t>
            </a:fld>
            <a:endParaRPr lang="en-US"/>
          </a:p>
        </p:txBody>
      </p:sp>
    </p:spTree>
    <p:extLst>
      <p:ext uri="{BB962C8B-B14F-4D97-AF65-F5344CB8AC3E}">
        <p14:creationId xmlns:p14="http://schemas.microsoft.com/office/powerpoint/2010/main" val="89013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14</a:t>
            </a:fld>
            <a:endParaRPr lang="en-US"/>
          </a:p>
        </p:txBody>
      </p:sp>
    </p:spTree>
    <p:extLst>
      <p:ext uri="{BB962C8B-B14F-4D97-AF65-F5344CB8AC3E}">
        <p14:creationId xmlns:p14="http://schemas.microsoft.com/office/powerpoint/2010/main" val="4263578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15</a:t>
            </a:fld>
            <a:endParaRPr lang="en-US"/>
          </a:p>
        </p:txBody>
      </p:sp>
    </p:spTree>
    <p:extLst>
      <p:ext uri="{BB962C8B-B14F-4D97-AF65-F5344CB8AC3E}">
        <p14:creationId xmlns:p14="http://schemas.microsoft.com/office/powerpoint/2010/main" val="71139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16</a:t>
            </a:fld>
            <a:endParaRPr lang="en-US"/>
          </a:p>
        </p:txBody>
      </p:sp>
    </p:spTree>
    <p:extLst>
      <p:ext uri="{BB962C8B-B14F-4D97-AF65-F5344CB8AC3E}">
        <p14:creationId xmlns:p14="http://schemas.microsoft.com/office/powerpoint/2010/main" val="213173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17</a:t>
            </a:fld>
            <a:endParaRPr lang="en-US"/>
          </a:p>
        </p:txBody>
      </p:sp>
    </p:spTree>
    <p:extLst>
      <p:ext uri="{BB962C8B-B14F-4D97-AF65-F5344CB8AC3E}">
        <p14:creationId xmlns:p14="http://schemas.microsoft.com/office/powerpoint/2010/main" val="380889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Employee Master data – </a:t>
            </a:r>
            <a:r>
              <a:rPr lang="en-GB" sz="1200" kern="1200" dirty="0" err="1">
                <a:solidFill>
                  <a:schemeClr val="tx1"/>
                </a:solidFill>
                <a:effectLst/>
                <a:latin typeface="+mn-lt"/>
                <a:ea typeface="+mn-ea"/>
                <a:cs typeface="+mn-cs"/>
              </a:rPr>
              <a:t>EmployeeID</a:t>
            </a:r>
            <a:r>
              <a:rPr lang="en-GB" sz="1200" kern="1200" dirty="0">
                <a:solidFill>
                  <a:schemeClr val="tx1"/>
                </a:solidFill>
                <a:effectLst/>
                <a:latin typeface="+mn-lt"/>
                <a:ea typeface="+mn-ea"/>
                <a:cs typeface="+mn-cs"/>
              </a:rPr>
              <a:t>, Employee’s First, Middle and last name.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Customer Master data – </a:t>
            </a:r>
            <a:r>
              <a:rPr lang="en-GB" sz="1200" kern="1200" dirty="0" err="1">
                <a:solidFill>
                  <a:schemeClr val="tx1"/>
                </a:solidFill>
                <a:effectLst/>
                <a:latin typeface="+mn-lt"/>
                <a:ea typeface="+mn-ea"/>
                <a:cs typeface="+mn-cs"/>
              </a:rPr>
              <a:t>CustomerID</a:t>
            </a:r>
            <a:r>
              <a:rPr lang="en-GB" sz="1200" kern="1200" dirty="0">
                <a:solidFill>
                  <a:schemeClr val="tx1"/>
                </a:solidFill>
                <a:effectLst/>
                <a:latin typeface="+mn-lt"/>
                <a:ea typeface="+mn-ea"/>
                <a:cs typeface="+mn-cs"/>
              </a:rPr>
              <a:t>, Customer’s First, Middle and last name.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Product data – </a:t>
            </a:r>
            <a:r>
              <a:rPr lang="en-GB" sz="1200" kern="1200" dirty="0" err="1">
                <a:solidFill>
                  <a:schemeClr val="tx1"/>
                </a:solidFill>
                <a:effectLst/>
                <a:latin typeface="+mn-lt"/>
                <a:ea typeface="+mn-ea"/>
                <a:cs typeface="+mn-cs"/>
              </a:rPr>
              <a:t>ProductID,ProductName,ProductPrice</a:t>
            </a:r>
            <a:r>
              <a:rPr lang="en-GB"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Transaction data – Sales ID, Quantity.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3</a:t>
            </a:fld>
            <a:endParaRPr lang="en-US"/>
          </a:p>
        </p:txBody>
      </p:sp>
    </p:spTree>
    <p:extLst>
      <p:ext uri="{BB962C8B-B14F-4D97-AF65-F5344CB8AC3E}">
        <p14:creationId xmlns:p14="http://schemas.microsoft.com/office/powerpoint/2010/main" val="213616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Nominal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Top 10 Customer who purchased the product can be seen using the Frequency table and top 10 most product sold list.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Product ID has some Unique values, these values appear only once in the observation. Values can be valid or invalid. But after viewing the value, one can tell its invalid for </a:t>
            </a:r>
            <a:r>
              <a:rPr lang="en-GB" sz="1200" kern="1200" dirty="0" err="1">
                <a:solidFill>
                  <a:schemeClr val="tx1"/>
                </a:solidFill>
                <a:effectLst/>
                <a:latin typeface="+mn-lt"/>
                <a:ea typeface="+mn-ea"/>
                <a:cs typeface="+mn-cs"/>
              </a:rPr>
              <a:t>ProductID</a:t>
            </a:r>
            <a:r>
              <a:rPr lang="en-GB" sz="1200" kern="1200" dirty="0">
                <a:solidFill>
                  <a:schemeClr val="tx1"/>
                </a:solidFill>
                <a:effectLst/>
                <a:latin typeface="+mn-lt"/>
                <a:ea typeface="+mn-ea"/>
                <a:cs typeface="+mn-cs"/>
              </a:rPr>
              <a:t> column.</a:t>
            </a:r>
            <a:endParaRPr lang="en-US"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4</a:t>
            </a:fld>
            <a:endParaRPr lang="en-US"/>
          </a:p>
        </p:txBody>
      </p:sp>
    </p:spTree>
    <p:extLst>
      <p:ext uri="{BB962C8B-B14F-4D97-AF65-F5344CB8AC3E}">
        <p14:creationId xmlns:p14="http://schemas.microsoft.com/office/powerpoint/2010/main" val="92364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a:solidFill>
                  <a:schemeClr val="tx1"/>
                </a:solidFill>
                <a:effectLst/>
                <a:latin typeface="+mn-lt"/>
                <a:ea typeface="+mn-ea"/>
                <a:cs typeface="+mn-cs"/>
              </a:rPr>
              <a:t>ProductID</a:t>
            </a:r>
            <a:r>
              <a:rPr lang="en-GB" sz="1200" kern="1200" dirty="0">
                <a:solidFill>
                  <a:schemeClr val="tx1"/>
                </a:solidFill>
                <a:effectLst/>
                <a:latin typeface="+mn-lt"/>
                <a:ea typeface="+mn-ea"/>
                <a:cs typeface="+mn-cs"/>
              </a:rPr>
              <a:t> has Integer Data Type with range 1-999. There is some value which is inaccurate, it should be of integer type and value is inconsistence. </a:t>
            </a:r>
          </a:p>
          <a:p>
            <a:r>
              <a:rPr lang="en-GB" sz="1200" kern="1200" dirty="0">
                <a:solidFill>
                  <a:schemeClr val="tx1"/>
                </a:solidFill>
                <a:effectLst/>
                <a:latin typeface="+mn-lt"/>
                <a:ea typeface="+mn-ea"/>
                <a:cs typeface="+mn-cs"/>
              </a:rPr>
              <a:t>Quantity column has also Integer Data Type, there are some invalid entries as quantity should be positive only. </a:t>
            </a:r>
            <a:endParaRPr lang="en-US"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err="1">
                <a:solidFill>
                  <a:schemeClr val="tx1"/>
                </a:solidFill>
                <a:effectLst/>
                <a:latin typeface="+mn-lt"/>
                <a:ea typeface="+mn-ea"/>
                <a:cs typeface="+mn-cs"/>
              </a:rPr>
              <a:t>Analyzing</a:t>
            </a:r>
            <a:r>
              <a:rPr lang="en-GB" sz="1200" kern="1200" dirty="0">
                <a:solidFill>
                  <a:schemeClr val="tx1"/>
                </a:solidFill>
                <a:effectLst/>
                <a:latin typeface="+mn-lt"/>
                <a:ea typeface="+mn-ea"/>
                <a:cs typeface="+mn-cs"/>
              </a:rPr>
              <a:t> string lengths of the source data is a valuable step in selecting the most appropriate data types and sizes in the target database.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5</a:t>
            </a:fld>
            <a:endParaRPr lang="en-US"/>
          </a:p>
        </p:txBody>
      </p:sp>
    </p:spTree>
    <p:extLst>
      <p:ext uri="{BB962C8B-B14F-4D97-AF65-F5344CB8AC3E}">
        <p14:creationId xmlns:p14="http://schemas.microsoft.com/office/powerpoint/2010/main" val="232876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looked a data little bit, lets see the ETL workflow</a:t>
            </a:r>
          </a:p>
        </p:txBody>
      </p:sp>
      <p:sp>
        <p:nvSpPr>
          <p:cNvPr id="4" name="Slide Number Placeholder 3"/>
          <p:cNvSpPr>
            <a:spLocks noGrp="1"/>
          </p:cNvSpPr>
          <p:nvPr>
            <p:ph type="sldNum" sz="quarter" idx="5"/>
          </p:nvPr>
        </p:nvSpPr>
        <p:spPr/>
        <p:txBody>
          <a:bodyPr/>
          <a:lstStyle/>
          <a:p>
            <a:fld id="{4171B28F-EAA4-4F74-B024-56BF310E1EBA}" type="slidenum">
              <a:rPr lang="en-US" smtClean="0"/>
              <a:t>6</a:t>
            </a:fld>
            <a:endParaRPr lang="en-US"/>
          </a:p>
        </p:txBody>
      </p:sp>
    </p:spTree>
    <p:extLst>
      <p:ext uri="{BB962C8B-B14F-4D97-AF65-F5344CB8AC3E}">
        <p14:creationId xmlns:p14="http://schemas.microsoft.com/office/powerpoint/2010/main" val="70018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Other frameworks have flexible sources and sinks, but lack the ability to write totally customizable transformations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Large data objects : as long as it fits in memory, Prefect can handle it with no special settings. If it doesn't, there are ways to distribute the operation across a cluster.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create a </a:t>
            </a:r>
            <a:r>
              <a:rPr lang="en-US" dirty="0"/>
              <a:t>Flow</a:t>
            </a:r>
            <a:r>
              <a:rPr lang="en-US" sz="1200" b="0" i="0" kern="1200" dirty="0">
                <a:solidFill>
                  <a:schemeClr val="tx1"/>
                </a:solidFill>
                <a:effectLst/>
                <a:latin typeface="+mn-lt"/>
                <a:ea typeface="+mn-ea"/>
                <a:cs typeface="+mn-cs"/>
              </a:rPr>
              <a:t> and call the tasks just as if they were functions</a:t>
            </a:r>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7</a:t>
            </a:fld>
            <a:endParaRPr lang="en-US"/>
          </a:p>
        </p:txBody>
      </p:sp>
    </p:spTree>
    <p:extLst>
      <p:ext uri="{BB962C8B-B14F-4D97-AF65-F5344CB8AC3E}">
        <p14:creationId xmlns:p14="http://schemas.microsoft.com/office/powerpoint/2010/main" val="272400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8</a:t>
            </a:fld>
            <a:endParaRPr lang="en-US"/>
          </a:p>
        </p:txBody>
      </p:sp>
    </p:spTree>
    <p:extLst>
      <p:ext uri="{BB962C8B-B14F-4D97-AF65-F5344CB8AC3E}">
        <p14:creationId xmlns:p14="http://schemas.microsoft.com/office/powerpoint/2010/main" val="282982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Star schema stores data in a dimensional fashion in order to provide user a better experience by providing faster and simpler query performance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In a dimensional model, data resides in a fact table or dimension table.</a:t>
            </a:r>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9</a:t>
            </a:fld>
            <a:endParaRPr lang="en-US"/>
          </a:p>
        </p:txBody>
      </p:sp>
    </p:spTree>
    <p:extLst>
      <p:ext uri="{BB962C8B-B14F-4D97-AF65-F5344CB8AC3E}">
        <p14:creationId xmlns:p14="http://schemas.microsoft.com/office/powerpoint/2010/main" val="184321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Star schema stores data in a dimensional fashion in order to provide user a better experience by providing faster and simpler query performance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In a dimensional model, data resides in a fact table or dimension table.</a:t>
            </a:r>
            <a:endParaRPr lang="en-US" dirty="0"/>
          </a:p>
          <a:p>
            <a:endParaRPr lang="en-US" dirty="0"/>
          </a:p>
        </p:txBody>
      </p:sp>
      <p:sp>
        <p:nvSpPr>
          <p:cNvPr id="4" name="Slide Number Placeholder 3"/>
          <p:cNvSpPr>
            <a:spLocks noGrp="1"/>
          </p:cNvSpPr>
          <p:nvPr>
            <p:ph type="sldNum" sz="quarter" idx="5"/>
          </p:nvPr>
        </p:nvSpPr>
        <p:spPr/>
        <p:txBody>
          <a:bodyPr/>
          <a:lstStyle/>
          <a:p>
            <a:fld id="{4171B28F-EAA4-4F74-B024-56BF310E1EBA}" type="slidenum">
              <a:rPr lang="en-US" smtClean="0"/>
              <a:t>10</a:t>
            </a:fld>
            <a:endParaRPr lang="en-US"/>
          </a:p>
        </p:txBody>
      </p:sp>
    </p:spTree>
    <p:extLst>
      <p:ext uri="{BB962C8B-B14F-4D97-AF65-F5344CB8AC3E}">
        <p14:creationId xmlns:p14="http://schemas.microsoft.com/office/powerpoint/2010/main" val="349065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AA09-E7B3-4354-98B6-5247B0CA9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D52E86-7D29-492F-A97B-786B484C3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FEABC5-96E8-44F0-8ECA-A5656101227E}"/>
              </a:ext>
            </a:extLst>
          </p:cNvPr>
          <p:cNvSpPr>
            <a:spLocks noGrp="1"/>
          </p:cNvSpPr>
          <p:nvPr>
            <p:ph type="dt" sz="half" idx="10"/>
          </p:nvPr>
        </p:nvSpPr>
        <p:spPr/>
        <p:txBody>
          <a:bodyPr/>
          <a:lstStyle/>
          <a:p>
            <a:fld id="{D33415F3-5AD0-48B1-9F9B-6B9CC6FFA479}" type="datetime1">
              <a:rPr lang="en-US" smtClean="0"/>
              <a:t>11/14/2019</a:t>
            </a:fld>
            <a:endParaRPr lang="en-US"/>
          </a:p>
        </p:txBody>
      </p:sp>
      <p:sp>
        <p:nvSpPr>
          <p:cNvPr id="5" name="Footer Placeholder 4">
            <a:extLst>
              <a:ext uri="{FF2B5EF4-FFF2-40B4-BE49-F238E27FC236}">
                <a16:creationId xmlns:a16="http://schemas.microsoft.com/office/drawing/2014/main" id="{1085A91C-ED45-4889-B2C3-F81E2264F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C3435-6637-45F6-92F4-D9DD97B2610C}"/>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214808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10D6-C26E-4B86-99D6-0B665D1EF1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07A496-6672-4C5B-813D-EBC1F70533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154B4-57EF-4963-8717-4EE4C7B2FEA3}"/>
              </a:ext>
            </a:extLst>
          </p:cNvPr>
          <p:cNvSpPr>
            <a:spLocks noGrp="1"/>
          </p:cNvSpPr>
          <p:nvPr>
            <p:ph type="dt" sz="half" idx="10"/>
          </p:nvPr>
        </p:nvSpPr>
        <p:spPr/>
        <p:txBody>
          <a:bodyPr/>
          <a:lstStyle/>
          <a:p>
            <a:fld id="{56064AB6-1F3A-4B92-9E5D-D41F8F26C0CD}" type="datetime1">
              <a:rPr lang="en-US" smtClean="0"/>
              <a:t>11/14/2019</a:t>
            </a:fld>
            <a:endParaRPr lang="en-US"/>
          </a:p>
        </p:txBody>
      </p:sp>
      <p:sp>
        <p:nvSpPr>
          <p:cNvPr id="5" name="Footer Placeholder 4">
            <a:extLst>
              <a:ext uri="{FF2B5EF4-FFF2-40B4-BE49-F238E27FC236}">
                <a16:creationId xmlns:a16="http://schemas.microsoft.com/office/drawing/2014/main" id="{31F8E359-ED73-4A96-A5DB-6171A6287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5BD00-3E83-4ABB-89D8-F2D914E030B1}"/>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404358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CBDCC-6EAA-4C6C-927D-81EABA108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CE169-829F-4F74-BFA2-B9214C4B71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AD0F5-F90B-48A9-AF77-DF47C3D4BAD9}"/>
              </a:ext>
            </a:extLst>
          </p:cNvPr>
          <p:cNvSpPr>
            <a:spLocks noGrp="1"/>
          </p:cNvSpPr>
          <p:nvPr>
            <p:ph type="dt" sz="half" idx="10"/>
          </p:nvPr>
        </p:nvSpPr>
        <p:spPr/>
        <p:txBody>
          <a:bodyPr/>
          <a:lstStyle/>
          <a:p>
            <a:fld id="{531A6F44-CB07-42A7-92AA-D19FEA6CA5EA}" type="datetime1">
              <a:rPr lang="en-US" smtClean="0"/>
              <a:t>11/14/2019</a:t>
            </a:fld>
            <a:endParaRPr lang="en-US"/>
          </a:p>
        </p:txBody>
      </p:sp>
      <p:sp>
        <p:nvSpPr>
          <p:cNvPr id="5" name="Footer Placeholder 4">
            <a:extLst>
              <a:ext uri="{FF2B5EF4-FFF2-40B4-BE49-F238E27FC236}">
                <a16:creationId xmlns:a16="http://schemas.microsoft.com/office/drawing/2014/main" id="{73EA0009-E78C-48DB-9A6F-F0B73098F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953AB-9EA4-4D44-8E1C-CB49ABC52397}"/>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86894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0B92-C1F2-45E3-BB30-535234681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6D508-DA6A-4ACA-81D0-D50AC8B8F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16AD1-F743-4603-85AF-1A46FE5D0435}"/>
              </a:ext>
            </a:extLst>
          </p:cNvPr>
          <p:cNvSpPr>
            <a:spLocks noGrp="1"/>
          </p:cNvSpPr>
          <p:nvPr>
            <p:ph type="dt" sz="half" idx="10"/>
          </p:nvPr>
        </p:nvSpPr>
        <p:spPr/>
        <p:txBody>
          <a:bodyPr/>
          <a:lstStyle/>
          <a:p>
            <a:fld id="{04A04302-B4C6-410B-801C-F0E6B51C5CB8}" type="datetime1">
              <a:rPr lang="en-US" smtClean="0"/>
              <a:t>11/14/2019</a:t>
            </a:fld>
            <a:endParaRPr lang="en-US"/>
          </a:p>
        </p:txBody>
      </p:sp>
      <p:sp>
        <p:nvSpPr>
          <p:cNvPr id="5" name="Footer Placeholder 4">
            <a:extLst>
              <a:ext uri="{FF2B5EF4-FFF2-40B4-BE49-F238E27FC236}">
                <a16:creationId xmlns:a16="http://schemas.microsoft.com/office/drawing/2014/main" id="{525C7E4E-1DC6-4D12-9211-F7EDCE1BF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E7D88-63E4-43A8-9A11-E61D261FDA97}"/>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118112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88E9-ABA3-4B42-AF8B-B226D85A3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A5B730-FF51-4EAE-9231-62ED1F26C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0C414F-AADB-4C23-82CC-51BB4EDC203F}"/>
              </a:ext>
            </a:extLst>
          </p:cNvPr>
          <p:cNvSpPr>
            <a:spLocks noGrp="1"/>
          </p:cNvSpPr>
          <p:nvPr>
            <p:ph type="dt" sz="half" idx="10"/>
          </p:nvPr>
        </p:nvSpPr>
        <p:spPr/>
        <p:txBody>
          <a:bodyPr/>
          <a:lstStyle/>
          <a:p>
            <a:fld id="{7B46FEE4-C807-4EF6-8C6E-BADED32CD3F6}" type="datetime1">
              <a:rPr lang="en-US" smtClean="0"/>
              <a:t>11/14/2019</a:t>
            </a:fld>
            <a:endParaRPr lang="en-US"/>
          </a:p>
        </p:txBody>
      </p:sp>
      <p:sp>
        <p:nvSpPr>
          <p:cNvPr id="5" name="Footer Placeholder 4">
            <a:extLst>
              <a:ext uri="{FF2B5EF4-FFF2-40B4-BE49-F238E27FC236}">
                <a16:creationId xmlns:a16="http://schemas.microsoft.com/office/drawing/2014/main" id="{FE3C8BCC-F016-4463-842E-3B242199F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07470-CAC5-4143-84CF-D758904FE531}"/>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328371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95C8-FE54-4D41-98AF-8F4B9715A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2205C-54C1-44ED-8F7D-872A98E21E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F842ED-14E4-453D-A9EE-BF6C39DDFE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B1479-82C4-43AD-9B02-52EF27C8E330}"/>
              </a:ext>
            </a:extLst>
          </p:cNvPr>
          <p:cNvSpPr>
            <a:spLocks noGrp="1"/>
          </p:cNvSpPr>
          <p:nvPr>
            <p:ph type="dt" sz="half" idx="10"/>
          </p:nvPr>
        </p:nvSpPr>
        <p:spPr/>
        <p:txBody>
          <a:bodyPr/>
          <a:lstStyle/>
          <a:p>
            <a:fld id="{85B3E436-6B0E-45FB-B185-5F09123BEA51}" type="datetime1">
              <a:rPr lang="en-US" smtClean="0"/>
              <a:t>11/14/2019</a:t>
            </a:fld>
            <a:endParaRPr lang="en-US"/>
          </a:p>
        </p:txBody>
      </p:sp>
      <p:sp>
        <p:nvSpPr>
          <p:cNvPr id="6" name="Footer Placeholder 5">
            <a:extLst>
              <a:ext uri="{FF2B5EF4-FFF2-40B4-BE49-F238E27FC236}">
                <a16:creationId xmlns:a16="http://schemas.microsoft.com/office/drawing/2014/main" id="{A4B909E8-3DAF-4A07-A92C-11D33DEC7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BF6F0-67AB-42BE-9145-58359AC1B43B}"/>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218834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C733-AEBC-4FEC-B4E6-039682B84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9CEA8B-6874-404D-9363-5938F6291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78E231-FB52-45AA-A139-5EED584AC2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1886F-0399-49E8-8BD7-4016E76CA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28F739-EDA5-43FA-B6F0-70D1D8B12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672778-4249-4617-A1EE-00D23E33C0D4}"/>
              </a:ext>
            </a:extLst>
          </p:cNvPr>
          <p:cNvSpPr>
            <a:spLocks noGrp="1"/>
          </p:cNvSpPr>
          <p:nvPr>
            <p:ph type="dt" sz="half" idx="10"/>
          </p:nvPr>
        </p:nvSpPr>
        <p:spPr/>
        <p:txBody>
          <a:bodyPr/>
          <a:lstStyle/>
          <a:p>
            <a:fld id="{4AC09627-21BA-4006-8F65-5DD4ADAED104}" type="datetime1">
              <a:rPr lang="en-US" smtClean="0"/>
              <a:t>11/14/2019</a:t>
            </a:fld>
            <a:endParaRPr lang="en-US"/>
          </a:p>
        </p:txBody>
      </p:sp>
      <p:sp>
        <p:nvSpPr>
          <p:cNvPr id="8" name="Footer Placeholder 7">
            <a:extLst>
              <a:ext uri="{FF2B5EF4-FFF2-40B4-BE49-F238E27FC236}">
                <a16:creationId xmlns:a16="http://schemas.microsoft.com/office/drawing/2014/main" id="{0CA56D09-A910-410C-864F-434F6EAF35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0701C-C760-48A9-931F-75A2929CDA41}"/>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417820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F2F1-4A97-4CC8-9E7A-4715C310B4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8B55F-82C8-46EF-AA1C-EEE90BD10CAB}"/>
              </a:ext>
            </a:extLst>
          </p:cNvPr>
          <p:cNvSpPr>
            <a:spLocks noGrp="1"/>
          </p:cNvSpPr>
          <p:nvPr>
            <p:ph type="dt" sz="half" idx="10"/>
          </p:nvPr>
        </p:nvSpPr>
        <p:spPr/>
        <p:txBody>
          <a:bodyPr/>
          <a:lstStyle/>
          <a:p>
            <a:fld id="{05CBB15E-082A-4FDA-ACC6-CE6891A01BF1}" type="datetime1">
              <a:rPr lang="en-US" smtClean="0"/>
              <a:t>11/14/2019</a:t>
            </a:fld>
            <a:endParaRPr lang="en-US"/>
          </a:p>
        </p:txBody>
      </p:sp>
      <p:sp>
        <p:nvSpPr>
          <p:cNvPr id="4" name="Footer Placeholder 3">
            <a:extLst>
              <a:ext uri="{FF2B5EF4-FFF2-40B4-BE49-F238E27FC236}">
                <a16:creationId xmlns:a16="http://schemas.microsoft.com/office/drawing/2014/main" id="{B6A9A06A-5462-4191-803D-006A998937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F39F4-B331-46D4-AA55-9C3993A7C37D}"/>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71111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62C38-CFE4-4ABB-9970-2C9F48396BBA}"/>
              </a:ext>
            </a:extLst>
          </p:cNvPr>
          <p:cNvSpPr>
            <a:spLocks noGrp="1"/>
          </p:cNvSpPr>
          <p:nvPr>
            <p:ph type="dt" sz="half" idx="10"/>
          </p:nvPr>
        </p:nvSpPr>
        <p:spPr/>
        <p:txBody>
          <a:bodyPr/>
          <a:lstStyle/>
          <a:p>
            <a:fld id="{ECFE5421-125E-4223-A716-846B438ABF96}" type="datetime1">
              <a:rPr lang="en-US" smtClean="0"/>
              <a:t>11/14/2019</a:t>
            </a:fld>
            <a:endParaRPr lang="en-US"/>
          </a:p>
        </p:txBody>
      </p:sp>
      <p:sp>
        <p:nvSpPr>
          <p:cNvPr id="3" name="Footer Placeholder 2">
            <a:extLst>
              <a:ext uri="{FF2B5EF4-FFF2-40B4-BE49-F238E27FC236}">
                <a16:creationId xmlns:a16="http://schemas.microsoft.com/office/drawing/2014/main" id="{BBC262A9-54EC-4F30-9D54-CFA356EFD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1799BF-EC0A-49D6-B37F-A64E58CC6C4E}"/>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273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0F89-D60F-4D93-B780-925F060DA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E977BB-856F-4319-9B63-4EAEDAF43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4A480B-C4DD-41F3-81FF-00B8B1D26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10E69-9D24-4952-8113-85A3949DE3E7}"/>
              </a:ext>
            </a:extLst>
          </p:cNvPr>
          <p:cNvSpPr>
            <a:spLocks noGrp="1"/>
          </p:cNvSpPr>
          <p:nvPr>
            <p:ph type="dt" sz="half" idx="10"/>
          </p:nvPr>
        </p:nvSpPr>
        <p:spPr/>
        <p:txBody>
          <a:bodyPr/>
          <a:lstStyle/>
          <a:p>
            <a:fld id="{4DD0E579-DE82-4B32-88AA-BDFB30C81F76}" type="datetime1">
              <a:rPr lang="en-US" smtClean="0"/>
              <a:t>11/14/2019</a:t>
            </a:fld>
            <a:endParaRPr lang="en-US"/>
          </a:p>
        </p:txBody>
      </p:sp>
      <p:sp>
        <p:nvSpPr>
          <p:cNvPr id="6" name="Footer Placeholder 5">
            <a:extLst>
              <a:ext uri="{FF2B5EF4-FFF2-40B4-BE49-F238E27FC236}">
                <a16:creationId xmlns:a16="http://schemas.microsoft.com/office/drawing/2014/main" id="{761A18A3-4B38-47ED-8C0F-588639D87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BF285-55F3-44B9-8CCA-9EC4FB80F249}"/>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23014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DE9C-1735-490E-9A29-84BEE86A3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9EF662-66EF-4A83-B2F3-CD41D21D8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37142-9701-452E-AC15-88646F07D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46062-DC1A-43AC-A2ED-EA2696C2AAFC}"/>
              </a:ext>
            </a:extLst>
          </p:cNvPr>
          <p:cNvSpPr>
            <a:spLocks noGrp="1"/>
          </p:cNvSpPr>
          <p:nvPr>
            <p:ph type="dt" sz="half" idx="10"/>
          </p:nvPr>
        </p:nvSpPr>
        <p:spPr/>
        <p:txBody>
          <a:bodyPr/>
          <a:lstStyle/>
          <a:p>
            <a:fld id="{6CD702C3-F06B-42BF-838E-A81AB258A7F8}" type="datetime1">
              <a:rPr lang="en-US" smtClean="0"/>
              <a:t>11/14/2019</a:t>
            </a:fld>
            <a:endParaRPr lang="en-US"/>
          </a:p>
        </p:txBody>
      </p:sp>
      <p:sp>
        <p:nvSpPr>
          <p:cNvPr id="6" name="Footer Placeholder 5">
            <a:extLst>
              <a:ext uri="{FF2B5EF4-FFF2-40B4-BE49-F238E27FC236}">
                <a16:creationId xmlns:a16="http://schemas.microsoft.com/office/drawing/2014/main" id="{01DB0F64-981A-4B93-890B-0F41B8AB56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B54C3-5BE7-460F-89CC-76F48D89D3AF}"/>
              </a:ext>
            </a:extLst>
          </p:cNvPr>
          <p:cNvSpPr>
            <a:spLocks noGrp="1"/>
          </p:cNvSpPr>
          <p:nvPr>
            <p:ph type="sldNum" sz="quarter" idx="12"/>
          </p:nvPr>
        </p:nvSpPr>
        <p:spPr/>
        <p:txBody>
          <a:bodyPr/>
          <a:lstStyle/>
          <a:p>
            <a:fld id="{864E3B6D-7BE4-41F3-AB7F-BE1FAF07BAC5}" type="slidenum">
              <a:rPr lang="en-US" smtClean="0"/>
              <a:t>‹#›</a:t>
            </a:fld>
            <a:endParaRPr lang="en-US"/>
          </a:p>
        </p:txBody>
      </p:sp>
    </p:spTree>
    <p:extLst>
      <p:ext uri="{BB962C8B-B14F-4D97-AF65-F5344CB8AC3E}">
        <p14:creationId xmlns:p14="http://schemas.microsoft.com/office/powerpoint/2010/main" val="190887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58F73-A5EC-4CFF-8FE1-9310539D8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C16AD-A586-43C9-97D2-A71D4489D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BF4D3-7E77-49DC-A04B-3E267583F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D7C8-5AE9-4A3A-B14F-4E136D11B751}" type="datetime1">
              <a:rPr lang="en-US" smtClean="0"/>
              <a:t>11/14/2019</a:t>
            </a:fld>
            <a:endParaRPr lang="en-US"/>
          </a:p>
        </p:txBody>
      </p:sp>
      <p:sp>
        <p:nvSpPr>
          <p:cNvPr id="5" name="Footer Placeholder 4">
            <a:extLst>
              <a:ext uri="{FF2B5EF4-FFF2-40B4-BE49-F238E27FC236}">
                <a16:creationId xmlns:a16="http://schemas.microsoft.com/office/drawing/2014/main" id="{409E6AF9-407E-4C98-9CBA-80E27C345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CF68DD-D3FC-4463-96A0-153ABB94B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E3B6D-7BE4-41F3-AB7F-BE1FAF07BAC5}" type="slidenum">
              <a:rPr lang="en-US" smtClean="0"/>
              <a:t>‹#›</a:t>
            </a:fld>
            <a:endParaRPr lang="en-US"/>
          </a:p>
        </p:txBody>
      </p:sp>
    </p:spTree>
    <p:extLst>
      <p:ext uri="{BB962C8B-B14F-4D97-AF65-F5344CB8AC3E}">
        <p14:creationId xmlns:p14="http://schemas.microsoft.com/office/powerpoint/2010/main" val="41319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demos.componentone.com/aspnet/adventureworks/Products.aspx?Category=Component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mos.componentone.com/aspnet/adventureworks/Products.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gallib2/product-categorization" TargetMode="External"/><Relationship Id="rId5" Type="http://schemas.openxmlformats.org/officeDocument/2006/relationships/hyperlink" Target="https://chrthomsen.github.io/pygrametl/doc/examples/dimensions.html" TargetMode="External"/><Relationship Id="rId4" Type="http://schemas.openxmlformats.org/officeDocument/2006/relationships/hyperlink" Target="https://docs.prefect.io/core/tutorials/etl.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9" name="Oval 1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DEA9F11E-F336-41D3-BF8E-0A929368A01B}"/>
              </a:ext>
            </a:extLst>
          </p:cNvPr>
          <p:cNvSpPr>
            <a:spLocks noGrp="1"/>
          </p:cNvSpPr>
          <p:nvPr>
            <p:ph type="subTitle" idx="1"/>
          </p:nvPr>
        </p:nvSpPr>
        <p:spPr>
          <a:xfrm>
            <a:off x="4049846" y="6184704"/>
            <a:ext cx="3533867" cy="498348"/>
          </a:xfrm>
        </p:spPr>
        <p:txBody>
          <a:bodyPr>
            <a:normAutofit/>
          </a:bodyPr>
          <a:lstStyle/>
          <a:p>
            <a:pPr algn="r"/>
            <a:r>
              <a:rPr lang="en-US" sz="2800" dirty="0"/>
              <a:t>Rohan Raj (11011896)</a:t>
            </a:r>
          </a:p>
        </p:txBody>
      </p:sp>
      <p:sp>
        <p:nvSpPr>
          <p:cNvPr id="14" name="Rectangle 1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969F55-C626-4BEB-B778-E0A55020DA60}"/>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Data Management 2: ETL Workflow and Data Analysis</a:t>
            </a:r>
          </a:p>
        </p:txBody>
      </p:sp>
      <p:pic>
        <p:nvPicPr>
          <p:cNvPr id="18" name="Picture 4" descr="https://upload.wikimedia.org/wikipedia/commons/7/75/SRH_Hochschule_Heidelberg.png">
            <a:extLst>
              <a:ext uri="{FF2B5EF4-FFF2-40B4-BE49-F238E27FC236}">
                <a16:creationId xmlns:a16="http://schemas.microsoft.com/office/drawing/2014/main" id="{7FC57C06-FBED-40DE-8666-1AADA7103103}"/>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2006833" cy="707369"/>
          </a:xfrm>
          <a:prstGeom prst="rect">
            <a:avLst/>
          </a:prstGeom>
          <a:solidFill>
            <a:sysClr val="window" lastClr="FFFFFF">
              <a:alpha val="75000"/>
            </a:sysClr>
          </a:solidFill>
        </p:spPr>
      </p:pic>
      <p:sp>
        <p:nvSpPr>
          <p:cNvPr id="20" name="Slide Number Placeholder 19">
            <a:extLst>
              <a:ext uri="{FF2B5EF4-FFF2-40B4-BE49-F238E27FC236}">
                <a16:creationId xmlns:a16="http://schemas.microsoft.com/office/drawing/2014/main" id="{26D5CEA9-C307-450C-8D51-62C53E9BACC8}"/>
              </a:ext>
            </a:extLst>
          </p:cNvPr>
          <p:cNvSpPr>
            <a:spLocks noGrp="1"/>
          </p:cNvSpPr>
          <p:nvPr>
            <p:ph type="sldNum" sz="quarter" idx="12"/>
          </p:nvPr>
        </p:nvSpPr>
        <p:spPr>
          <a:xfrm>
            <a:off x="9296400" y="6359652"/>
            <a:ext cx="2743200" cy="365125"/>
          </a:xfrm>
        </p:spPr>
        <p:txBody>
          <a:bodyPr/>
          <a:lstStyle/>
          <a:p>
            <a:fld id="{864E3B6D-7BE4-41F3-AB7F-BE1FAF07BAC5}" type="slidenum">
              <a:rPr lang="en-US" sz="2800" smtClean="0"/>
              <a:t>1</a:t>
            </a:fld>
            <a:endParaRPr lang="en-US" sz="2800" dirty="0"/>
          </a:p>
        </p:txBody>
      </p:sp>
    </p:spTree>
    <p:extLst>
      <p:ext uri="{BB962C8B-B14F-4D97-AF65-F5344CB8AC3E}">
        <p14:creationId xmlns:p14="http://schemas.microsoft.com/office/powerpoint/2010/main" val="803638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4F9-C663-407E-8129-EEDF64F8D47D}"/>
              </a:ext>
            </a:extLst>
          </p:cNvPr>
          <p:cNvSpPr>
            <a:spLocks noGrp="1"/>
          </p:cNvSpPr>
          <p:nvPr>
            <p:ph type="title"/>
          </p:nvPr>
        </p:nvSpPr>
        <p:spPr/>
        <p:txBody>
          <a:bodyPr/>
          <a:lstStyle/>
          <a:p>
            <a:r>
              <a:rPr lang="en-US" dirty="0"/>
              <a:t>Star Schema</a:t>
            </a:r>
          </a:p>
        </p:txBody>
      </p:sp>
      <p:sp>
        <p:nvSpPr>
          <p:cNvPr id="7" name="Content Placeholder 6">
            <a:extLst>
              <a:ext uri="{FF2B5EF4-FFF2-40B4-BE49-F238E27FC236}">
                <a16:creationId xmlns:a16="http://schemas.microsoft.com/office/drawing/2014/main" id="{13771B84-264D-43FA-B40C-328D640E0B85}"/>
              </a:ext>
            </a:extLst>
          </p:cNvPr>
          <p:cNvSpPr>
            <a:spLocks noGrp="1"/>
          </p:cNvSpPr>
          <p:nvPr>
            <p:ph idx="1"/>
          </p:nvPr>
        </p:nvSpPr>
        <p:spPr/>
        <p:txBody>
          <a:bodyPr/>
          <a:lstStyle/>
          <a:p>
            <a:pPr marL="0" indent="0">
              <a:buNone/>
            </a:pPr>
            <a:r>
              <a:rPr lang="en-US" dirty="0"/>
              <a:t> </a:t>
            </a:r>
          </a:p>
        </p:txBody>
      </p:sp>
      <p:sp>
        <p:nvSpPr>
          <p:cNvPr id="3" name="Rectangle 2">
            <a:extLst>
              <a:ext uri="{FF2B5EF4-FFF2-40B4-BE49-F238E27FC236}">
                <a16:creationId xmlns:a16="http://schemas.microsoft.com/office/drawing/2014/main" id="{6873815C-F47C-4276-9521-14FFFAA9F6AD}"/>
              </a:ext>
            </a:extLst>
          </p:cNvPr>
          <p:cNvSpPr/>
          <p:nvPr/>
        </p:nvSpPr>
        <p:spPr>
          <a:xfrm>
            <a:off x="838200" y="1825625"/>
            <a:ext cx="6096000" cy="523220"/>
          </a:xfrm>
          <a:prstGeom prst="rect">
            <a:avLst/>
          </a:prstGeom>
        </p:spPr>
        <p:txBody>
          <a:bodyPr>
            <a:spAutoFit/>
          </a:bodyPr>
          <a:lstStyle/>
          <a:p>
            <a:endParaRPr lang="en-US" sz="2800" dirty="0"/>
          </a:p>
        </p:txBody>
      </p:sp>
      <p:sp>
        <p:nvSpPr>
          <p:cNvPr id="11" name="Slide Number Placeholder 10">
            <a:extLst>
              <a:ext uri="{FF2B5EF4-FFF2-40B4-BE49-F238E27FC236}">
                <a16:creationId xmlns:a16="http://schemas.microsoft.com/office/drawing/2014/main" id="{03D7DB03-A318-47F7-BCFB-5C39D4362548}"/>
              </a:ext>
            </a:extLst>
          </p:cNvPr>
          <p:cNvSpPr>
            <a:spLocks noGrp="1"/>
          </p:cNvSpPr>
          <p:nvPr>
            <p:ph type="sldNum" sz="quarter" idx="12"/>
          </p:nvPr>
        </p:nvSpPr>
        <p:spPr/>
        <p:txBody>
          <a:bodyPr/>
          <a:lstStyle/>
          <a:p>
            <a:r>
              <a:rPr lang="en-US" sz="2800" dirty="0"/>
              <a:t>10</a:t>
            </a:r>
          </a:p>
        </p:txBody>
      </p:sp>
      <p:pic>
        <p:nvPicPr>
          <p:cNvPr id="6" name="Picture 5" descr="A screenshot of a cell phone&#10;&#10;Description automatically generated">
            <a:extLst>
              <a:ext uri="{FF2B5EF4-FFF2-40B4-BE49-F238E27FC236}">
                <a16:creationId xmlns:a16="http://schemas.microsoft.com/office/drawing/2014/main" id="{61F92B8B-4605-4E38-8F95-ADF328868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33" y="1451769"/>
            <a:ext cx="10095733" cy="4814888"/>
          </a:xfrm>
          <a:prstGeom prst="rect">
            <a:avLst/>
          </a:prstGeom>
        </p:spPr>
      </p:pic>
    </p:spTree>
    <p:extLst>
      <p:ext uri="{BB962C8B-B14F-4D97-AF65-F5344CB8AC3E}">
        <p14:creationId xmlns:p14="http://schemas.microsoft.com/office/powerpoint/2010/main" val="109123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4F9-C663-407E-8129-EEDF64F8D47D}"/>
              </a:ext>
            </a:extLst>
          </p:cNvPr>
          <p:cNvSpPr>
            <a:spLocks noGrp="1"/>
          </p:cNvSpPr>
          <p:nvPr>
            <p:ph type="title"/>
          </p:nvPr>
        </p:nvSpPr>
        <p:spPr/>
        <p:txBody>
          <a:bodyPr/>
          <a:lstStyle/>
          <a:p>
            <a:r>
              <a:rPr lang="en-US" dirty="0"/>
              <a:t>Slowly changing dimension</a:t>
            </a:r>
          </a:p>
        </p:txBody>
      </p:sp>
      <p:sp>
        <p:nvSpPr>
          <p:cNvPr id="7" name="Content Placeholder 6">
            <a:extLst>
              <a:ext uri="{FF2B5EF4-FFF2-40B4-BE49-F238E27FC236}">
                <a16:creationId xmlns:a16="http://schemas.microsoft.com/office/drawing/2014/main" id="{13771B84-264D-43FA-B40C-328D640E0B85}"/>
              </a:ext>
            </a:extLst>
          </p:cNvPr>
          <p:cNvSpPr>
            <a:spLocks noGrp="1"/>
          </p:cNvSpPr>
          <p:nvPr>
            <p:ph idx="1"/>
          </p:nvPr>
        </p:nvSpPr>
        <p:spPr/>
        <p:txBody>
          <a:bodyPr/>
          <a:lstStyle/>
          <a:p>
            <a:r>
              <a:rPr lang="en-US" dirty="0"/>
              <a:t>Dimensions contain relatively static data</a:t>
            </a:r>
          </a:p>
          <a:p>
            <a:pPr marL="0" indent="0">
              <a:buNone/>
            </a:pPr>
            <a:endParaRPr lang="en-US" dirty="0"/>
          </a:p>
          <a:p>
            <a:r>
              <a:rPr lang="en-US" dirty="0"/>
              <a:t>Implementation of SCD (Slowly Changing Dimension), Type 1</a:t>
            </a:r>
          </a:p>
          <a:p>
            <a:endParaRPr lang="en-US" dirty="0"/>
          </a:p>
          <a:p>
            <a:r>
              <a:rPr lang="en-US" dirty="0" err="1"/>
              <a:t>pygrametl</a:t>
            </a:r>
            <a:r>
              <a:rPr lang="en-US" dirty="0"/>
              <a:t> provides simplest abstraction to interact with dimensions</a:t>
            </a:r>
          </a:p>
        </p:txBody>
      </p:sp>
      <p:sp>
        <p:nvSpPr>
          <p:cNvPr id="3" name="Rectangle 2">
            <a:extLst>
              <a:ext uri="{FF2B5EF4-FFF2-40B4-BE49-F238E27FC236}">
                <a16:creationId xmlns:a16="http://schemas.microsoft.com/office/drawing/2014/main" id="{6873815C-F47C-4276-9521-14FFFAA9F6AD}"/>
              </a:ext>
            </a:extLst>
          </p:cNvPr>
          <p:cNvSpPr/>
          <p:nvPr/>
        </p:nvSpPr>
        <p:spPr>
          <a:xfrm>
            <a:off x="838200" y="1825625"/>
            <a:ext cx="6096000" cy="523220"/>
          </a:xfrm>
          <a:prstGeom prst="rect">
            <a:avLst/>
          </a:prstGeom>
        </p:spPr>
        <p:txBody>
          <a:bodyPr>
            <a:spAutoFit/>
          </a:bodyPr>
          <a:lstStyle/>
          <a:p>
            <a:endParaRPr lang="en-US" sz="2800" dirty="0"/>
          </a:p>
        </p:txBody>
      </p:sp>
      <p:sp>
        <p:nvSpPr>
          <p:cNvPr id="11" name="Slide Number Placeholder 10">
            <a:extLst>
              <a:ext uri="{FF2B5EF4-FFF2-40B4-BE49-F238E27FC236}">
                <a16:creationId xmlns:a16="http://schemas.microsoft.com/office/drawing/2014/main" id="{03D7DB03-A318-47F7-BCFB-5C39D4362548}"/>
              </a:ext>
            </a:extLst>
          </p:cNvPr>
          <p:cNvSpPr>
            <a:spLocks noGrp="1"/>
          </p:cNvSpPr>
          <p:nvPr>
            <p:ph type="sldNum" sz="quarter" idx="12"/>
          </p:nvPr>
        </p:nvSpPr>
        <p:spPr/>
        <p:txBody>
          <a:bodyPr/>
          <a:lstStyle/>
          <a:p>
            <a:fld id="{864E3B6D-7BE4-41F3-AB7F-BE1FAF07BAC5}" type="slidenum">
              <a:rPr lang="en-US" sz="2800" smtClean="0"/>
              <a:t>11</a:t>
            </a:fld>
            <a:endParaRPr lang="en-US" sz="2800" dirty="0"/>
          </a:p>
        </p:txBody>
      </p:sp>
    </p:spTree>
    <p:extLst>
      <p:ext uri="{BB962C8B-B14F-4D97-AF65-F5344CB8AC3E}">
        <p14:creationId xmlns:p14="http://schemas.microsoft.com/office/powerpoint/2010/main" val="196163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4F9-C663-407E-8129-EEDF64F8D47D}"/>
              </a:ext>
            </a:extLst>
          </p:cNvPr>
          <p:cNvSpPr>
            <a:spLocks noGrp="1"/>
          </p:cNvSpPr>
          <p:nvPr>
            <p:ph type="title"/>
          </p:nvPr>
        </p:nvSpPr>
        <p:spPr/>
        <p:txBody>
          <a:bodyPr/>
          <a:lstStyle/>
          <a:p>
            <a:r>
              <a:rPr lang="en-US" dirty="0"/>
              <a:t>Classification Problem</a:t>
            </a:r>
          </a:p>
        </p:txBody>
      </p:sp>
      <p:sp>
        <p:nvSpPr>
          <p:cNvPr id="7" name="Content Placeholder 6">
            <a:extLst>
              <a:ext uri="{FF2B5EF4-FFF2-40B4-BE49-F238E27FC236}">
                <a16:creationId xmlns:a16="http://schemas.microsoft.com/office/drawing/2014/main" id="{13771B84-264D-43FA-B40C-328D640E0B85}"/>
              </a:ext>
            </a:extLst>
          </p:cNvPr>
          <p:cNvSpPr>
            <a:spLocks noGrp="1"/>
          </p:cNvSpPr>
          <p:nvPr>
            <p:ph idx="1"/>
          </p:nvPr>
        </p:nvSpPr>
        <p:spPr/>
        <p:txBody>
          <a:bodyPr/>
          <a:lstStyle/>
          <a:p>
            <a:r>
              <a:rPr lang="en-US" dirty="0"/>
              <a:t> The problem at hand is to classify products to their most appropriate category.</a:t>
            </a:r>
          </a:p>
          <a:p>
            <a:endParaRPr lang="en-US" dirty="0"/>
          </a:p>
          <a:p>
            <a:r>
              <a:rPr lang="en-US" dirty="0"/>
              <a:t>Category (Bikes) and sub-category  (Mountain, Road)</a:t>
            </a:r>
          </a:p>
          <a:p>
            <a:endParaRPr lang="en-US" dirty="0"/>
          </a:p>
          <a:p>
            <a:r>
              <a:rPr lang="en-US" dirty="0"/>
              <a:t>KNeighborsClassifier and RadiusNeighborsClassifier</a:t>
            </a:r>
          </a:p>
          <a:p>
            <a:endParaRPr lang="en-US" dirty="0"/>
          </a:p>
        </p:txBody>
      </p:sp>
      <p:sp>
        <p:nvSpPr>
          <p:cNvPr id="3" name="Rectangle 2">
            <a:extLst>
              <a:ext uri="{FF2B5EF4-FFF2-40B4-BE49-F238E27FC236}">
                <a16:creationId xmlns:a16="http://schemas.microsoft.com/office/drawing/2014/main" id="{6873815C-F47C-4276-9521-14FFFAA9F6AD}"/>
              </a:ext>
            </a:extLst>
          </p:cNvPr>
          <p:cNvSpPr/>
          <p:nvPr/>
        </p:nvSpPr>
        <p:spPr>
          <a:xfrm>
            <a:off x="838200" y="1825625"/>
            <a:ext cx="6096000" cy="523220"/>
          </a:xfrm>
          <a:prstGeom prst="rect">
            <a:avLst/>
          </a:prstGeom>
        </p:spPr>
        <p:txBody>
          <a:bodyPr>
            <a:spAutoFit/>
          </a:bodyPr>
          <a:lstStyle/>
          <a:p>
            <a:endParaRPr lang="en-US" sz="2800" dirty="0"/>
          </a:p>
        </p:txBody>
      </p:sp>
      <p:sp>
        <p:nvSpPr>
          <p:cNvPr id="11" name="Slide Number Placeholder 10">
            <a:extLst>
              <a:ext uri="{FF2B5EF4-FFF2-40B4-BE49-F238E27FC236}">
                <a16:creationId xmlns:a16="http://schemas.microsoft.com/office/drawing/2014/main" id="{03D7DB03-A318-47F7-BCFB-5C39D4362548}"/>
              </a:ext>
            </a:extLst>
          </p:cNvPr>
          <p:cNvSpPr>
            <a:spLocks noGrp="1"/>
          </p:cNvSpPr>
          <p:nvPr>
            <p:ph type="sldNum" sz="quarter" idx="12"/>
          </p:nvPr>
        </p:nvSpPr>
        <p:spPr/>
        <p:txBody>
          <a:bodyPr/>
          <a:lstStyle/>
          <a:p>
            <a:fld id="{864E3B6D-7BE4-41F3-AB7F-BE1FAF07BAC5}" type="slidenum">
              <a:rPr lang="en-US" sz="2800" smtClean="0"/>
              <a:t>12</a:t>
            </a:fld>
            <a:endParaRPr lang="en-US" sz="2800" dirty="0"/>
          </a:p>
        </p:txBody>
      </p:sp>
    </p:spTree>
    <p:extLst>
      <p:ext uri="{BB962C8B-B14F-4D97-AF65-F5344CB8AC3E}">
        <p14:creationId xmlns:p14="http://schemas.microsoft.com/office/powerpoint/2010/main" val="270935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Teacher">
            <a:extLst>
              <a:ext uri="{FF2B5EF4-FFF2-40B4-BE49-F238E27FC236}">
                <a16:creationId xmlns:a16="http://schemas.microsoft.com/office/drawing/2014/main" id="{3290ED3D-4A1A-425D-9B4F-D388EE97C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7" name="Content Placeholder 6">
            <a:extLst>
              <a:ext uri="{FF2B5EF4-FFF2-40B4-BE49-F238E27FC236}">
                <a16:creationId xmlns:a16="http://schemas.microsoft.com/office/drawing/2014/main" id="{13771B84-264D-43FA-B40C-328D640E0B85}"/>
              </a:ext>
            </a:extLst>
          </p:cNvPr>
          <p:cNvSpPr>
            <a:spLocks noGrp="1"/>
          </p:cNvSpPr>
          <p:nvPr>
            <p:ph idx="1"/>
          </p:nvPr>
        </p:nvSpPr>
        <p:spPr>
          <a:xfrm>
            <a:off x="6090574" y="2421682"/>
            <a:ext cx="4977578" cy="3639289"/>
          </a:xfrm>
        </p:spPr>
        <p:txBody>
          <a:bodyPr anchor="ctr">
            <a:normAutofit/>
          </a:bodyPr>
          <a:lstStyle/>
          <a:p>
            <a:pPr marL="0" indent="0">
              <a:buNone/>
            </a:pPr>
            <a:r>
              <a:rPr lang="en-US" sz="5400" dirty="0">
                <a:solidFill>
                  <a:srgbClr val="000000"/>
                </a:solidFill>
              </a:rPr>
              <a:t>DEMO</a:t>
            </a:r>
          </a:p>
        </p:txBody>
      </p:sp>
      <p:sp>
        <p:nvSpPr>
          <p:cNvPr id="11" name="Slide Number Placeholder 10">
            <a:extLst>
              <a:ext uri="{FF2B5EF4-FFF2-40B4-BE49-F238E27FC236}">
                <a16:creationId xmlns:a16="http://schemas.microsoft.com/office/drawing/2014/main" id="{03D7DB03-A318-47F7-BCFB-5C39D4362548}"/>
              </a:ext>
            </a:extLst>
          </p:cNvPr>
          <p:cNvSpPr>
            <a:spLocks noGrp="1"/>
          </p:cNvSpPr>
          <p:nvPr>
            <p:ph type="sldNum" sz="quarter" idx="12"/>
          </p:nvPr>
        </p:nvSpPr>
        <p:spPr>
          <a:xfrm>
            <a:off x="10825930" y="6223702"/>
            <a:ext cx="570728" cy="314067"/>
          </a:xfrm>
        </p:spPr>
        <p:txBody>
          <a:bodyPr>
            <a:normAutofit/>
          </a:bodyPr>
          <a:lstStyle/>
          <a:p>
            <a:pPr>
              <a:spcAft>
                <a:spcPts val="600"/>
              </a:spcAft>
            </a:pPr>
            <a:fld id="{864E3B6D-7BE4-41F3-AB7F-BE1FAF07BAC5}" type="slidenum">
              <a:rPr lang="en-US" sz="1100">
                <a:solidFill>
                  <a:srgbClr val="898989"/>
                </a:solidFill>
              </a:rPr>
              <a:pPr>
                <a:spcAft>
                  <a:spcPts val="600"/>
                </a:spcAft>
              </a:pPr>
              <a:t>13</a:t>
            </a:fld>
            <a:endParaRPr lang="en-US" sz="1100">
              <a:solidFill>
                <a:srgbClr val="898989"/>
              </a:solidFill>
            </a:endParaRPr>
          </a:p>
        </p:txBody>
      </p:sp>
      <p:sp>
        <p:nvSpPr>
          <p:cNvPr id="3" name="Rectangle 2">
            <a:extLst>
              <a:ext uri="{FF2B5EF4-FFF2-40B4-BE49-F238E27FC236}">
                <a16:creationId xmlns:a16="http://schemas.microsoft.com/office/drawing/2014/main" id="{6873815C-F47C-4276-9521-14FFFAA9F6AD}"/>
              </a:ext>
            </a:extLst>
          </p:cNvPr>
          <p:cNvSpPr/>
          <p:nvPr/>
        </p:nvSpPr>
        <p:spPr>
          <a:xfrm>
            <a:off x="29547" y="1564015"/>
            <a:ext cx="6096000" cy="523220"/>
          </a:xfrm>
          <a:prstGeom prst="rect">
            <a:avLst/>
          </a:prstGeom>
        </p:spPr>
        <p:txBody>
          <a:bodyPr>
            <a:spAutoFit/>
          </a:bodyPr>
          <a:lstStyle/>
          <a:p>
            <a:endParaRPr lang="en-US" sz="2800" dirty="0"/>
          </a:p>
        </p:txBody>
      </p:sp>
    </p:spTree>
    <p:extLst>
      <p:ext uri="{BB962C8B-B14F-4D97-AF65-F5344CB8AC3E}">
        <p14:creationId xmlns:p14="http://schemas.microsoft.com/office/powerpoint/2010/main" val="110499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8BC9-4EFC-453A-B46F-14BC6C4F6EDC}"/>
              </a:ext>
            </a:extLst>
          </p:cNvPr>
          <p:cNvSpPr>
            <a:spLocks noGrp="1"/>
          </p:cNvSpPr>
          <p:nvPr>
            <p:ph type="title"/>
          </p:nvPr>
        </p:nvSpPr>
        <p:spPr/>
        <p:txBody>
          <a:bodyPr/>
          <a:lstStyle/>
          <a:p>
            <a:r>
              <a:rPr lang="en-US" dirty="0"/>
              <a:t>Product Analysis</a:t>
            </a:r>
          </a:p>
        </p:txBody>
      </p:sp>
      <p:sp>
        <p:nvSpPr>
          <p:cNvPr id="4" name="Slide Number Placeholder 3">
            <a:extLst>
              <a:ext uri="{FF2B5EF4-FFF2-40B4-BE49-F238E27FC236}">
                <a16:creationId xmlns:a16="http://schemas.microsoft.com/office/drawing/2014/main" id="{76775844-B5E0-4021-BE74-8E9B79E9BF1B}"/>
              </a:ext>
            </a:extLst>
          </p:cNvPr>
          <p:cNvSpPr>
            <a:spLocks noGrp="1"/>
          </p:cNvSpPr>
          <p:nvPr>
            <p:ph type="sldNum" sz="quarter" idx="12"/>
          </p:nvPr>
        </p:nvSpPr>
        <p:spPr/>
        <p:txBody>
          <a:bodyPr/>
          <a:lstStyle/>
          <a:p>
            <a:fld id="{864E3B6D-7BE4-41F3-AB7F-BE1FAF07BAC5}" type="slidenum">
              <a:rPr lang="en-US" sz="2800" smtClean="0"/>
              <a:t>14</a:t>
            </a:fld>
            <a:endParaRPr lang="en-US" sz="2800" dirty="0"/>
          </a:p>
        </p:txBody>
      </p:sp>
      <p:pic>
        <p:nvPicPr>
          <p:cNvPr id="10" name="Picture 9">
            <a:hlinkClick r:id="rId3"/>
            <a:extLst>
              <a:ext uri="{FF2B5EF4-FFF2-40B4-BE49-F238E27FC236}">
                <a16:creationId xmlns:a16="http://schemas.microsoft.com/office/drawing/2014/main" id="{1E5926C3-6DA7-47F1-B225-AB999D2CDD24}"/>
              </a:ext>
            </a:extLst>
          </p:cNvPr>
          <p:cNvPicPr>
            <a:picLocks noChangeAspect="1"/>
          </p:cNvPicPr>
          <p:nvPr/>
        </p:nvPicPr>
        <p:blipFill>
          <a:blip r:embed="rId4"/>
          <a:stretch>
            <a:fillRect/>
          </a:stretch>
        </p:blipFill>
        <p:spPr>
          <a:xfrm>
            <a:off x="1305702" y="1574125"/>
            <a:ext cx="9580595" cy="4898789"/>
          </a:xfrm>
          <a:prstGeom prst="rect">
            <a:avLst/>
          </a:prstGeom>
        </p:spPr>
      </p:pic>
    </p:spTree>
    <p:extLst>
      <p:ext uri="{BB962C8B-B14F-4D97-AF65-F5344CB8AC3E}">
        <p14:creationId xmlns:p14="http://schemas.microsoft.com/office/powerpoint/2010/main" val="97930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8BC9-4EFC-453A-B46F-14BC6C4F6EDC}"/>
              </a:ext>
            </a:extLst>
          </p:cNvPr>
          <p:cNvSpPr>
            <a:spLocks noGrp="1"/>
          </p:cNvSpPr>
          <p:nvPr>
            <p:ph type="title"/>
          </p:nvPr>
        </p:nvSpPr>
        <p:spPr/>
        <p:txBody>
          <a:bodyPr/>
          <a:lstStyle/>
          <a:p>
            <a:r>
              <a:rPr lang="en-US" dirty="0"/>
              <a:t>Classification Result</a:t>
            </a:r>
          </a:p>
        </p:txBody>
      </p:sp>
      <p:sp>
        <p:nvSpPr>
          <p:cNvPr id="4" name="Slide Number Placeholder 3">
            <a:extLst>
              <a:ext uri="{FF2B5EF4-FFF2-40B4-BE49-F238E27FC236}">
                <a16:creationId xmlns:a16="http://schemas.microsoft.com/office/drawing/2014/main" id="{76775844-B5E0-4021-BE74-8E9B79E9BF1B}"/>
              </a:ext>
            </a:extLst>
          </p:cNvPr>
          <p:cNvSpPr>
            <a:spLocks noGrp="1"/>
          </p:cNvSpPr>
          <p:nvPr>
            <p:ph type="sldNum" sz="quarter" idx="12"/>
          </p:nvPr>
        </p:nvSpPr>
        <p:spPr/>
        <p:txBody>
          <a:bodyPr/>
          <a:lstStyle/>
          <a:p>
            <a:fld id="{864E3B6D-7BE4-41F3-AB7F-BE1FAF07BAC5}" type="slidenum">
              <a:rPr lang="en-US" sz="2800" smtClean="0"/>
              <a:t>15</a:t>
            </a:fld>
            <a:endParaRPr lang="en-US" sz="2800" dirty="0"/>
          </a:p>
        </p:txBody>
      </p:sp>
      <p:pic>
        <p:nvPicPr>
          <p:cNvPr id="5" name="Picture 4" descr="A screenshot of text&#10;&#10;Description automatically generated">
            <a:extLst>
              <a:ext uri="{FF2B5EF4-FFF2-40B4-BE49-F238E27FC236}">
                <a16:creationId xmlns:a16="http://schemas.microsoft.com/office/drawing/2014/main" id="{EEBDEB2A-B2BC-49FC-A62F-D7F318E4C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778" y="1404830"/>
            <a:ext cx="9422443" cy="4805857"/>
          </a:xfrm>
          <a:prstGeom prst="rect">
            <a:avLst/>
          </a:prstGeom>
        </p:spPr>
      </p:pic>
    </p:spTree>
    <p:extLst>
      <p:ext uri="{BB962C8B-B14F-4D97-AF65-F5344CB8AC3E}">
        <p14:creationId xmlns:p14="http://schemas.microsoft.com/office/powerpoint/2010/main" val="372264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8BC9-4EFC-453A-B46F-14BC6C4F6EDC}"/>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76775844-B5E0-4021-BE74-8E9B79E9BF1B}"/>
              </a:ext>
            </a:extLst>
          </p:cNvPr>
          <p:cNvSpPr>
            <a:spLocks noGrp="1"/>
          </p:cNvSpPr>
          <p:nvPr>
            <p:ph type="sldNum" sz="quarter" idx="12"/>
          </p:nvPr>
        </p:nvSpPr>
        <p:spPr/>
        <p:txBody>
          <a:bodyPr/>
          <a:lstStyle/>
          <a:p>
            <a:fld id="{864E3B6D-7BE4-41F3-AB7F-BE1FAF07BAC5}" type="slidenum">
              <a:rPr lang="en-US" sz="2800" smtClean="0"/>
              <a:t>16</a:t>
            </a:fld>
            <a:endParaRPr lang="en-US" sz="2800" dirty="0"/>
          </a:p>
        </p:txBody>
      </p:sp>
      <p:sp>
        <p:nvSpPr>
          <p:cNvPr id="3" name="TextBox 2">
            <a:extLst>
              <a:ext uri="{FF2B5EF4-FFF2-40B4-BE49-F238E27FC236}">
                <a16:creationId xmlns:a16="http://schemas.microsoft.com/office/drawing/2014/main" id="{5794D948-6573-4AA6-9639-81AD7D48E94D}"/>
              </a:ext>
            </a:extLst>
          </p:cNvPr>
          <p:cNvSpPr txBox="1"/>
          <p:nvPr/>
        </p:nvSpPr>
        <p:spPr>
          <a:xfrm>
            <a:off x="838200" y="2182505"/>
            <a:ext cx="10515600" cy="3231654"/>
          </a:xfrm>
          <a:prstGeom prst="rect">
            <a:avLst/>
          </a:prstGeom>
          <a:noFill/>
        </p:spPr>
        <p:txBody>
          <a:bodyPr wrap="square" rtlCol="0">
            <a:spAutoFit/>
          </a:bodyPr>
          <a:lstStyle/>
          <a:p>
            <a:pPr marL="342900" indent="-342900">
              <a:buFont typeface="+mj-lt"/>
              <a:buAutoNum type="arabicPeriod"/>
            </a:pPr>
            <a:r>
              <a:rPr lang="en-US" sz="2400" dirty="0"/>
              <a:t>Dataset Related information</a:t>
            </a:r>
            <a:r>
              <a:rPr lang="en-US" sz="2400" dirty="0">
                <a:hlinkClick r:id="rId3">
                  <a:extLst>
                    <a:ext uri="{A12FA001-AC4F-418D-AE19-62706E023703}">
                      <ahyp:hlinkClr xmlns:ahyp="http://schemas.microsoft.com/office/drawing/2018/hyperlinkcolor" val="tx"/>
                    </a:ext>
                  </a:extLst>
                </a:hlinkClick>
              </a:rPr>
              <a:t> </a:t>
            </a:r>
            <a:r>
              <a:rPr lang="en-US" dirty="0">
                <a:hlinkClick r:id="rId3">
                  <a:extLst>
                    <a:ext uri="{A12FA001-AC4F-418D-AE19-62706E023703}">
                      <ahyp:hlinkClr xmlns:ahyp="http://schemas.microsoft.com/office/drawing/2018/hyperlinkcolor" val="tx"/>
                    </a:ext>
                  </a:extLst>
                </a:hlinkClick>
              </a:rPr>
              <a:t>https://demos.componentone.com/aspnet/adventureworks/Products.aspx</a:t>
            </a:r>
            <a:endParaRPr lang="en-US" dirty="0"/>
          </a:p>
          <a:p>
            <a:pPr marL="342900" indent="-342900">
              <a:lnSpc>
                <a:spcPct val="200000"/>
              </a:lnSpc>
              <a:buFont typeface="+mj-lt"/>
              <a:buAutoNum type="arabicPeriod"/>
            </a:pPr>
            <a:r>
              <a:rPr lang="en-US" sz="2400" dirty="0"/>
              <a:t>Prefect Library </a:t>
            </a:r>
            <a:r>
              <a:rPr lang="en-US" dirty="0">
                <a:hlinkClick r:id="rId4">
                  <a:extLst>
                    <a:ext uri="{A12FA001-AC4F-418D-AE19-62706E023703}">
                      <ahyp:hlinkClr xmlns:ahyp="http://schemas.microsoft.com/office/drawing/2018/hyperlinkcolor" val="tx"/>
                    </a:ext>
                  </a:extLst>
                </a:hlinkClick>
              </a:rPr>
              <a:t>https://docs.prefect.io/core/tutorials/etl.html</a:t>
            </a:r>
            <a:endParaRPr lang="en-US" dirty="0"/>
          </a:p>
          <a:p>
            <a:pPr marL="342900" indent="-342900">
              <a:lnSpc>
                <a:spcPct val="200000"/>
              </a:lnSpc>
              <a:buFont typeface="+mj-lt"/>
              <a:buAutoNum type="arabicPeriod"/>
            </a:pPr>
            <a:r>
              <a:rPr lang="en-US" sz="2400" dirty="0"/>
              <a:t>Pygrametl  </a:t>
            </a:r>
            <a:r>
              <a:rPr lang="en-US" dirty="0">
                <a:hlinkClick r:id="rId5">
                  <a:extLst>
                    <a:ext uri="{A12FA001-AC4F-418D-AE19-62706E023703}">
                      <ahyp:hlinkClr xmlns:ahyp="http://schemas.microsoft.com/office/drawing/2018/hyperlinkcolor" val="tx"/>
                    </a:ext>
                  </a:extLst>
                </a:hlinkClick>
              </a:rPr>
              <a:t>https://chrthomsen.github.io/pygrametl/doc/examples/dimensions.html</a:t>
            </a:r>
            <a:endParaRPr lang="en-US" dirty="0"/>
          </a:p>
          <a:p>
            <a:pPr>
              <a:lnSpc>
                <a:spcPct val="200000"/>
              </a:lnSpc>
            </a:pPr>
            <a:r>
              <a:rPr lang="en-US" sz="2400" dirty="0"/>
              <a:t>4. Classification </a:t>
            </a:r>
            <a:r>
              <a:rPr lang="en-US" dirty="0">
                <a:hlinkClick r:id="rId6">
                  <a:extLst>
                    <a:ext uri="{A12FA001-AC4F-418D-AE19-62706E023703}">
                      <ahyp:hlinkClr xmlns:ahyp="http://schemas.microsoft.com/office/drawing/2018/hyperlinkcolor" val="tx"/>
                    </a:ext>
                  </a:extLst>
                </a:hlinkClick>
              </a:rPr>
              <a:t>https://github.com/gallib2/product-categorization</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19858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TextBox 2">
            <a:extLst>
              <a:ext uri="{FF2B5EF4-FFF2-40B4-BE49-F238E27FC236}">
                <a16:creationId xmlns:a16="http://schemas.microsoft.com/office/drawing/2014/main" id="{5794D948-6573-4AA6-9639-81AD7D48E94D}"/>
              </a:ext>
            </a:extLst>
          </p:cNvPr>
          <p:cNvSpPr txBox="1"/>
          <p:nvPr/>
        </p:nvSpPr>
        <p:spPr>
          <a:xfrm>
            <a:off x="804484"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rgbClr val="000000"/>
                </a:solidFill>
                <a:latin typeface="+mj-lt"/>
                <a:ea typeface="+mj-ea"/>
                <a:cs typeface="+mj-cs"/>
              </a:rPr>
              <a:t>Thank you</a:t>
            </a: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Smiling Face with No Fill">
            <a:extLst>
              <a:ext uri="{FF2B5EF4-FFF2-40B4-BE49-F238E27FC236}">
                <a16:creationId xmlns:a16="http://schemas.microsoft.com/office/drawing/2014/main" id="{A28A628A-0120-48B2-AE7A-205F7D238B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
        <p:nvSpPr>
          <p:cNvPr id="4" name="Slide Number Placeholder 3">
            <a:extLst>
              <a:ext uri="{FF2B5EF4-FFF2-40B4-BE49-F238E27FC236}">
                <a16:creationId xmlns:a16="http://schemas.microsoft.com/office/drawing/2014/main" id="{76775844-B5E0-4021-BE74-8E9B79E9BF1B}"/>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864E3B6D-7BE4-41F3-AB7F-BE1FAF07BAC5}" type="slidenum">
              <a:rPr lang="en-US" sz="1100">
                <a:solidFill>
                  <a:srgbClr val="898989"/>
                </a:solidFill>
              </a:rPr>
              <a:pPr>
                <a:spcAft>
                  <a:spcPts val="600"/>
                </a:spcAft>
              </a:pPr>
              <a:t>17</a:t>
            </a:fld>
            <a:endParaRPr lang="en-US" sz="1100">
              <a:solidFill>
                <a:srgbClr val="898989"/>
              </a:solidFill>
            </a:endParaRPr>
          </a:p>
        </p:txBody>
      </p:sp>
    </p:spTree>
    <p:extLst>
      <p:ext uri="{BB962C8B-B14F-4D97-AF65-F5344CB8AC3E}">
        <p14:creationId xmlns:p14="http://schemas.microsoft.com/office/powerpoint/2010/main" val="31346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E645D1-A8BB-43C7-BDD9-6D57C8683360}"/>
              </a:ext>
            </a:extLst>
          </p:cNvPr>
          <p:cNvSpPr>
            <a:spLocks noGrp="1"/>
          </p:cNvSpPr>
          <p:nvPr>
            <p:ph type="title"/>
          </p:nvPr>
        </p:nvSpPr>
        <p:spPr>
          <a:xfrm>
            <a:off x="863029" y="1012004"/>
            <a:ext cx="3416158" cy="4795408"/>
          </a:xfrm>
        </p:spPr>
        <p:txBody>
          <a:bodyPr>
            <a:normAutofit/>
          </a:bodyPr>
          <a:lstStyle/>
          <a:p>
            <a:r>
              <a:rPr lang="en-US">
                <a:solidFill>
                  <a:srgbClr val="FFFFFF"/>
                </a:solidFill>
              </a:rPr>
              <a:t>Outline</a:t>
            </a:r>
          </a:p>
        </p:txBody>
      </p:sp>
      <p:graphicFrame>
        <p:nvGraphicFramePr>
          <p:cNvPr id="5" name="Content Placeholder 2">
            <a:extLst>
              <a:ext uri="{FF2B5EF4-FFF2-40B4-BE49-F238E27FC236}">
                <a16:creationId xmlns:a16="http://schemas.microsoft.com/office/drawing/2014/main" id="{45D6CCF1-0274-459A-BC64-DA9BEC32AE3A}"/>
              </a:ext>
            </a:extLst>
          </p:cNvPr>
          <p:cNvGraphicFramePr>
            <a:graphicFrameLocks noGrp="1"/>
          </p:cNvGraphicFramePr>
          <p:nvPr>
            <p:ph idx="1"/>
            <p:extLst>
              <p:ext uri="{D42A27DB-BD31-4B8C-83A1-F6EECF244321}">
                <p14:modId xmlns:p14="http://schemas.microsoft.com/office/powerpoint/2010/main" val="32441007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Slide Number Placeholder 8">
            <a:extLst>
              <a:ext uri="{FF2B5EF4-FFF2-40B4-BE49-F238E27FC236}">
                <a16:creationId xmlns:a16="http://schemas.microsoft.com/office/drawing/2014/main" id="{1BD6F7B7-6FB7-4A0A-9A97-32CB25024765}"/>
              </a:ext>
            </a:extLst>
          </p:cNvPr>
          <p:cNvSpPr>
            <a:spLocks noGrp="1"/>
          </p:cNvSpPr>
          <p:nvPr>
            <p:ph type="sldNum" sz="quarter" idx="12"/>
          </p:nvPr>
        </p:nvSpPr>
        <p:spPr/>
        <p:txBody>
          <a:bodyPr/>
          <a:lstStyle/>
          <a:p>
            <a:fld id="{864E3B6D-7BE4-41F3-AB7F-BE1FAF07BAC5}" type="slidenum">
              <a:rPr lang="en-US" sz="2800" smtClean="0"/>
              <a:t>2</a:t>
            </a:fld>
            <a:endParaRPr lang="en-US" sz="2800" dirty="0"/>
          </a:p>
        </p:txBody>
      </p:sp>
    </p:spTree>
    <p:extLst>
      <p:ext uri="{BB962C8B-B14F-4D97-AF65-F5344CB8AC3E}">
        <p14:creationId xmlns:p14="http://schemas.microsoft.com/office/powerpoint/2010/main" val="390744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306C-6640-49A3-B86F-C74EBAD672A0}"/>
              </a:ext>
            </a:extLst>
          </p:cNvPr>
          <p:cNvSpPr>
            <a:spLocks noGrp="1"/>
          </p:cNvSpPr>
          <p:nvPr>
            <p:ph type="title"/>
          </p:nvPr>
        </p:nvSpPr>
        <p:spPr>
          <a:xfrm>
            <a:off x="838200" y="640080"/>
            <a:ext cx="2798064" cy="2304288"/>
          </a:xfrm>
        </p:spPr>
        <p:txBody>
          <a:bodyPr anchor="b">
            <a:normAutofit/>
          </a:bodyPr>
          <a:lstStyle/>
          <a:p>
            <a:r>
              <a:rPr lang="en-US" sz="4000"/>
              <a:t>Introduction	</a:t>
            </a:r>
          </a:p>
        </p:txBody>
      </p:sp>
      <p:sp>
        <p:nvSpPr>
          <p:cNvPr id="3" name="Content Placeholder 2">
            <a:extLst>
              <a:ext uri="{FF2B5EF4-FFF2-40B4-BE49-F238E27FC236}">
                <a16:creationId xmlns:a16="http://schemas.microsoft.com/office/drawing/2014/main" id="{0AEED271-C80B-4802-B12B-FD496C597349}"/>
              </a:ext>
            </a:extLst>
          </p:cNvPr>
          <p:cNvSpPr>
            <a:spLocks noGrp="1"/>
          </p:cNvSpPr>
          <p:nvPr>
            <p:ph idx="1"/>
          </p:nvPr>
        </p:nvSpPr>
        <p:spPr>
          <a:xfrm>
            <a:off x="838200" y="3136392"/>
            <a:ext cx="2770632" cy="3081528"/>
          </a:xfrm>
        </p:spPr>
        <p:txBody>
          <a:bodyPr>
            <a:normAutofit/>
          </a:bodyPr>
          <a:lstStyle/>
          <a:p>
            <a:r>
              <a:rPr lang="en-US" sz="2400" dirty="0"/>
              <a:t>Dataset: Clothing Sales Data</a:t>
            </a:r>
          </a:p>
          <a:p>
            <a:r>
              <a:rPr lang="en-US" sz="2400" dirty="0"/>
              <a:t>Format: CSV</a:t>
            </a:r>
          </a:p>
          <a:p>
            <a:r>
              <a:rPr lang="en-US" sz="2400" dirty="0"/>
              <a:t> 13 Columns</a:t>
            </a:r>
          </a:p>
          <a:p>
            <a:r>
              <a:rPr lang="en-US" sz="2400" dirty="0"/>
              <a:t>1 Million~ observations</a:t>
            </a:r>
          </a:p>
          <a:p>
            <a:endParaRPr lang="en-US" sz="1800" dirty="0"/>
          </a:p>
          <a:p>
            <a:endParaRPr lang="en-US" sz="1800" dirty="0"/>
          </a:p>
          <a:p>
            <a:endParaRPr lang="en-US" sz="1800" dirty="0"/>
          </a:p>
        </p:txBody>
      </p:sp>
      <p:graphicFrame>
        <p:nvGraphicFramePr>
          <p:cNvPr id="4" name="Table 3">
            <a:extLst>
              <a:ext uri="{FF2B5EF4-FFF2-40B4-BE49-F238E27FC236}">
                <a16:creationId xmlns:a16="http://schemas.microsoft.com/office/drawing/2014/main" id="{2A335AB8-E49A-41D0-9075-77AD062289B2}"/>
              </a:ext>
            </a:extLst>
          </p:cNvPr>
          <p:cNvGraphicFramePr>
            <a:graphicFrameLocks noGrp="1"/>
          </p:cNvGraphicFramePr>
          <p:nvPr>
            <p:extLst>
              <p:ext uri="{D42A27DB-BD31-4B8C-83A1-F6EECF244321}">
                <p14:modId xmlns:p14="http://schemas.microsoft.com/office/powerpoint/2010/main" val="1698243600"/>
              </p:ext>
            </p:extLst>
          </p:nvPr>
        </p:nvGraphicFramePr>
        <p:xfrm>
          <a:off x="4318781" y="640080"/>
          <a:ext cx="7638756" cy="5672681"/>
        </p:xfrm>
        <a:graphic>
          <a:graphicData uri="http://schemas.openxmlformats.org/drawingml/2006/table">
            <a:tbl>
              <a:tblPr firstRow="1" firstCol="1" bandRow="1">
                <a:tableStyleId>{3B4B98B0-60AC-42C2-AFA5-B58CD77FA1E5}</a:tableStyleId>
              </a:tblPr>
              <a:tblGrid>
                <a:gridCol w="2266761">
                  <a:extLst>
                    <a:ext uri="{9D8B030D-6E8A-4147-A177-3AD203B41FA5}">
                      <a16:colId xmlns:a16="http://schemas.microsoft.com/office/drawing/2014/main" val="3288071704"/>
                    </a:ext>
                  </a:extLst>
                </a:gridCol>
                <a:gridCol w="1546317">
                  <a:extLst>
                    <a:ext uri="{9D8B030D-6E8A-4147-A177-3AD203B41FA5}">
                      <a16:colId xmlns:a16="http://schemas.microsoft.com/office/drawing/2014/main" val="95760603"/>
                    </a:ext>
                  </a:extLst>
                </a:gridCol>
                <a:gridCol w="1718378">
                  <a:extLst>
                    <a:ext uri="{9D8B030D-6E8A-4147-A177-3AD203B41FA5}">
                      <a16:colId xmlns:a16="http://schemas.microsoft.com/office/drawing/2014/main" val="4156616048"/>
                    </a:ext>
                  </a:extLst>
                </a:gridCol>
                <a:gridCol w="2107300">
                  <a:extLst>
                    <a:ext uri="{9D8B030D-6E8A-4147-A177-3AD203B41FA5}">
                      <a16:colId xmlns:a16="http://schemas.microsoft.com/office/drawing/2014/main" val="2533618594"/>
                    </a:ext>
                  </a:extLst>
                </a:gridCol>
              </a:tblGrid>
              <a:tr h="453753">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Variable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9794" marT="69794" marB="69794"/>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Value</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9794" marT="69794" marB="69794"/>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Data Type</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9794" marT="69794" marB="69794"/>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Missing Count</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9794" marT="69794" marB="69794"/>
                </a:tc>
                <a:extLst>
                  <a:ext uri="{0D108BD9-81ED-4DB2-BD59-A6C34878D82A}">
                    <a16:rowId xmlns:a16="http://schemas.microsoft.com/office/drawing/2014/main" val="1924674102"/>
                  </a:ext>
                </a:extLst>
              </a:tr>
              <a:tr h="394161">
                <a:tc>
                  <a:txBody>
                    <a:bodyPr/>
                    <a:lstStyle/>
                    <a:p>
                      <a:pPr marL="0" marR="0" algn="just">
                        <a:lnSpc>
                          <a:spcPct val="107000"/>
                        </a:lnSpc>
                        <a:spcBef>
                          <a:spcPts val="0"/>
                        </a:spcBef>
                        <a:spcAft>
                          <a:spcPts val="0"/>
                        </a:spcAft>
                      </a:pPr>
                      <a:r>
                        <a:rPr lang="en-US" sz="1800" b="1" dirty="0" err="1">
                          <a:solidFill>
                            <a:schemeClr val="tx1">
                              <a:lumMod val="75000"/>
                              <a:lumOff val="25000"/>
                            </a:schemeClr>
                          </a:solidFill>
                          <a:effectLst/>
                        </a:rPr>
                        <a:t>Customer_ID</a:t>
                      </a:r>
                      <a:endParaRPr lang="en-US" sz="18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continuous</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integer</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0</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1229539219"/>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Customer_LastName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1553</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3704212111"/>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Customer_Middle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484621</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2654312088"/>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Customer_Name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1103</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1235429300"/>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Employee_ID</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continuous</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integer</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223</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644746477"/>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Employee_Lastname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9157</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1965818097"/>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Employee_Middle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4793</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1060948687"/>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Employee_Name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9130</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3803404585"/>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ProductID</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continuous</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dirty="0">
                          <a:solidFill>
                            <a:schemeClr val="tx1">
                              <a:lumMod val="75000"/>
                              <a:lumOff val="25000"/>
                            </a:schemeClr>
                          </a:solidFill>
                          <a:effectLst/>
                        </a:rPr>
                        <a:t>integer</a:t>
                      </a:r>
                      <a:endParaRPr lang="en-US" sz="1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46</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139158931"/>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Product_Name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521</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221134300"/>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Product_Price</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dirty="0">
                          <a:solidFill>
                            <a:schemeClr val="tx1">
                              <a:lumMod val="75000"/>
                              <a:lumOff val="25000"/>
                            </a:schemeClr>
                          </a:solidFill>
                          <a:effectLst/>
                        </a:rPr>
                        <a:t>358</a:t>
                      </a:r>
                      <a:endParaRPr lang="en-US" sz="1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noFill/>
                  </a:tcPr>
                </a:tc>
                <a:extLst>
                  <a:ext uri="{0D108BD9-81ED-4DB2-BD59-A6C34878D82A}">
                    <a16:rowId xmlns:a16="http://schemas.microsoft.com/office/drawing/2014/main" val="4152899954"/>
                  </a:ext>
                </a:extLst>
              </a:tr>
              <a:tr h="394161">
                <a:tc>
                  <a:txBody>
                    <a:bodyPr/>
                    <a:lstStyle/>
                    <a:p>
                      <a:pPr marL="0" marR="0" algn="just">
                        <a:lnSpc>
                          <a:spcPct val="107000"/>
                        </a:lnSpc>
                        <a:spcBef>
                          <a:spcPts val="0"/>
                        </a:spcBef>
                        <a:spcAft>
                          <a:spcPts val="0"/>
                        </a:spcAft>
                      </a:pPr>
                      <a:r>
                        <a:rPr lang="en-US" sz="1800" b="1">
                          <a:solidFill>
                            <a:schemeClr val="tx1">
                              <a:lumMod val="75000"/>
                              <a:lumOff val="25000"/>
                            </a:schemeClr>
                          </a:solidFill>
                          <a:effectLst/>
                        </a:rPr>
                        <a:t>Quantity</a:t>
                      </a:r>
                      <a:endParaRPr lang="en-US" sz="18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nominal</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string</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22</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3747792695"/>
                  </a:ext>
                </a:extLst>
              </a:tr>
              <a:tr h="394161">
                <a:tc>
                  <a:txBody>
                    <a:bodyPr/>
                    <a:lstStyle/>
                    <a:p>
                      <a:pPr marL="0" marR="0" algn="just">
                        <a:lnSpc>
                          <a:spcPct val="107000"/>
                        </a:lnSpc>
                        <a:spcBef>
                          <a:spcPts val="0"/>
                        </a:spcBef>
                        <a:spcAft>
                          <a:spcPts val="0"/>
                        </a:spcAft>
                      </a:pPr>
                      <a:r>
                        <a:rPr lang="en-US" sz="1800" b="1" dirty="0" err="1">
                          <a:solidFill>
                            <a:schemeClr val="tx1">
                              <a:lumMod val="75000"/>
                              <a:lumOff val="25000"/>
                            </a:schemeClr>
                          </a:solidFill>
                          <a:effectLst/>
                        </a:rPr>
                        <a:t>Sales_ID</a:t>
                      </a:r>
                      <a:endParaRPr lang="en-US" sz="18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continuous</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a:solidFill>
                            <a:schemeClr val="tx1">
                              <a:lumMod val="75000"/>
                              <a:lumOff val="25000"/>
                            </a:schemeClr>
                          </a:solidFill>
                          <a:effectLst/>
                        </a:rPr>
                        <a:t>integer</a:t>
                      </a:r>
                      <a:endParaRPr lang="en-US" sz="18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tc>
                  <a:txBody>
                    <a:bodyPr/>
                    <a:lstStyle/>
                    <a:p>
                      <a:pPr marL="0" marR="0" algn="just">
                        <a:lnSpc>
                          <a:spcPct val="107000"/>
                        </a:lnSpc>
                        <a:spcBef>
                          <a:spcPts val="0"/>
                        </a:spcBef>
                        <a:spcAft>
                          <a:spcPts val="0"/>
                        </a:spcAft>
                      </a:pPr>
                      <a:r>
                        <a:rPr lang="en-US" sz="1800" dirty="0">
                          <a:solidFill>
                            <a:schemeClr val="tx1">
                              <a:lumMod val="75000"/>
                              <a:lumOff val="25000"/>
                            </a:schemeClr>
                          </a:solidFill>
                          <a:effectLst/>
                        </a:rPr>
                        <a:t>0</a:t>
                      </a:r>
                      <a:endParaRPr lang="en-US" sz="1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6325" marR="60488" marT="60488" marB="60488"/>
                </a:tc>
                <a:extLst>
                  <a:ext uri="{0D108BD9-81ED-4DB2-BD59-A6C34878D82A}">
                    <a16:rowId xmlns:a16="http://schemas.microsoft.com/office/drawing/2014/main" val="2346750762"/>
                  </a:ext>
                </a:extLst>
              </a:tr>
            </a:tbl>
          </a:graphicData>
        </a:graphic>
      </p:graphicFrame>
      <p:sp>
        <p:nvSpPr>
          <p:cNvPr id="10" name="Slide Number Placeholder 9">
            <a:extLst>
              <a:ext uri="{FF2B5EF4-FFF2-40B4-BE49-F238E27FC236}">
                <a16:creationId xmlns:a16="http://schemas.microsoft.com/office/drawing/2014/main" id="{75AE0BC2-8819-4BA9-B212-541093EFF147}"/>
              </a:ext>
            </a:extLst>
          </p:cNvPr>
          <p:cNvSpPr>
            <a:spLocks noGrp="1"/>
          </p:cNvSpPr>
          <p:nvPr>
            <p:ph type="sldNum" sz="quarter" idx="12"/>
          </p:nvPr>
        </p:nvSpPr>
        <p:spPr/>
        <p:txBody>
          <a:bodyPr/>
          <a:lstStyle/>
          <a:p>
            <a:fld id="{864E3B6D-7BE4-41F3-AB7F-BE1FAF07BAC5}" type="slidenum">
              <a:rPr lang="en-US" sz="2800" smtClean="0"/>
              <a:t>3</a:t>
            </a:fld>
            <a:endParaRPr lang="en-US" sz="2800" dirty="0"/>
          </a:p>
        </p:txBody>
      </p:sp>
    </p:spTree>
    <p:extLst>
      <p:ext uri="{BB962C8B-B14F-4D97-AF65-F5344CB8AC3E}">
        <p14:creationId xmlns:p14="http://schemas.microsoft.com/office/powerpoint/2010/main" val="277235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545B-3B3E-412F-98B6-3CC69297F9A8}"/>
              </a:ext>
            </a:extLst>
          </p:cNvPr>
          <p:cNvSpPr>
            <a:spLocks noGrp="1"/>
          </p:cNvSpPr>
          <p:nvPr>
            <p:ph type="title"/>
          </p:nvPr>
        </p:nvSpPr>
        <p:spPr>
          <a:xfrm>
            <a:off x="838200" y="365125"/>
            <a:ext cx="10515600" cy="1325563"/>
          </a:xfrm>
        </p:spPr>
        <p:txBody>
          <a:bodyPr/>
          <a:lstStyle/>
          <a:p>
            <a:r>
              <a:rPr lang="en-US" dirty="0"/>
              <a:t>Data Profiling</a:t>
            </a:r>
          </a:p>
        </p:txBody>
      </p:sp>
      <p:sp>
        <p:nvSpPr>
          <p:cNvPr id="3" name="Content Placeholder 2">
            <a:extLst>
              <a:ext uri="{FF2B5EF4-FFF2-40B4-BE49-F238E27FC236}">
                <a16:creationId xmlns:a16="http://schemas.microsoft.com/office/drawing/2014/main" id="{908158ED-223D-4F4D-910E-6D7F60487ABF}"/>
              </a:ext>
            </a:extLst>
          </p:cNvPr>
          <p:cNvSpPr>
            <a:spLocks noGrp="1"/>
          </p:cNvSpPr>
          <p:nvPr>
            <p:ph idx="1"/>
          </p:nvPr>
        </p:nvSpPr>
        <p:spPr>
          <a:xfrm>
            <a:off x="838200" y="1825625"/>
            <a:ext cx="10515600" cy="4351338"/>
          </a:xfrm>
        </p:spPr>
        <p:txBody>
          <a:bodyPr/>
          <a:lstStyle/>
          <a:p>
            <a:r>
              <a:rPr lang="en-US" dirty="0"/>
              <a:t>Simple statistics</a:t>
            </a:r>
          </a:p>
          <a:p>
            <a:r>
              <a:rPr lang="en-US" dirty="0"/>
              <a:t>Data type and Pattern</a:t>
            </a:r>
          </a:p>
        </p:txBody>
      </p:sp>
      <p:pic>
        <p:nvPicPr>
          <p:cNvPr id="2050" name="Picture 2">
            <a:extLst>
              <a:ext uri="{FF2B5EF4-FFF2-40B4-BE49-F238E27FC236}">
                <a16:creationId xmlns:a16="http://schemas.microsoft.com/office/drawing/2014/main" id="{DFF91E04-343B-4BA8-90DB-6B8E36C0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524" y="1825624"/>
            <a:ext cx="6071807" cy="36226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
            <a:extLst>
              <a:ext uri="{FF2B5EF4-FFF2-40B4-BE49-F238E27FC236}">
                <a16:creationId xmlns:a16="http://schemas.microsoft.com/office/drawing/2014/main" id="{9C8E3F06-845E-44E9-8921-6419FD1C9F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3330" y="2352674"/>
            <a:ext cx="1143869" cy="315261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42E1ECFB-A393-4C76-8DB8-416EB20EF07F}"/>
              </a:ext>
            </a:extLst>
          </p:cNvPr>
          <p:cNvSpPr>
            <a:spLocks noGrp="1"/>
          </p:cNvSpPr>
          <p:nvPr>
            <p:ph type="sldNum" sz="quarter" idx="12"/>
          </p:nvPr>
        </p:nvSpPr>
        <p:spPr/>
        <p:txBody>
          <a:bodyPr/>
          <a:lstStyle/>
          <a:p>
            <a:fld id="{864E3B6D-7BE4-41F3-AB7F-BE1FAF07BAC5}" type="slidenum">
              <a:rPr lang="en-US" sz="2800" smtClean="0"/>
              <a:t>4</a:t>
            </a:fld>
            <a:endParaRPr lang="en-US" sz="2800" dirty="0"/>
          </a:p>
        </p:txBody>
      </p:sp>
    </p:spTree>
    <p:extLst>
      <p:ext uri="{BB962C8B-B14F-4D97-AF65-F5344CB8AC3E}">
        <p14:creationId xmlns:p14="http://schemas.microsoft.com/office/powerpoint/2010/main" val="305412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4B08-91A1-45C5-A2EB-0DDF766C2F81}"/>
              </a:ext>
            </a:extLst>
          </p:cNvPr>
          <p:cNvSpPr>
            <a:spLocks noGrp="1"/>
          </p:cNvSpPr>
          <p:nvPr>
            <p:ph type="title"/>
          </p:nvPr>
        </p:nvSpPr>
        <p:spPr>
          <a:xfrm>
            <a:off x="838200" y="365125"/>
            <a:ext cx="10515600" cy="1325563"/>
          </a:xfrm>
        </p:spPr>
        <p:txBody>
          <a:bodyPr/>
          <a:lstStyle/>
          <a:p>
            <a:r>
              <a:rPr lang="en-US" dirty="0"/>
              <a:t>Data Profiling</a:t>
            </a:r>
          </a:p>
        </p:txBody>
      </p:sp>
      <p:pic>
        <p:nvPicPr>
          <p:cNvPr id="5" name="Picture 4">
            <a:extLst>
              <a:ext uri="{FF2B5EF4-FFF2-40B4-BE49-F238E27FC236}">
                <a16:creationId xmlns:a16="http://schemas.microsoft.com/office/drawing/2014/main" id="{34608A44-F9BC-410D-9FEC-8064EA9836A1}"/>
              </a:ext>
            </a:extLst>
          </p:cNvPr>
          <p:cNvPicPr/>
          <p:nvPr/>
        </p:nvPicPr>
        <p:blipFill>
          <a:blip r:embed="rId3"/>
          <a:stretch>
            <a:fillRect/>
          </a:stretch>
        </p:blipFill>
        <p:spPr>
          <a:xfrm>
            <a:off x="5772150" y="2095500"/>
            <a:ext cx="5772150" cy="3314700"/>
          </a:xfrm>
          <a:prstGeom prst="rect">
            <a:avLst/>
          </a:prstGeom>
        </p:spPr>
      </p:pic>
      <p:pic>
        <p:nvPicPr>
          <p:cNvPr id="11" name="Picture 10">
            <a:extLst>
              <a:ext uri="{FF2B5EF4-FFF2-40B4-BE49-F238E27FC236}">
                <a16:creationId xmlns:a16="http://schemas.microsoft.com/office/drawing/2014/main" id="{133F40BB-A0D7-4CEE-94F0-4BE43D72D89E}"/>
              </a:ext>
            </a:extLst>
          </p:cNvPr>
          <p:cNvPicPr/>
          <p:nvPr/>
        </p:nvPicPr>
        <p:blipFill>
          <a:blip r:embed="rId4"/>
          <a:stretch>
            <a:fillRect/>
          </a:stretch>
        </p:blipFill>
        <p:spPr>
          <a:xfrm>
            <a:off x="838200" y="2095500"/>
            <a:ext cx="4933950" cy="3314700"/>
          </a:xfrm>
          <a:prstGeom prst="rect">
            <a:avLst/>
          </a:prstGeom>
        </p:spPr>
      </p:pic>
      <p:sp>
        <p:nvSpPr>
          <p:cNvPr id="8" name="TextBox 7">
            <a:extLst>
              <a:ext uri="{FF2B5EF4-FFF2-40B4-BE49-F238E27FC236}">
                <a16:creationId xmlns:a16="http://schemas.microsoft.com/office/drawing/2014/main" id="{8D9F9AA1-762F-4217-80B4-FF4B0F5E92AC}"/>
              </a:ext>
            </a:extLst>
          </p:cNvPr>
          <p:cNvSpPr txBox="1"/>
          <p:nvPr/>
        </p:nvSpPr>
        <p:spPr>
          <a:xfrm>
            <a:off x="2667000" y="5517118"/>
            <a:ext cx="1276350" cy="461665"/>
          </a:xfrm>
          <a:prstGeom prst="rect">
            <a:avLst/>
          </a:prstGeom>
          <a:noFill/>
        </p:spPr>
        <p:txBody>
          <a:bodyPr wrap="square" rtlCol="0">
            <a:spAutoFit/>
          </a:bodyPr>
          <a:lstStyle/>
          <a:p>
            <a:r>
              <a:rPr lang="en-US" sz="2400" dirty="0"/>
              <a:t>Quantity </a:t>
            </a:r>
          </a:p>
        </p:txBody>
      </p:sp>
      <p:sp>
        <p:nvSpPr>
          <p:cNvPr id="9" name="Rectangle 8">
            <a:extLst>
              <a:ext uri="{FF2B5EF4-FFF2-40B4-BE49-F238E27FC236}">
                <a16:creationId xmlns:a16="http://schemas.microsoft.com/office/drawing/2014/main" id="{1DF93F49-365A-44F1-8F7E-2D66A443E025}"/>
              </a:ext>
            </a:extLst>
          </p:cNvPr>
          <p:cNvSpPr/>
          <p:nvPr/>
        </p:nvSpPr>
        <p:spPr>
          <a:xfrm>
            <a:off x="7731593" y="5517117"/>
            <a:ext cx="1853264" cy="461665"/>
          </a:xfrm>
          <a:prstGeom prst="rect">
            <a:avLst/>
          </a:prstGeom>
        </p:spPr>
        <p:txBody>
          <a:bodyPr wrap="none">
            <a:spAutoFit/>
          </a:bodyPr>
          <a:lstStyle/>
          <a:p>
            <a:r>
              <a:rPr lang="en-US" sz="2400" dirty="0"/>
              <a:t>Product Price</a:t>
            </a:r>
          </a:p>
        </p:txBody>
      </p:sp>
      <p:sp>
        <p:nvSpPr>
          <p:cNvPr id="20" name="Slide Number Placeholder 19">
            <a:extLst>
              <a:ext uri="{FF2B5EF4-FFF2-40B4-BE49-F238E27FC236}">
                <a16:creationId xmlns:a16="http://schemas.microsoft.com/office/drawing/2014/main" id="{FD41E33F-2595-492B-87E7-957DEEEEAA55}"/>
              </a:ext>
            </a:extLst>
          </p:cNvPr>
          <p:cNvSpPr>
            <a:spLocks noGrp="1"/>
          </p:cNvSpPr>
          <p:nvPr>
            <p:ph type="sldNum" sz="quarter" idx="12"/>
          </p:nvPr>
        </p:nvSpPr>
        <p:spPr/>
        <p:txBody>
          <a:bodyPr/>
          <a:lstStyle/>
          <a:p>
            <a:fld id="{864E3B6D-7BE4-41F3-AB7F-BE1FAF07BAC5}" type="slidenum">
              <a:rPr lang="en-US" sz="2800" smtClean="0"/>
              <a:t>5</a:t>
            </a:fld>
            <a:endParaRPr lang="en-US" sz="2800" dirty="0"/>
          </a:p>
        </p:txBody>
      </p:sp>
    </p:spTree>
    <p:extLst>
      <p:ext uri="{BB962C8B-B14F-4D97-AF65-F5344CB8AC3E}">
        <p14:creationId xmlns:p14="http://schemas.microsoft.com/office/powerpoint/2010/main" val="185655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07DA-9259-4C02-A2C9-86BC804B7236}"/>
              </a:ext>
            </a:extLst>
          </p:cNvPr>
          <p:cNvSpPr>
            <a:spLocks noGrp="1"/>
          </p:cNvSpPr>
          <p:nvPr>
            <p:ph type="title"/>
          </p:nvPr>
        </p:nvSpPr>
        <p:spPr/>
        <p:txBody>
          <a:bodyPr/>
          <a:lstStyle/>
          <a:p>
            <a:r>
              <a:rPr lang="en-US" dirty="0"/>
              <a:t>ETL Workflow</a:t>
            </a:r>
          </a:p>
        </p:txBody>
      </p:sp>
      <p:pic>
        <p:nvPicPr>
          <p:cNvPr id="3074" name="Picture 2" descr="Image result for etl and analytics with tableau&quot;">
            <a:extLst>
              <a:ext uri="{FF2B5EF4-FFF2-40B4-BE49-F238E27FC236}">
                <a16:creationId xmlns:a16="http://schemas.microsoft.com/office/drawing/2014/main" id="{3FE16C62-7F59-4247-A301-3BC07F775CD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3427" y="1750059"/>
            <a:ext cx="8665145" cy="4742816"/>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634ECCC9-7A51-48C9-998E-E9515617BAF1}"/>
              </a:ext>
            </a:extLst>
          </p:cNvPr>
          <p:cNvSpPr>
            <a:spLocks noGrp="1"/>
          </p:cNvSpPr>
          <p:nvPr>
            <p:ph type="sldNum" sz="quarter" idx="12"/>
          </p:nvPr>
        </p:nvSpPr>
        <p:spPr/>
        <p:txBody>
          <a:bodyPr/>
          <a:lstStyle/>
          <a:p>
            <a:fld id="{864E3B6D-7BE4-41F3-AB7F-BE1FAF07BAC5}" type="slidenum">
              <a:rPr lang="en-US" sz="2800" smtClean="0"/>
              <a:t>6</a:t>
            </a:fld>
            <a:endParaRPr lang="en-US" sz="2800" dirty="0"/>
          </a:p>
        </p:txBody>
      </p:sp>
      <p:sp>
        <p:nvSpPr>
          <p:cNvPr id="9" name="Footer Placeholder 8">
            <a:extLst>
              <a:ext uri="{FF2B5EF4-FFF2-40B4-BE49-F238E27FC236}">
                <a16:creationId xmlns:a16="http://schemas.microsoft.com/office/drawing/2014/main" id="{1B9A9AFA-C85A-40F8-B058-E9CF144F89A4}"/>
              </a:ext>
            </a:extLst>
          </p:cNvPr>
          <p:cNvSpPr>
            <a:spLocks noGrp="1"/>
          </p:cNvSpPr>
          <p:nvPr>
            <p:ph type="ftr" sz="quarter" idx="11"/>
          </p:nvPr>
        </p:nvSpPr>
        <p:spPr>
          <a:xfrm>
            <a:off x="269032" y="6356350"/>
            <a:ext cx="4114800" cy="365125"/>
          </a:xfrm>
        </p:spPr>
        <p:txBody>
          <a:bodyPr/>
          <a:lstStyle/>
          <a:p>
            <a:r>
              <a:rPr lang="en-US" dirty="0"/>
              <a:t>http://www.checkpointin.com/Data-migration-testing</a:t>
            </a:r>
          </a:p>
        </p:txBody>
      </p:sp>
    </p:spTree>
    <p:extLst>
      <p:ext uri="{BB962C8B-B14F-4D97-AF65-F5344CB8AC3E}">
        <p14:creationId xmlns:p14="http://schemas.microsoft.com/office/powerpoint/2010/main" val="364146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4F9-C663-407E-8129-EEDF64F8D47D}"/>
              </a:ext>
            </a:extLst>
          </p:cNvPr>
          <p:cNvSpPr>
            <a:spLocks noGrp="1"/>
          </p:cNvSpPr>
          <p:nvPr>
            <p:ph type="title"/>
          </p:nvPr>
        </p:nvSpPr>
        <p:spPr/>
        <p:txBody>
          <a:bodyPr/>
          <a:lstStyle/>
          <a:p>
            <a:r>
              <a:rPr lang="en-US" dirty="0"/>
              <a:t>ETL Process with Prefect</a:t>
            </a:r>
          </a:p>
        </p:txBody>
      </p:sp>
      <p:sp>
        <p:nvSpPr>
          <p:cNvPr id="7" name="Content Placeholder 6">
            <a:extLst>
              <a:ext uri="{FF2B5EF4-FFF2-40B4-BE49-F238E27FC236}">
                <a16:creationId xmlns:a16="http://schemas.microsoft.com/office/drawing/2014/main" id="{13771B84-264D-43FA-B40C-328D640E0B85}"/>
              </a:ext>
            </a:extLst>
          </p:cNvPr>
          <p:cNvSpPr>
            <a:spLocks noGrp="1"/>
          </p:cNvSpPr>
          <p:nvPr>
            <p:ph idx="1"/>
          </p:nvPr>
        </p:nvSpPr>
        <p:spPr/>
        <p:txBody>
          <a:bodyPr/>
          <a:lstStyle/>
          <a:p>
            <a:pPr marL="0" indent="0">
              <a:buNone/>
            </a:pPr>
            <a:endParaRPr lang="en-US" dirty="0"/>
          </a:p>
          <a:p>
            <a:r>
              <a:rPr lang="en-US" dirty="0"/>
              <a:t>Customizable transformations</a:t>
            </a:r>
          </a:p>
          <a:p>
            <a:endParaRPr lang="en-US" dirty="0"/>
          </a:p>
          <a:p>
            <a:r>
              <a:rPr lang="en-US" dirty="0"/>
              <a:t>Passing data between tasks</a:t>
            </a:r>
          </a:p>
          <a:p>
            <a:endParaRPr lang="en-US" dirty="0"/>
          </a:p>
          <a:p>
            <a:r>
              <a:rPr lang="en-US" dirty="0"/>
              <a:t>Computational graph</a:t>
            </a:r>
          </a:p>
          <a:p>
            <a:endParaRPr lang="en-US" dirty="0"/>
          </a:p>
        </p:txBody>
      </p:sp>
      <p:pic>
        <p:nvPicPr>
          <p:cNvPr id="8" name="Picture 7">
            <a:extLst>
              <a:ext uri="{FF2B5EF4-FFF2-40B4-BE49-F238E27FC236}">
                <a16:creationId xmlns:a16="http://schemas.microsoft.com/office/drawing/2014/main" id="{8D068F09-B38B-4EDA-8580-401507F13A5B}"/>
              </a:ext>
            </a:extLst>
          </p:cNvPr>
          <p:cNvPicPr>
            <a:picLocks noChangeAspect="1"/>
          </p:cNvPicPr>
          <p:nvPr/>
        </p:nvPicPr>
        <p:blipFill>
          <a:blip r:embed="rId3"/>
          <a:stretch>
            <a:fillRect/>
          </a:stretch>
        </p:blipFill>
        <p:spPr>
          <a:xfrm>
            <a:off x="6343650" y="1301784"/>
            <a:ext cx="5010150" cy="3676650"/>
          </a:xfrm>
          <a:prstGeom prst="rect">
            <a:avLst/>
          </a:prstGeom>
        </p:spPr>
      </p:pic>
      <p:pic>
        <p:nvPicPr>
          <p:cNvPr id="9" name="Picture 8">
            <a:extLst>
              <a:ext uri="{FF2B5EF4-FFF2-40B4-BE49-F238E27FC236}">
                <a16:creationId xmlns:a16="http://schemas.microsoft.com/office/drawing/2014/main" id="{A2164B52-D87A-447C-88FC-82A3E2A7C017}"/>
              </a:ext>
            </a:extLst>
          </p:cNvPr>
          <p:cNvPicPr>
            <a:picLocks noChangeAspect="1"/>
          </p:cNvPicPr>
          <p:nvPr/>
        </p:nvPicPr>
        <p:blipFill>
          <a:blip r:embed="rId4"/>
          <a:stretch>
            <a:fillRect/>
          </a:stretch>
        </p:blipFill>
        <p:spPr>
          <a:xfrm>
            <a:off x="6343650" y="4941209"/>
            <a:ext cx="5010150" cy="1828800"/>
          </a:xfrm>
          <a:prstGeom prst="rect">
            <a:avLst/>
          </a:prstGeom>
        </p:spPr>
      </p:pic>
      <p:sp>
        <p:nvSpPr>
          <p:cNvPr id="14" name="Slide Number Placeholder 13">
            <a:extLst>
              <a:ext uri="{FF2B5EF4-FFF2-40B4-BE49-F238E27FC236}">
                <a16:creationId xmlns:a16="http://schemas.microsoft.com/office/drawing/2014/main" id="{D909A642-1DF4-4B6E-8243-40AA146825C0}"/>
              </a:ext>
            </a:extLst>
          </p:cNvPr>
          <p:cNvSpPr>
            <a:spLocks noGrp="1"/>
          </p:cNvSpPr>
          <p:nvPr>
            <p:ph type="sldNum" sz="quarter" idx="12"/>
          </p:nvPr>
        </p:nvSpPr>
        <p:spPr>
          <a:xfrm>
            <a:off x="8848725" y="6356350"/>
            <a:ext cx="2743200" cy="365125"/>
          </a:xfrm>
        </p:spPr>
        <p:txBody>
          <a:bodyPr/>
          <a:lstStyle/>
          <a:p>
            <a:fld id="{864E3B6D-7BE4-41F3-AB7F-BE1FAF07BAC5}" type="slidenum">
              <a:rPr lang="en-US" sz="2800" smtClean="0"/>
              <a:t>7</a:t>
            </a:fld>
            <a:endParaRPr lang="en-US" sz="2800" dirty="0"/>
          </a:p>
        </p:txBody>
      </p:sp>
      <p:sp>
        <p:nvSpPr>
          <p:cNvPr id="15" name="Footer Placeholder 14">
            <a:extLst>
              <a:ext uri="{FF2B5EF4-FFF2-40B4-BE49-F238E27FC236}">
                <a16:creationId xmlns:a16="http://schemas.microsoft.com/office/drawing/2014/main" id="{E614192F-CFAD-4A89-8D1A-508A194B35F4}"/>
              </a:ext>
            </a:extLst>
          </p:cNvPr>
          <p:cNvSpPr>
            <a:spLocks noGrp="1"/>
          </p:cNvSpPr>
          <p:nvPr>
            <p:ph type="ftr" sz="quarter" idx="11"/>
          </p:nvPr>
        </p:nvSpPr>
        <p:spPr>
          <a:xfrm>
            <a:off x="175727" y="6356350"/>
            <a:ext cx="4114800" cy="365125"/>
          </a:xfrm>
        </p:spPr>
        <p:txBody>
          <a:bodyPr/>
          <a:lstStyle/>
          <a:p>
            <a:r>
              <a:rPr lang="en-US" dirty="0"/>
              <a:t>https://docs.prefect.io/core/tutorials/etl.html</a:t>
            </a:r>
          </a:p>
        </p:txBody>
      </p:sp>
    </p:spTree>
    <p:extLst>
      <p:ext uri="{BB962C8B-B14F-4D97-AF65-F5344CB8AC3E}">
        <p14:creationId xmlns:p14="http://schemas.microsoft.com/office/powerpoint/2010/main" val="69091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4F9-C663-407E-8129-EEDF64F8D47D}"/>
              </a:ext>
            </a:extLst>
          </p:cNvPr>
          <p:cNvSpPr>
            <a:spLocks noGrp="1"/>
          </p:cNvSpPr>
          <p:nvPr>
            <p:ph type="title"/>
          </p:nvPr>
        </p:nvSpPr>
        <p:spPr/>
        <p:txBody>
          <a:bodyPr/>
          <a:lstStyle/>
          <a:p>
            <a:r>
              <a:rPr lang="en-US" dirty="0"/>
              <a:t>ETL with Python and Prefect</a:t>
            </a:r>
          </a:p>
        </p:txBody>
      </p:sp>
      <p:sp>
        <p:nvSpPr>
          <p:cNvPr id="7" name="Content Placeholder 6">
            <a:extLst>
              <a:ext uri="{FF2B5EF4-FFF2-40B4-BE49-F238E27FC236}">
                <a16:creationId xmlns:a16="http://schemas.microsoft.com/office/drawing/2014/main" id="{13771B84-264D-43FA-B40C-328D640E0B85}"/>
              </a:ext>
            </a:extLst>
          </p:cNvPr>
          <p:cNvSpPr>
            <a:spLocks noGrp="1"/>
          </p:cNvSpPr>
          <p:nvPr>
            <p:ph idx="1"/>
          </p:nvPr>
        </p:nvSpPr>
        <p:spPr/>
        <p:txBody>
          <a:bodyPr/>
          <a:lstStyle/>
          <a:p>
            <a:pPr marL="0" indent="0">
              <a:buNone/>
            </a:pPr>
            <a:r>
              <a:rPr lang="en-US" dirty="0"/>
              <a:t> </a:t>
            </a:r>
          </a:p>
        </p:txBody>
      </p:sp>
      <p:pic>
        <p:nvPicPr>
          <p:cNvPr id="5122" name="Picture 2" descr="etl flow graph">
            <a:extLst>
              <a:ext uri="{FF2B5EF4-FFF2-40B4-BE49-F238E27FC236}">
                <a16:creationId xmlns:a16="http://schemas.microsoft.com/office/drawing/2014/main" id="{72C767BA-D5A6-45AD-9C9A-020D3A1C6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27906"/>
            <a:ext cx="33528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873815C-F47C-4276-9521-14FFFAA9F6AD}"/>
              </a:ext>
            </a:extLst>
          </p:cNvPr>
          <p:cNvSpPr/>
          <p:nvPr/>
        </p:nvSpPr>
        <p:spPr>
          <a:xfrm>
            <a:off x="838199" y="1825625"/>
            <a:ext cx="8044543" cy="3662541"/>
          </a:xfrm>
          <a:prstGeom prst="rect">
            <a:avLst/>
          </a:prstGeom>
        </p:spPr>
        <p:txBody>
          <a:bodyPr wrap="square">
            <a:spAutoFit/>
          </a:bodyPr>
          <a:lstStyle/>
          <a:p>
            <a:pPr marL="342900" indent="-342900">
              <a:buFont typeface="Arial" panose="020B0604020202020204" pitchFamily="34" charset="0"/>
              <a:buChar char="•"/>
            </a:pPr>
            <a:r>
              <a:rPr lang="en-US" sz="2400" dirty="0"/>
              <a:t>In the background, Prefect is generating a computational graph that tracks all dependencies between our tasks.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Schedule flow</a:t>
            </a:r>
          </a:p>
          <a:p>
            <a:pPr marL="342900" indent="-342900">
              <a:buFont typeface="Arial" panose="020B0604020202020204" pitchFamily="34" charset="0"/>
              <a:buChar char="•"/>
            </a:pPr>
            <a:endParaRPr lang="en-US" sz="2800" dirty="0"/>
          </a:p>
          <a:p>
            <a:endParaRPr lang="en-US" sz="2800" dirty="0"/>
          </a:p>
          <a:p>
            <a:endParaRPr lang="en-US" sz="2800" dirty="0"/>
          </a:p>
          <a:p>
            <a:endParaRPr lang="en-US" sz="2800" dirty="0"/>
          </a:p>
        </p:txBody>
      </p:sp>
      <p:sp>
        <p:nvSpPr>
          <p:cNvPr id="11" name="Slide Number Placeholder 10">
            <a:extLst>
              <a:ext uri="{FF2B5EF4-FFF2-40B4-BE49-F238E27FC236}">
                <a16:creationId xmlns:a16="http://schemas.microsoft.com/office/drawing/2014/main" id="{03D7DB03-A318-47F7-BCFB-5C39D4362548}"/>
              </a:ext>
            </a:extLst>
          </p:cNvPr>
          <p:cNvSpPr>
            <a:spLocks noGrp="1"/>
          </p:cNvSpPr>
          <p:nvPr>
            <p:ph type="sldNum" sz="quarter" idx="12"/>
          </p:nvPr>
        </p:nvSpPr>
        <p:spPr/>
        <p:txBody>
          <a:bodyPr/>
          <a:lstStyle/>
          <a:p>
            <a:fld id="{864E3B6D-7BE4-41F3-AB7F-BE1FAF07BAC5}" type="slidenum">
              <a:rPr lang="en-US" sz="2800" smtClean="0"/>
              <a:t>8</a:t>
            </a:fld>
            <a:endParaRPr lang="en-US" sz="2800" dirty="0"/>
          </a:p>
        </p:txBody>
      </p:sp>
      <p:pic>
        <p:nvPicPr>
          <p:cNvPr id="15" name="Picture 14">
            <a:extLst>
              <a:ext uri="{FF2B5EF4-FFF2-40B4-BE49-F238E27FC236}">
                <a16:creationId xmlns:a16="http://schemas.microsoft.com/office/drawing/2014/main" id="{A17C7E01-2226-4F3C-85E3-66BE3DAEA85E}"/>
              </a:ext>
            </a:extLst>
          </p:cNvPr>
          <p:cNvPicPr>
            <a:picLocks noChangeAspect="1"/>
          </p:cNvPicPr>
          <p:nvPr/>
        </p:nvPicPr>
        <p:blipFill>
          <a:blip r:embed="rId4"/>
          <a:stretch>
            <a:fillRect/>
          </a:stretch>
        </p:blipFill>
        <p:spPr>
          <a:xfrm>
            <a:off x="1352858" y="4089269"/>
            <a:ext cx="7015223" cy="1765024"/>
          </a:xfrm>
          <a:prstGeom prst="rect">
            <a:avLst/>
          </a:prstGeom>
        </p:spPr>
      </p:pic>
    </p:spTree>
    <p:extLst>
      <p:ext uri="{BB962C8B-B14F-4D97-AF65-F5344CB8AC3E}">
        <p14:creationId xmlns:p14="http://schemas.microsoft.com/office/powerpoint/2010/main" val="92162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4F9-C663-407E-8129-EEDF64F8D47D}"/>
              </a:ext>
            </a:extLst>
          </p:cNvPr>
          <p:cNvSpPr>
            <a:spLocks noGrp="1"/>
          </p:cNvSpPr>
          <p:nvPr>
            <p:ph type="title"/>
          </p:nvPr>
        </p:nvSpPr>
        <p:spPr/>
        <p:txBody>
          <a:bodyPr/>
          <a:lstStyle/>
          <a:p>
            <a:r>
              <a:rPr lang="en-US" dirty="0"/>
              <a:t>Star Schema</a:t>
            </a:r>
          </a:p>
        </p:txBody>
      </p:sp>
      <p:sp>
        <p:nvSpPr>
          <p:cNvPr id="7" name="Content Placeholder 6">
            <a:extLst>
              <a:ext uri="{FF2B5EF4-FFF2-40B4-BE49-F238E27FC236}">
                <a16:creationId xmlns:a16="http://schemas.microsoft.com/office/drawing/2014/main" id="{13771B84-264D-43FA-B40C-328D640E0B85}"/>
              </a:ext>
            </a:extLst>
          </p:cNvPr>
          <p:cNvSpPr>
            <a:spLocks noGrp="1"/>
          </p:cNvSpPr>
          <p:nvPr>
            <p:ph idx="1"/>
          </p:nvPr>
        </p:nvSpPr>
        <p:spPr/>
        <p:txBody>
          <a:bodyPr/>
          <a:lstStyle/>
          <a:p>
            <a:pPr marL="0" indent="0">
              <a:buNone/>
            </a:pPr>
            <a:r>
              <a:rPr lang="en-US" dirty="0"/>
              <a:t> </a:t>
            </a:r>
          </a:p>
        </p:txBody>
      </p:sp>
      <p:sp>
        <p:nvSpPr>
          <p:cNvPr id="3" name="Rectangle 2">
            <a:extLst>
              <a:ext uri="{FF2B5EF4-FFF2-40B4-BE49-F238E27FC236}">
                <a16:creationId xmlns:a16="http://schemas.microsoft.com/office/drawing/2014/main" id="{6873815C-F47C-4276-9521-14FFFAA9F6AD}"/>
              </a:ext>
            </a:extLst>
          </p:cNvPr>
          <p:cNvSpPr/>
          <p:nvPr/>
        </p:nvSpPr>
        <p:spPr>
          <a:xfrm>
            <a:off x="838200" y="1825625"/>
            <a:ext cx="6096000" cy="523220"/>
          </a:xfrm>
          <a:prstGeom prst="rect">
            <a:avLst/>
          </a:prstGeom>
        </p:spPr>
        <p:txBody>
          <a:bodyPr>
            <a:spAutoFit/>
          </a:bodyPr>
          <a:lstStyle/>
          <a:p>
            <a:endParaRPr lang="en-US" sz="2800" dirty="0"/>
          </a:p>
        </p:txBody>
      </p:sp>
      <p:sp>
        <p:nvSpPr>
          <p:cNvPr id="11" name="Slide Number Placeholder 10">
            <a:extLst>
              <a:ext uri="{FF2B5EF4-FFF2-40B4-BE49-F238E27FC236}">
                <a16:creationId xmlns:a16="http://schemas.microsoft.com/office/drawing/2014/main" id="{03D7DB03-A318-47F7-BCFB-5C39D4362548}"/>
              </a:ext>
            </a:extLst>
          </p:cNvPr>
          <p:cNvSpPr>
            <a:spLocks noGrp="1"/>
          </p:cNvSpPr>
          <p:nvPr>
            <p:ph type="sldNum" sz="quarter" idx="12"/>
          </p:nvPr>
        </p:nvSpPr>
        <p:spPr/>
        <p:txBody>
          <a:bodyPr/>
          <a:lstStyle/>
          <a:p>
            <a:fld id="{864E3B6D-7BE4-41F3-AB7F-BE1FAF07BAC5}" type="slidenum">
              <a:rPr lang="en-US" sz="2800" smtClean="0"/>
              <a:t>9</a:t>
            </a:fld>
            <a:endParaRPr lang="en-US" sz="2800" dirty="0"/>
          </a:p>
        </p:txBody>
      </p:sp>
      <p:pic>
        <p:nvPicPr>
          <p:cNvPr id="5" name="Picture 4" descr="A close up of a map&#10;&#10;Description automatically generated">
            <a:extLst>
              <a:ext uri="{FF2B5EF4-FFF2-40B4-BE49-F238E27FC236}">
                <a16:creationId xmlns:a16="http://schemas.microsoft.com/office/drawing/2014/main" id="{EDE07A5E-1D84-4B24-B2F1-73AB050066B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063691" y="1269313"/>
            <a:ext cx="9418572" cy="5113231"/>
          </a:xfrm>
          <a:prstGeom prst="rect">
            <a:avLst/>
          </a:prstGeom>
          <a:noFill/>
        </p:spPr>
      </p:pic>
    </p:spTree>
    <p:extLst>
      <p:ext uri="{BB962C8B-B14F-4D97-AF65-F5344CB8AC3E}">
        <p14:creationId xmlns:p14="http://schemas.microsoft.com/office/powerpoint/2010/main" val="203798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745</Words>
  <Application>Microsoft Office PowerPoint</Application>
  <PresentationFormat>Widescreen</PresentationFormat>
  <Paragraphs>182</Paragraphs>
  <Slides>17</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Management 2: ETL Workflow and Data Analysis</vt:lpstr>
      <vt:lpstr>Outline</vt:lpstr>
      <vt:lpstr>Introduction </vt:lpstr>
      <vt:lpstr>Data Profiling</vt:lpstr>
      <vt:lpstr>Data Profiling</vt:lpstr>
      <vt:lpstr>ETL Workflow</vt:lpstr>
      <vt:lpstr>ETL Process with Prefect</vt:lpstr>
      <vt:lpstr>ETL with Python and Prefect</vt:lpstr>
      <vt:lpstr>Star Schema</vt:lpstr>
      <vt:lpstr>Star Schema</vt:lpstr>
      <vt:lpstr>Slowly changing dimension</vt:lpstr>
      <vt:lpstr>Classification Problem</vt:lpstr>
      <vt:lpstr>PowerPoint Presentation</vt:lpstr>
      <vt:lpstr>Product Analysis</vt:lpstr>
      <vt:lpstr>Classification Result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2: ETL Workflow and Data Analysis</dc:title>
  <dc:creator>Raj, Rohan (SRH Hochschule Heidelberg Student)</dc:creator>
  <cp:lastModifiedBy>Raj, Rohan (SRH Hochschule Heidelberg Student)</cp:lastModifiedBy>
  <cp:revision>3</cp:revision>
  <dcterms:created xsi:type="dcterms:W3CDTF">2019-11-14T11:45:47Z</dcterms:created>
  <dcterms:modified xsi:type="dcterms:W3CDTF">2019-11-14T14:04:18Z</dcterms:modified>
</cp:coreProperties>
</file>