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F81C71C-DD27-42FC-AA55-201F8BF2F22D}" type="datetimeFigureOut">
              <a:rPr lang="en-IN" smtClean="0"/>
              <a:t>08-08-2022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5904B72-1D57-456C-A176-EC04DEEADE55}" type="slidenum">
              <a:rPr lang="en-IN" smtClean="0"/>
              <a:t>‹#›</a:t>
            </a:fld>
            <a:endParaRPr lang="en-IN"/>
          </a:p>
        </p:txBody>
      </p:sp>
    </p:spTree>
    <p:extLst>
      <p:ext uri="{BB962C8B-B14F-4D97-AF65-F5344CB8AC3E}">
        <p14:creationId xmlns:p14="http://schemas.microsoft.com/office/powerpoint/2010/main" val="35166605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F81C71C-DD27-42FC-AA55-201F8BF2F22D}" type="datetimeFigureOut">
              <a:rPr lang="en-IN" smtClean="0"/>
              <a:t>08-08-2022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5904B72-1D57-456C-A176-EC04DEEADE55}" type="slidenum">
              <a:rPr lang="en-IN" smtClean="0"/>
              <a:t>‹#›</a:t>
            </a:fld>
            <a:endParaRPr lang="en-IN"/>
          </a:p>
        </p:txBody>
      </p:sp>
    </p:spTree>
    <p:extLst>
      <p:ext uri="{BB962C8B-B14F-4D97-AF65-F5344CB8AC3E}">
        <p14:creationId xmlns:p14="http://schemas.microsoft.com/office/powerpoint/2010/main" val="33430791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F81C71C-DD27-42FC-AA55-201F8BF2F22D}" type="datetimeFigureOut">
              <a:rPr lang="en-IN" smtClean="0"/>
              <a:t>08-08-2022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5904B72-1D57-456C-A176-EC04DEEADE55}" type="slidenum">
              <a:rPr lang="en-IN" smtClean="0"/>
              <a:t>‹#›</a:t>
            </a:fld>
            <a:endParaRPr lang="en-IN"/>
          </a:p>
        </p:txBody>
      </p:sp>
    </p:spTree>
    <p:extLst>
      <p:ext uri="{BB962C8B-B14F-4D97-AF65-F5344CB8AC3E}">
        <p14:creationId xmlns:p14="http://schemas.microsoft.com/office/powerpoint/2010/main" val="13787743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F81C71C-DD27-42FC-AA55-201F8BF2F22D}" type="datetimeFigureOut">
              <a:rPr lang="en-IN" smtClean="0"/>
              <a:t>08-08-2022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5904B72-1D57-456C-A176-EC04DEEADE55}"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1403115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F81C71C-DD27-42FC-AA55-201F8BF2F22D}" type="datetimeFigureOut">
              <a:rPr lang="en-IN" smtClean="0"/>
              <a:t>08-08-2022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5904B72-1D57-456C-A176-EC04DEEADE55}" type="slidenum">
              <a:rPr lang="en-IN" smtClean="0"/>
              <a:t>‹#›</a:t>
            </a:fld>
            <a:endParaRPr lang="en-IN"/>
          </a:p>
        </p:txBody>
      </p:sp>
    </p:spTree>
    <p:extLst>
      <p:ext uri="{BB962C8B-B14F-4D97-AF65-F5344CB8AC3E}">
        <p14:creationId xmlns:p14="http://schemas.microsoft.com/office/powerpoint/2010/main" val="19182138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F81C71C-DD27-42FC-AA55-201F8BF2F22D}" type="datetimeFigureOut">
              <a:rPr lang="en-IN" smtClean="0"/>
              <a:t>08-08-2022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5904B72-1D57-456C-A176-EC04DEEADE55}" type="slidenum">
              <a:rPr lang="en-IN" smtClean="0"/>
              <a:t>‹#›</a:t>
            </a:fld>
            <a:endParaRPr lang="en-IN"/>
          </a:p>
        </p:txBody>
      </p:sp>
    </p:spTree>
    <p:extLst>
      <p:ext uri="{BB962C8B-B14F-4D97-AF65-F5344CB8AC3E}">
        <p14:creationId xmlns:p14="http://schemas.microsoft.com/office/powerpoint/2010/main" val="11464213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F81C71C-DD27-42FC-AA55-201F8BF2F22D}" type="datetimeFigureOut">
              <a:rPr lang="en-IN" smtClean="0"/>
              <a:t>08-08-2022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5904B72-1D57-456C-A176-EC04DEEADE55}" type="slidenum">
              <a:rPr lang="en-IN" smtClean="0"/>
              <a:t>‹#›</a:t>
            </a:fld>
            <a:endParaRPr lang="en-IN"/>
          </a:p>
        </p:txBody>
      </p:sp>
    </p:spTree>
    <p:extLst>
      <p:ext uri="{BB962C8B-B14F-4D97-AF65-F5344CB8AC3E}">
        <p14:creationId xmlns:p14="http://schemas.microsoft.com/office/powerpoint/2010/main" val="36927988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81C71C-DD27-42FC-AA55-201F8BF2F22D}" type="datetimeFigureOut">
              <a:rPr lang="en-IN" smtClean="0"/>
              <a:t>08-08-2022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5904B72-1D57-456C-A176-EC04DEEADE55}" type="slidenum">
              <a:rPr lang="en-IN" smtClean="0"/>
              <a:t>‹#›</a:t>
            </a:fld>
            <a:endParaRPr lang="en-IN"/>
          </a:p>
        </p:txBody>
      </p:sp>
    </p:spTree>
    <p:extLst>
      <p:ext uri="{BB962C8B-B14F-4D97-AF65-F5344CB8AC3E}">
        <p14:creationId xmlns:p14="http://schemas.microsoft.com/office/powerpoint/2010/main" val="24114322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81C71C-DD27-42FC-AA55-201F8BF2F22D}" type="datetimeFigureOut">
              <a:rPr lang="en-IN" smtClean="0"/>
              <a:t>08-08-2022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5904B72-1D57-456C-A176-EC04DEEADE55}" type="slidenum">
              <a:rPr lang="en-IN" smtClean="0"/>
              <a:t>‹#›</a:t>
            </a:fld>
            <a:endParaRPr lang="en-IN"/>
          </a:p>
        </p:txBody>
      </p:sp>
    </p:spTree>
    <p:extLst>
      <p:ext uri="{BB962C8B-B14F-4D97-AF65-F5344CB8AC3E}">
        <p14:creationId xmlns:p14="http://schemas.microsoft.com/office/powerpoint/2010/main" val="7631274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9F81C71C-DD27-42FC-AA55-201F8BF2F22D}" type="datetimeFigureOut">
              <a:rPr lang="en-IN" smtClean="0"/>
              <a:t>08-08-2022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5904B72-1D57-456C-A176-EC04DEEADE55}" type="slidenum">
              <a:rPr lang="en-IN" smtClean="0"/>
              <a:t>‹#›</a:t>
            </a:fld>
            <a:endParaRPr lang="en-IN"/>
          </a:p>
        </p:txBody>
      </p:sp>
    </p:spTree>
    <p:extLst>
      <p:ext uri="{BB962C8B-B14F-4D97-AF65-F5344CB8AC3E}">
        <p14:creationId xmlns:p14="http://schemas.microsoft.com/office/powerpoint/2010/main" val="24620149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F81C71C-DD27-42FC-AA55-201F8BF2F22D}" type="datetimeFigureOut">
              <a:rPr lang="en-IN" smtClean="0"/>
              <a:t>08-08-2022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5904B72-1D57-456C-A176-EC04DEEADE55}" type="slidenum">
              <a:rPr lang="en-IN" smtClean="0"/>
              <a:t>‹#›</a:t>
            </a:fld>
            <a:endParaRPr lang="en-IN"/>
          </a:p>
        </p:txBody>
      </p:sp>
    </p:spTree>
    <p:extLst>
      <p:ext uri="{BB962C8B-B14F-4D97-AF65-F5344CB8AC3E}">
        <p14:creationId xmlns:p14="http://schemas.microsoft.com/office/powerpoint/2010/main" val="13249148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F81C71C-DD27-42FC-AA55-201F8BF2F22D}" type="datetimeFigureOut">
              <a:rPr lang="en-IN" smtClean="0"/>
              <a:t>08-08-2022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5904B72-1D57-456C-A176-EC04DEEADE55}" type="slidenum">
              <a:rPr lang="en-IN" smtClean="0"/>
              <a:t>‹#›</a:t>
            </a:fld>
            <a:endParaRPr lang="en-IN"/>
          </a:p>
        </p:txBody>
      </p:sp>
    </p:spTree>
    <p:extLst>
      <p:ext uri="{BB962C8B-B14F-4D97-AF65-F5344CB8AC3E}">
        <p14:creationId xmlns:p14="http://schemas.microsoft.com/office/powerpoint/2010/main" val="32104262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F81C71C-DD27-42FC-AA55-201F8BF2F22D}" type="datetimeFigureOut">
              <a:rPr lang="en-IN" smtClean="0"/>
              <a:t>08-08-2022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5904B72-1D57-456C-A176-EC04DEEADE55}" type="slidenum">
              <a:rPr lang="en-IN" smtClean="0"/>
              <a:t>‹#›</a:t>
            </a:fld>
            <a:endParaRPr lang="en-IN"/>
          </a:p>
        </p:txBody>
      </p:sp>
    </p:spTree>
    <p:extLst>
      <p:ext uri="{BB962C8B-B14F-4D97-AF65-F5344CB8AC3E}">
        <p14:creationId xmlns:p14="http://schemas.microsoft.com/office/powerpoint/2010/main" val="26253798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9F81C71C-DD27-42FC-AA55-201F8BF2F22D}" type="datetimeFigureOut">
              <a:rPr lang="en-IN" smtClean="0"/>
              <a:t>08-08-2022</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F5904B72-1D57-456C-A176-EC04DEEADE55}" type="slidenum">
              <a:rPr lang="en-IN" smtClean="0"/>
              <a:t>‹#›</a:t>
            </a:fld>
            <a:endParaRPr lang="en-IN"/>
          </a:p>
        </p:txBody>
      </p:sp>
    </p:spTree>
    <p:extLst>
      <p:ext uri="{BB962C8B-B14F-4D97-AF65-F5344CB8AC3E}">
        <p14:creationId xmlns:p14="http://schemas.microsoft.com/office/powerpoint/2010/main" val="21368952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9F81C71C-DD27-42FC-AA55-201F8BF2F22D}" type="datetimeFigureOut">
              <a:rPr lang="en-IN" smtClean="0"/>
              <a:t>08-08-2022</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F5904B72-1D57-456C-A176-EC04DEEADE55}" type="slidenum">
              <a:rPr lang="en-IN" smtClean="0"/>
              <a:t>‹#›</a:t>
            </a:fld>
            <a:endParaRPr lang="en-IN"/>
          </a:p>
        </p:txBody>
      </p:sp>
    </p:spTree>
    <p:extLst>
      <p:ext uri="{BB962C8B-B14F-4D97-AF65-F5344CB8AC3E}">
        <p14:creationId xmlns:p14="http://schemas.microsoft.com/office/powerpoint/2010/main" val="2022884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9F81C71C-DD27-42FC-AA55-201F8BF2F22D}" type="datetimeFigureOut">
              <a:rPr lang="en-IN" smtClean="0"/>
              <a:t>08-08-2022</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F5904B72-1D57-456C-A176-EC04DEEADE55}" type="slidenum">
              <a:rPr lang="en-IN" smtClean="0"/>
              <a:t>‹#›</a:t>
            </a:fld>
            <a:endParaRPr lang="en-IN"/>
          </a:p>
        </p:txBody>
      </p:sp>
    </p:spTree>
    <p:extLst>
      <p:ext uri="{BB962C8B-B14F-4D97-AF65-F5344CB8AC3E}">
        <p14:creationId xmlns:p14="http://schemas.microsoft.com/office/powerpoint/2010/main" val="2073000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F81C71C-DD27-42FC-AA55-201F8BF2F22D}" type="datetimeFigureOut">
              <a:rPr lang="en-IN" smtClean="0"/>
              <a:t>08-08-2022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5904B72-1D57-456C-A176-EC04DEEADE55}" type="slidenum">
              <a:rPr lang="en-IN" smtClean="0"/>
              <a:t>‹#›</a:t>
            </a:fld>
            <a:endParaRPr lang="en-IN"/>
          </a:p>
        </p:txBody>
      </p:sp>
    </p:spTree>
    <p:extLst>
      <p:ext uri="{BB962C8B-B14F-4D97-AF65-F5344CB8AC3E}">
        <p14:creationId xmlns:p14="http://schemas.microsoft.com/office/powerpoint/2010/main" val="40063609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9F81C71C-DD27-42FC-AA55-201F8BF2F22D}" type="datetimeFigureOut">
              <a:rPr lang="en-IN" smtClean="0"/>
              <a:t>08-08-2022</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F5904B72-1D57-456C-A176-EC04DEEADE55}" type="slidenum">
              <a:rPr lang="en-IN" smtClean="0"/>
              <a:t>‹#›</a:t>
            </a:fld>
            <a:endParaRPr lang="en-IN"/>
          </a:p>
        </p:txBody>
      </p:sp>
    </p:spTree>
    <p:extLst>
      <p:ext uri="{BB962C8B-B14F-4D97-AF65-F5344CB8AC3E}">
        <p14:creationId xmlns:p14="http://schemas.microsoft.com/office/powerpoint/2010/main" val="110677908"/>
      </p:ext>
    </p:extLst>
  </p:cSld>
  <p:clrMap bg1="dk1" tx1="lt1" bg2="dk2" tx2="lt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13" r:id="rId12"/>
    <p:sldLayoutId id="2147483714" r:id="rId13"/>
    <p:sldLayoutId id="2147483715" r:id="rId14"/>
    <p:sldLayoutId id="2147483716" r:id="rId15"/>
    <p:sldLayoutId id="2147483717" r:id="rId16"/>
    <p:sldLayoutId id="2147483718"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2F221-071F-1AC7-D515-FEB654C27C82}"/>
              </a:ext>
            </a:extLst>
          </p:cNvPr>
          <p:cNvSpPr>
            <a:spLocks noGrp="1"/>
          </p:cNvSpPr>
          <p:nvPr>
            <p:ph type="ctrTitle"/>
          </p:nvPr>
        </p:nvSpPr>
        <p:spPr>
          <a:xfrm>
            <a:off x="3215729" y="1764407"/>
            <a:ext cx="5760846" cy="2310312"/>
          </a:xfrm>
        </p:spPr>
        <p:txBody>
          <a:bodyPr>
            <a:normAutofit fontScale="90000"/>
          </a:bodyPr>
          <a:lstStyle/>
          <a:p>
            <a:r>
              <a:rPr lang="en-US" sz="5200">
                <a:solidFill>
                  <a:schemeClr val="tx2"/>
                </a:solidFill>
              </a:rPr>
              <a:t>Analytics Vidya Hackathon August-2022</a:t>
            </a:r>
            <a:endParaRPr lang="en-IN" sz="5200">
              <a:solidFill>
                <a:schemeClr val="tx2"/>
              </a:solidFill>
            </a:endParaRPr>
          </a:p>
        </p:txBody>
      </p:sp>
      <p:sp>
        <p:nvSpPr>
          <p:cNvPr id="3" name="Subtitle 2">
            <a:extLst>
              <a:ext uri="{FF2B5EF4-FFF2-40B4-BE49-F238E27FC236}">
                <a16:creationId xmlns:a16="http://schemas.microsoft.com/office/drawing/2014/main" id="{A6C470FD-A0D7-418D-3900-2E4C995CD2C5}"/>
              </a:ext>
            </a:extLst>
          </p:cNvPr>
          <p:cNvSpPr>
            <a:spLocks noGrp="1"/>
          </p:cNvSpPr>
          <p:nvPr>
            <p:ph type="subTitle" idx="1"/>
          </p:nvPr>
        </p:nvSpPr>
        <p:spPr>
          <a:xfrm>
            <a:off x="3215729" y="4165152"/>
            <a:ext cx="5760846" cy="682079"/>
          </a:xfrm>
        </p:spPr>
        <p:txBody>
          <a:bodyPr>
            <a:normAutofit/>
          </a:bodyPr>
          <a:lstStyle/>
          <a:p>
            <a:endParaRPr lang="en-IN">
              <a:solidFill>
                <a:schemeClr val="tx2"/>
              </a:solidFill>
            </a:endParaRPr>
          </a:p>
        </p:txBody>
      </p:sp>
    </p:spTree>
    <p:extLst>
      <p:ext uri="{BB962C8B-B14F-4D97-AF65-F5344CB8AC3E}">
        <p14:creationId xmlns:p14="http://schemas.microsoft.com/office/powerpoint/2010/main" val="36728089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6046A-D28D-80FD-4122-526319053491}"/>
              </a:ext>
            </a:extLst>
          </p:cNvPr>
          <p:cNvSpPr>
            <a:spLocks noGrp="1"/>
          </p:cNvSpPr>
          <p:nvPr>
            <p:ph type="title"/>
          </p:nvPr>
        </p:nvSpPr>
        <p:spPr/>
        <p:txBody>
          <a:bodyPr/>
          <a:lstStyle/>
          <a:p>
            <a:r>
              <a:rPr lang="en-US"/>
              <a:t>Problem Statement</a:t>
            </a:r>
            <a:endParaRPr lang="en-IN" dirty="0"/>
          </a:p>
        </p:txBody>
      </p:sp>
      <p:sp>
        <p:nvSpPr>
          <p:cNvPr id="3" name="Content Placeholder 2">
            <a:extLst>
              <a:ext uri="{FF2B5EF4-FFF2-40B4-BE49-F238E27FC236}">
                <a16:creationId xmlns:a16="http://schemas.microsoft.com/office/drawing/2014/main" id="{12B5CD96-EF24-07D0-42B8-50E2EA0D4BA4}"/>
              </a:ext>
            </a:extLst>
          </p:cNvPr>
          <p:cNvSpPr>
            <a:spLocks noGrp="1"/>
          </p:cNvSpPr>
          <p:nvPr>
            <p:ph idx="1"/>
          </p:nvPr>
        </p:nvSpPr>
        <p:spPr/>
        <p:txBody>
          <a:bodyPr>
            <a:normAutofit fontScale="70000" lnSpcReduction="20000"/>
          </a:bodyPr>
          <a:lstStyle/>
          <a:p>
            <a:pPr algn="l" fontAlgn="base"/>
            <a:r>
              <a:rPr lang="en-US" b="0" i="0">
                <a:effectLst/>
                <a:latin typeface="Inter"/>
              </a:rPr>
              <a:t>Most organizations today rely on email campaigns for effective communication with users. Email communication is one of the popular ways to pitch products to users and build trustworthy relationships with them.</a:t>
            </a:r>
          </a:p>
          <a:p>
            <a:pPr algn="l" fontAlgn="base"/>
            <a:r>
              <a:rPr lang="en-US" b="0" i="0">
                <a:effectLst/>
                <a:latin typeface="Inter"/>
              </a:rPr>
              <a:t>Email campaigns contain different types of CTA (Call To Action). The ultimate goal of email campaigns is to maximize the Click Through Rate (CTR).</a:t>
            </a:r>
          </a:p>
          <a:p>
            <a:pPr algn="l" fontAlgn="base"/>
            <a:r>
              <a:rPr lang="en-US" b="0" i="0">
                <a:effectLst/>
                <a:latin typeface="Inter"/>
              </a:rPr>
              <a:t>CTR is a measure of success for email campaigns. The higher the click rate, the better your email marketing campaign is. CTR is calculated by the no. of users who clicked on at least one of the CTA divided by the total no. of users the email was delivered to.</a:t>
            </a:r>
          </a:p>
          <a:p>
            <a:pPr algn="l" fontAlgn="base"/>
            <a:r>
              <a:rPr lang="en-US" b="0" i="0">
                <a:effectLst/>
                <a:latin typeface="Inter"/>
              </a:rPr>
              <a:t>CTR = No. of users who clicked on at least one of the CTA / No. of emails delivered</a:t>
            </a:r>
          </a:p>
          <a:p>
            <a:pPr algn="l" fontAlgn="base"/>
            <a:r>
              <a:rPr lang="en-US" b="0" i="0">
                <a:effectLst/>
                <a:latin typeface="Inter"/>
              </a:rPr>
              <a:t>CTR depends on multiple factors like design, content, personalization, etc.</a:t>
            </a:r>
          </a:p>
          <a:p>
            <a:pPr algn="l" fontAlgn="base"/>
            <a:r>
              <a:rPr lang="en-US" b="0" i="0">
                <a:effectLst/>
                <a:latin typeface="Inter"/>
              </a:rPr>
              <a:t>How do you design the email content effectively?</a:t>
            </a:r>
            <a:br>
              <a:rPr lang="en-US" b="0" i="0">
                <a:effectLst/>
                <a:latin typeface="Inter"/>
              </a:rPr>
            </a:br>
            <a:r>
              <a:rPr lang="en-US" b="0" i="0">
                <a:effectLst/>
                <a:latin typeface="Inter"/>
              </a:rPr>
              <a:t>What should your subject line look like?</a:t>
            </a:r>
            <a:br>
              <a:rPr lang="en-US" b="0" i="0">
                <a:effectLst/>
                <a:latin typeface="Inter"/>
              </a:rPr>
            </a:br>
            <a:r>
              <a:rPr lang="en-US" b="0" i="0">
                <a:effectLst/>
                <a:latin typeface="Inter"/>
              </a:rPr>
              <a:t>What should be the length of the email?</a:t>
            </a:r>
            <a:br>
              <a:rPr lang="en-US" b="0" i="0">
                <a:effectLst/>
                <a:latin typeface="Inter"/>
              </a:rPr>
            </a:br>
            <a:r>
              <a:rPr lang="en-US" b="0" i="0">
                <a:effectLst/>
                <a:latin typeface="Inter"/>
              </a:rPr>
              <a:t>Do you need images in your email template?</a:t>
            </a:r>
          </a:p>
          <a:p>
            <a:pPr algn="l" fontAlgn="base"/>
            <a:r>
              <a:rPr lang="en-US" b="0" i="0">
                <a:effectLst/>
                <a:latin typeface="Inter"/>
              </a:rPr>
              <a:t>As a part of the Data Science team, in this hackathon, you will build a smart system to predict the CTR for email campaigns and therefore identify the critical factors that will help the marketing team to maximize the CTR.</a:t>
            </a:r>
          </a:p>
          <a:p>
            <a:pPr algn="l" fontAlgn="base"/>
            <a:r>
              <a:rPr lang="en-US" b="0" i="0">
                <a:effectLst/>
                <a:latin typeface="Inter"/>
              </a:rPr>
              <a:t>Objective</a:t>
            </a:r>
          </a:p>
          <a:p>
            <a:pPr algn="l" fontAlgn="base"/>
            <a:r>
              <a:rPr lang="en-US" b="0" i="0">
                <a:effectLst/>
                <a:latin typeface="Inter"/>
              </a:rPr>
              <a:t>Your task at hand is to build a machine learning-based approach to predict the CTR of an email campaign.</a:t>
            </a:r>
          </a:p>
          <a:p>
            <a:endParaRPr lang="en-IN" dirty="0"/>
          </a:p>
        </p:txBody>
      </p:sp>
    </p:spTree>
    <p:extLst>
      <p:ext uri="{BB962C8B-B14F-4D97-AF65-F5344CB8AC3E}">
        <p14:creationId xmlns:p14="http://schemas.microsoft.com/office/powerpoint/2010/main" val="40886112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14DC9-A030-175F-E700-9C3F75D97926}"/>
              </a:ext>
            </a:extLst>
          </p:cNvPr>
          <p:cNvSpPr>
            <a:spLocks noGrp="1"/>
          </p:cNvSpPr>
          <p:nvPr>
            <p:ph type="title"/>
          </p:nvPr>
        </p:nvSpPr>
        <p:spPr/>
        <p:txBody>
          <a:bodyPr/>
          <a:lstStyle/>
          <a:p>
            <a:r>
              <a:rPr lang="en-US" dirty="0"/>
              <a:t>Data Prep and Feature </a:t>
            </a:r>
            <a:r>
              <a:rPr lang="en-US" dirty="0" err="1"/>
              <a:t>Engg</a:t>
            </a:r>
            <a:r>
              <a:rPr lang="en-US" dirty="0"/>
              <a:t>-</a:t>
            </a:r>
            <a:endParaRPr lang="en-IN" dirty="0"/>
          </a:p>
        </p:txBody>
      </p:sp>
      <p:sp>
        <p:nvSpPr>
          <p:cNvPr id="3" name="Content Placeholder 2">
            <a:extLst>
              <a:ext uri="{FF2B5EF4-FFF2-40B4-BE49-F238E27FC236}">
                <a16:creationId xmlns:a16="http://schemas.microsoft.com/office/drawing/2014/main" id="{DABF910B-CC98-E1EB-16F4-AA79021B0F65}"/>
              </a:ext>
            </a:extLst>
          </p:cNvPr>
          <p:cNvSpPr>
            <a:spLocks noGrp="1"/>
          </p:cNvSpPr>
          <p:nvPr>
            <p:ph idx="1"/>
          </p:nvPr>
        </p:nvSpPr>
        <p:spPr/>
        <p:txBody>
          <a:bodyPr>
            <a:normAutofit lnSpcReduction="10000"/>
          </a:bodyPr>
          <a:lstStyle/>
          <a:p>
            <a:r>
              <a:rPr lang="en-US" dirty="0"/>
              <a:t>There is no null values in data.</a:t>
            </a:r>
          </a:p>
          <a:p>
            <a:r>
              <a:rPr lang="en-US" dirty="0" err="1"/>
              <a:t>Is_timer</a:t>
            </a:r>
            <a:r>
              <a:rPr lang="en-US" dirty="0"/>
              <a:t> is having only 1 category present .So we have removed this variable from the dataset.</a:t>
            </a:r>
          </a:p>
          <a:p>
            <a:r>
              <a:rPr lang="en-US" dirty="0"/>
              <a:t>From scatter plot it’s confirmed that the </a:t>
            </a:r>
            <a:r>
              <a:rPr lang="en-US" dirty="0" err="1"/>
              <a:t>behaviour</a:t>
            </a:r>
            <a:r>
              <a:rPr lang="en-US" dirty="0"/>
              <a:t> of the data is non linear . So we will choose non linear models like Random </a:t>
            </a:r>
            <a:r>
              <a:rPr lang="en-US" dirty="0" err="1"/>
              <a:t>forest,Xgboost</a:t>
            </a:r>
            <a:r>
              <a:rPr lang="en-US" dirty="0"/>
              <a:t>.</a:t>
            </a:r>
          </a:p>
          <a:p>
            <a:r>
              <a:rPr lang="en-US" dirty="0"/>
              <a:t>Drop </a:t>
            </a:r>
            <a:r>
              <a:rPr lang="en-US" dirty="0" err="1"/>
              <a:t>campaign_id</a:t>
            </a:r>
            <a:endParaRPr lang="en-US" dirty="0"/>
          </a:p>
          <a:p>
            <a:r>
              <a:rPr lang="en-US" dirty="0"/>
              <a:t>Mapped the outlier values in 3 standard deviation range</a:t>
            </a:r>
          </a:p>
          <a:p>
            <a:pPr marL="0" indent="0">
              <a:buNone/>
            </a:pPr>
            <a:r>
              <a:rPr lang="en-US" dirty="0"/>
              <a:t>i.e. train['</a:t>
            </a:r>
            <a:r>
              <a:rPr lang="en-US" dirty="0" err="1"/>
              <a:t>subject_len</a:t>
            </a:r>
            <a:r>
              <a:rPr lang="en-US" dirty="0"/>
              <a:t>'] = </a:t>
            </a:r>
            <a:r>
              <a:rPr lang="en-US" dirty="0" err="1"/>
              <a:t>np.where</a:t>
            </a:r>
            <a:r>
              <a:rPr lang="en-US" dirty="0"/>
              <a:t>(train['</a:t>
            </a:r>
            <a:r>
              <a:rPr lang="en-US" dirty="0" err="1"/>
              <a:t>subject_len</a:t>
            </a:r>
            <a:r>
              <a:rPr lang="en-US" dirty="0"/>
              <a:t>']&gt;</a:t>
            </a:r>
            <a:r>
              <a:rPr lang="en-US" dirty="0" err="1"/>
              <a:t>upper_limit_subject_len,upper_limit_subject_len,np.where</a:t>
            </a:r>
            <a:r>
              <a:rPr lang="en-US" dirty="0"/>
              <a:t>(train['</a:t>
            </a:r>
            <a:r>
              <a:rPr lang="en-US" dirty="0" err="1"/>
              <a:t>subject_len</a:t>
            </a:r>
            <a:r>
              <a:rPr lang="en-US" dirty="0"/>
              <a:t>']&lt;</a:t>
            </a:r>
            <a:r>
              <a:rPr lang="en-US" dirty="0" err="1"/>
              <a:t>lower_limit_subject_len,lower_limit_subject_len,train</a:t>
            </a:r>
            <a:r>
              <a:rPr lang="en-US" dirty="0"/>
              <a:t>['</a:t>
            </a:r>
            <a:r>
              <a:rPr lang="en-US" dirty="0" err="1"/>
              <a:t>subject_len</a:t>
            </a:r>
            <a:r>
              <a:rPr lang="en-US" dirty="0"/>
              <a:t>']))</a:t>
            </a:r>
          </a:p>
        </p:txBody>
      </p:sp>
    </p:spTree>
    <p:extLst>
      <p:ext uri="{BB962C8B-B14F-4D97-AF65-F5344CB8AC3E}">
        <p14:creationId xmlns:p14="http://schemas.microsoft.com/office/powerpoint/2010/main" val="14418967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5CCCF-8D91-6C5F-3058-8EE37BFB83B3}"/>
              </a:ext>
            </a:extLst>
          </p:cNvPr>
          <p:cNvSpPr>
            <a:spLocks noGrp="1"/>
          </p:cNvSpPr>
          <p:nvPr>
            <p:ph type="title"/>
          </p:nvPr>
        </p:nvSpPr>
        <p:spPr/>
        <p:txBody>
          <a:bodyPr/>
          <a:lstStyle/>
          <a:p>
            <a:r>
              <a:rPr lang="en-US" dirty="0"/>
              <a:t>To be contd.</a:t>
            </a:r>
            <a:endParaRPr lang="en-IN" dirty="0"/>
          </a:p>
        </p:txBody>
      </p:sp>
      <p:sp>
        <p:nvSpPr>
          <p:cNvPr id="3" name="Content Placeholder 2">
            <a:extLst>
              <a:ext uri="{FF2B5EF4-FFF2-40B4-BE49-F238E27FC236}">
                <a16:creationId xmlns:a16="http://schemas.microsoft.com/office/drawing/2014/main" id="{639886BC-58D2-5AC6-0CEB-CD75ABA13244}"/>
              </a:ext>
            </a:extLst>
          </p:cNvPr>
          <p:cNvSpPr>
            <a:spLocks noGrp="1"/>
          </p:cNvSpPr>
          <p:nvPr>
            <p:ph idx="1"/>
          </p:nvPr>
        </p:nvSpPr>
        <p:spPr/>
        <p:txBody>
          <a:bodyPr/>
          <a:lstStyle/>
          <a:p>
            <a:r>
              <a:rPr lang="en-US" dirty="0"/>
              <a:t>Skewness removal – </a:t>
            </a:r>
            <a:r>
              <a:rPr lang="en-IN" dirty="0" err="1"/>
              <a:t>mean_paragraph_len</a:t>
            </a:r>
            <a:r>
              <a:rPr lang="en-IN" dirty="0"/>
              <a:t>, </a:t>
            </a:r>
            <a:r>
              <a:rPr lang="en-IN" dirty="0" err="1"/>
              <a:t>subject_len</a:t>
            </a:r>
            <a:endParaRPr lang="en-US" dirty="0"/>
          </a:p>
          <a:p>
            <a:pPr marL="0" indent="0">
              <a:buNone/>
            </a:pPr>
            <a:r>
              <a:rPr lang="en-IN" dirty="0"/>
              <a:t>train['</a:t>
            </a:r>
            <a:r>
              <a:rPr lang="en-IN" dirty="0" err="1"/>
              <a:t>mean_paragraph_len</a:t>
            </a:r>
            <a:r>
              <a:rPr lang="en-IN" dirty="0"/>
              <a:t>']=np.log(train['</a:t>
            </a:r>
            <a:r>
              <a:rPr lang="en-IN" dirty="0" err="1"/>
              <a:t>mean_paragraph_len</a:t>
            </a:r>
            <a:r>
              <a:rPr lang="en-IN" dirty="0"/>
              <a:t>'])</a:t>
            </a:r>
          </a:p>
          <a:p>
            <a:pPr marL="0" indent="0">
              <a:buNone/>
            </a:pPr>
            <a:r>
              <a:rPr lang="en-IN" dirty="0"/>
              <a:t>train['</a:t>
            </a:r>
            <a:r>
              <a:rPr lang="en-IN" dirty="0" err="1"/>
              <a:t>subject_len</a:t>
            </a:r>
            <a:r>
              <a:rPr lang="en-IN" dirty="0"/>
              <a:t>']=</a:t>
            </a:r>
            <a:r>
              <a:rPr lang="en-IN" dirty="0" err="1"/>
              <a:t>np.sqrt</a:t>
            </a:r>
            <a:r>
              <a:rPr lang="en-IN" dirty="0"/>
              <a:t>(train['</a:t>
            </a:r>
            <a:r>
              <a:rPr lang="en-IN" dirty="0" err="1"/>
              <a:t>subject_len</a:t>
            </a:r>
            <a:r>
              <a:rPr lang="en-IN" dirty="0"/>
              <a:t>’])</a:t>
            </a:r>
          </a:p>
          <a:p>
            <a:pPr marL="0" indent="0">
              <a:buNone/>
            </a:pPr>
            <a:endParaRPr lang="en-IN" dirty="0"/>
          </a:p>
          <a:p>
            <a:r>
              <a:rPr lang="en-IN" dirty="0"/>
              <a:t>Categorical to numerical transformation-</a:t>
            </a:r>
          </a:p>
          <a:p>
            <a:pPr marL="0" indent="0">
              <a:buNone/>
            </a:pPr>
            <a:r>
              <a:rPr lang="en-US" dirty="0"/>
              <a:t>train['</a:t>
            </a:r>
            <a:r>
              <a:rPr lang="en-US" dirty="0" err="1"/>
              <a:t>times_of_day</a:t>
            </a:r>
            <a:r>
              <a:rPr lang="en-US" dirty="0"/>
              <a:t>']=train['</a:t>
            </a:r>
            <a:r>
              <a:rPr lang="en-US" dirty="0" err="1"/>
              <a:t>times_of_day</a:t>
            </a:r>
            <a:r>
              <a:rPr lang="en-US" dirty="0"/>
              <a:t>'].replace({'Evening':2,'Noon':1,'Morning':0})</a:t>
            </a:r>
          </a:p>
          <a:p>
            <a:r>
              <a:rPr lang="en-US" dirty="0"/>
              <a:t>From feature selection (OLS method) – </a:t>
            </a:r>
            <a:r>
              <a:rPr lang="en-US" dirty="0" err="1"/>
              <a:t>is_price</a:t>
            </a:r>
            <a:r>
              <a:rPr lang="en-US" dirty="0"/>
              <a:t> and </a:t>
            </a:r>
            <a:r>
              <a:rPr lang="en-US" dirty="0" err="1"/>
              <a:t>is_personalize</a:t>
            </a:r>
            <a:r>
              <a:rPr lang="en-US" dirty="0"/>
              <a:t> are having less significant to target variable. So we have drop these .</a:t>
            </a:r>
          </a:p>
          <a:p>
            <a:pPr marL="0" indent="0">
              <a:buNone/>
            </a:pPr>
            <a:endParaRPr lang="en-IN" dirty="0"/>
          </a:p>
        </p:txBody>
      </p:sp>
    </p:spTree>
    <p:extLst>
      <p:ext uri="{BB962C8B-B14F-4D97-AF65-F5344CB8AC3E}">
        <p14:creationId xmlns:p14="http://schemas.microsoft.com/office/powerpoint/2010/main" val="8928785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2F56E-0C3F-E8B9-99D8-95241F256995}"/>
              </a:ext>
            </a:extLst>
          </p:cNvPr>
          <p:cNvSpPr>
            <a:spLocks noGrp="1"/>
          </p:cNvSpPr>
          <p:nvPr>
            <p:ph type="title"/>
          </p:nvPr>
        </p:nvSpPr>
        <p:spPr/>
        <p:txBody>
          <a:bodyPr/>
          <a:lstStyle/>
          <a:p>
            <a:r>
              <a:rPr lang="en-US" dirty="0"/>
              <a:t>Modelling</a:t>
            </a:r>
            <a:endParaRPr lang="en-IN" dirty="0"/>
          </a:p>
        </p:txBody>
      </p:sp>
      <p:sp>
        <p:nvSpPr>
          <p:cNvPr id="3" name="Content Placeholder 2">
            <a:extLst>
              <a:ext uri="{FF2B5EF4-FFF2-40B4-BE49-F238E27FC236}">
                <a16:creationId xmlns:a16="http://schemas.microsoft.com/office/drawing/2014/main" id="{EADF7187-467B-5AD5-5C3F-5199555920BD}"/>
              </a:ext>
            </a:extLst>
          </p:cNvPr>
          <p:cNvSpPr>
            <a:spLocks noGrp="1"/>
          </p:cNvSpPr>
          <p:nvPr>
            <p:ph idx="1"/>
          </p:nvPr>
        </p:nvSpPr>
        <p:spPr/>
        <p:txBody>
          <a:bodyPr/>
          <a:lstStyle/>
          <a:p>
            <a:r>
              <a:rPr lang="en-US" dirty="0"/>
              <a:t>I have used Random forest model with Parameters tuned using </a:t>
            </a:r>
            <a:r>
              <a:rPr lang="en-US" dirty="0" err="1"/>
              <a:t>GridsearchCV</a:t>
            </a:r>
            <a:r>
              <a:rPr lang="en-US" dirty="0"/>
              <a:t>.</a:t>
            </a:r>
          </a:p>
          <a:p>
            <a:pPr marL="0" indent="0">
              <a:buNone/>
            </a:pPr>
            <a:endParaRPr lang="en-IN" dirty="0"/>
          </a:p>
        </p:txBody>
      </p:sp>
    </p:spTree>
    <p:extLst>
      <p:ext uri="{BB962C8B-B14F-4D97-AF65-F5344CB8AC3E}">
        <p14:creationId xmlns:p14="http://schemas.microsoft.com/office/powerpoint/2010/main" val="37255316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2A9C7-61F7-6A51-4B43-DA57B3870A4A}"/>
              </a:ext>
            </a:extLst>
          </p:cNvPr>
          <p:cNvSpPr>
            <a:spLocks noGrp="1"/>
          </p:cNvSpPr>
          <p:nvPr>
            <p:ph type="title"/>
          </p:nvPr>
        </p:nvSpPr>
        <p:spPr/>
        <p:txBody>
          <a:bodyPr/>
          <a:lstStyle/>
          <a:p>
            <a:r>
              <a:rPr lang="en-US" dirty="0"/>
              <a:t>Score Function</a:t>
            </a:r>
            <a:endParaRPr lang="en-IN" dirty="0"/>
          </a:p>
        </p:txBody>
      </p:sp>
      <p:sp>
        <p:nvSpPr>
          <p:cNvPr id="3" name="Content Placeholder 2">
            <a:extLst>
              <a:ext uri="{FF2B5EF4-FFF2-40B4-BE49-F238E27FC236}">
                <a16:creationId xmlns:a16="http://schemas.microsoft.com/office/drawing/2014/main" id="{91DCD792-FB66-A97B-0765-FC1CD343DDB0}"/>
              </a:ext>
            </a:extLst>
          </p:cNvPr>
          <p:cNvSpPr>
            <a:spLocks noGrp="1"/>
          </p:cNvSpPr>
          <p:nvPr>
            <p:ph idx="1"/>
          </p:nvPr>
        </p:nvSpPr>
        <p:spPr/>
        <p:txBody>
          <a:bodyPr/>
          <a:lstStyle/>
          <a:p>
            <a:r>
              <a:rPr lang="en-US" dirty="0"/>
              <a:t>For deployment purpose I have created a score function which can be used to rescore </a:t>
            </a:r>
            <a:r>
              <a:rPr lang="en-US"/>
              <a:t>if needed.</a:t>
            </a:r>
          </a:p>
          <a:p>
            <a:endParaRPr lang="en-IN"/>
          </a:p>
        </p:txBody>
      </p:sp>
    </p:spTree>
    <p:extLst>
      <p:ext uri="{BB962C8B-B14F-4D97-AF65-F5344CB8AC3E}">
        <p14:creationId xmlns:p14="http://schemas.microsoft.com/office/powerpoint/2010/main" val="93705438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14</TotalTime>
  <Words>551</Words>
  <Application>Microsoft Office PowerPoint</Application>
  <PresentationFormat>Widescreen</PresentationFormat>
  <Paragraphs>30</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Century Gothic</vt:lpstr>
      <vt:lpstr>Inter</vt:lpstr>
      <vt:lpstr>Wingdings 3</vt:lpstr>
      <vt:lpstr>Ion</vt:lpstr>
      <vt:lpstr>Analytics Vidya Hackathon August-2022</vt:lpstr>
      <vt:lpstr>Problem Statement</vt:lpstr>
      <vt:lpstr>Data Prep and Feature Engg-</vt:lpstr>
      <vt:lpstr>To be contd.</vt:lpstr>
      <vt:lpstr>Modelling</vt:lpstr>
      <vt:lpstr>Score Function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Analytics Vidya Hackathon August-2022</dc:title>
  <dc:creator>Rajat Sahoo</dc:creator>
  <cp:lastModifiedBy>Rajat Sahoo</cp:lastModifiedBy>
  <cp:revision>1</cp:revision>
  <dcterms:created xsi:type="dcterms:W3CDTF">2022-08-08T01:34:20Z</dcterms:created>
  <dcterms:modified xsi:type="dcterms:W3CDTF">2022-08-08T01:48:50Z</dcterms:modified>
</cp:coreProperties>
</file>