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97" r:id="rId3"/>
    <p:sldId id="299" r:id="rId4"/>
    <p:sldId id="300" r:id="rId5"/>
    <p:sldId id="329" r:id="rId6"/>
    <p:sldId id="267" r:id="rId7"/>
    <p:sldId id="298" r:id="rId8"/>
    <p:sldId id="331" r:id="rId9"/>
    <p:sldId id="302" r:id="rId10"/>
    <p:sldId id="303" r:id="rId11"/>
    <p:sldId id="305" r:id="rId12"/>
    <p:sldId id="307" r:id="rId13"/>
    <p:sldId id="308" r:id="rId14"/>
    <p:sldId id="309" r:id="rId15"/>
    <p:sldId id="268" r:id="rId16"/>
    <p:sldId id="332" r:id="rId17"/>
    <p:sldId id="333" r:id="rId18"/>
    <p:sldId id="269" r:id="rId19"/>
    <p:sldId id="311" r:id="rId20"/>
    <p:sldId id="334" r:id="rId21"/>
    <p:sldId id="328" r:id="rId22"/>
    <p:sldId id="324" r:id="rId23"/>
    <p:sldId id="325" r:id="rId24"/>
    <p:sldId id="326" r:id="rId25"/>
    <p:sldId id="32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A09D0-FF82-48C2-98BE-D74DBE9E09EF}" type="datetimeFigureOut">
              <a:rPr lang="x-none" smtClean="0"/>
              <a:t>01-06-2022</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F79A1-9DCE-4D50-8C86-A4B3B452E35D}" type="slidenum">
              <a:rPr lang="x-none" smtClean="0"/>
              <a:t>‹#›</a:t>
            </a:fld>
            <a:endParaRPr lang="x-none"/>
          </a:p>
        </p:txBody>
      </p:sp>
    </p:spTree>
    <p:extLst>
      <p:ext uri="{BB962C8B-B14F-4D97-AF65-F5344CB8AC3E}">
        <p14:creationId xmlns:p14="http://schemas.microsoft.com/office/powerpoint/2010/main" val="167628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5445F-FADD-4B3A-B60A-DB0A721A6A3E}" type="datetimeFigureOut">
              <a:rPr lang="x-none" smtClean="0"/>
              <a:t>01-06-2022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196542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5445F-FADD-4B3A-B60A-DB0A721A6A3E}" type="datetimeFigureOut">
              <a:rPr lang="x-none" smtClean="0"/>
              <a:t>01-06-2022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45157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5445F-FADD-4B3A-B60A-DB0A721A6A3E}" type="datetimeFigureOut">
              <a:rPr lang="x-none" smtClean="0"/>
              <a:t>01-06-2022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78823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5445F-FADD-4B3A-B60A-DB0A721A6A3E}" type="datetimeFigureOut">
              <a:rPr lang="x-none" smtClean="0"/>
              <a:t>01-06-2022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193529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5445F-FADD-4B3A-B60A-DB0A721A6A3E}" type="datetimeFigureOut">
              <a:rPr lang="x-none" smtClean="0"/>
              <a:t>01-06-2022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203215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5445F-FADD-4B3A-B60A-DB0A721A6A3E}" type="datetimeFigureOut">
              <a:rPr lang="x-none" smtClean="0"/>
              <a:t>01-06-2022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31978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5445F-FADD-4B3A-B60A-DB0A721A6A3E}" type="datetimeFigureOut">
              <a:rPr lang="x-none" smtClean="0"/>
              <a:t>01-06-2022</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375139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5445F-FADD-4B3A-B60A-DB0A721A6A3E}" type="datetimeFigureOut">
              <a:rPr lang="x-none" smtClean="0"/>
              <a:t>01-06-2022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98458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5445F-FADD-4B3A-B60A-DB0A721A6A3E}" type="datetimeFigureOut">
              <a:rPr lang="x-none" smtClean="0"/>
              <a:t>01-06-2022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408558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5445F-FADD-4B3A-B60A-DB0A721A6A3E}" type="datetimeFigureOut">
              <a:rPr lang="x-none" smtClean="0"/>
              <a:t>01-06-2022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279389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5445F-FADD-4B3A-B60A-DB0A721A6A3E}" type="datetimeFigureOut">
              <a:rPr lang="x-none" smtClean="0"/>
              <a:t>01-06-2022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AC542D07-C25E-4E06-91C8-A9B35A0B1D58}" type="slidenum">
              <a:rPr lang="x-none" smtClean="0"/>
              <a:t>‹#›</a:t>
            </a:fld>
            <a:endParaRPr lang="x-none"/>
          </a:p>
        </p:txBody>
      </p:sp>
    </p:spTree>
    <p:extLst>
      <p:ext uri="{BB962C8B-B14F-4D97-AF65-F5344CB8AC3E}">
        <p14:creationId xmlns:p14="http://schemas.microsoft.com/office/powerpoint/2010/main" val="191116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5445F-FADD-4B3A-B60A-DB0A721A6A3E}" type="datetimeFigureOut">
              <a:rPr lang="x-none" smtClean="0"/>
              <a:t>01-06-2022</a:t>
            </a:fld>
            <a:endParaRPr lang="x-non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42D07-C25E-4E06-91C8-A9B35A0B1D58}" type="slidenum">
              <a:rPr lang="x-none" smtClean="0"/>
              <a:t>‹#›</a:t>
            </a:fld>
            <a:endParaRPr lang="x-none"/>
          </a:p>
        </p:txBody>
      </p:sp>
    </p:spTree>
    <p:extLst>
      <p:ext uri="{BB962C8B-B14F-4D97-AF65-F5344CB8AC3E}">
        <p14:creationId xmlns:p14="http://schemas.microsoft.com/office/powerpoint/2010/main" val="911225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upload.wikimedia.org/wikipedia/commons/4/40/Tectonic_plate_boundaries.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upload.wikimedia.org/wikipedia/commons/4/40/Tectonic_plate_boundaries.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upload.wikimedia.org/wikipedia/commons/4/40/Tectonic_plate_boundaries.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upload.wikimedia.org/wikipedia/commons/b/b4/Plate_tectonics_map.gi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upload.wikimedia.org/wikipedia/commons/b/bf/Tectonic_plates_boundaries_detailed-en.sv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upload.wikimedia.org/wikipedia/commons/b/b4/Plate_tectonics_map.gi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upload.wikimedia.org/wikipedia/commons/4/40/Tectonic_plate_boundaries.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upload.wikimedia.org/wikipedia/commons/4/40/Tectonic_plate_boundaries.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0F13133-92B8-4641-82D4-8864562A59DA}"/>
              </a:ext>
            </a:extLst>
          </p:cNvPr>
          <p:cNvSpPr>
            <a:spLocks noChangeArrowheads="1"/>
          </p:cNvSpPr>
          <p:nvPr/>
        </p:nvSpPr>
        <p:spPr bwMode="auto">
          <a:xfrm>
            <a:off x="3393281" y="3013868"/>
            <a:ext cx="2357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400" b="1" u="sng" dirty="0">
                <a:solidFill>
                  <a:srgbClr val="FF0000"/>
                </a:solidFill>
                <a:latin typeface="Arial" panose="020B0604020202020204" pitchFamily="34" charset="0"/>
              </a:rPr>
              <a:t>Plate tectonics</a:t>
            </a:r>
          </a:p>
          <a:p>
            <a:pPr eaLnBrk="1" hangingPunct="1">
              <a:spcBef>
                <a:spcPct val="0"/>
              </a:spcBef>
              <a:buFontTx/>
              <a:buNone/>
            </a:pPr>
            <a:endParaRPr lang="en-IN" altLang="x-none" sz="24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373469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xmlns="" id="{6E5230D9-54DF-4DB6-BF1D-86CC3B6D96EA}"/>
              </a:ext>
            </a:extLst>
          </p:cNvPr>
          <p:cNvSpPr>
            <a:spLocks noChangeArrowheads="1"/>
          </p:cNvSpPr>
          <p:nvPr/>
        </p:nvSpPr>
        <p:spPr bwMode="auto">
          <a:xfrm>
            <a:off x="71438" y="71438"/>
            <a:ext cx="900112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 key principle of plate tectonics is that the lithosphere 	exists as separate and distinct </a:t>
            </a:r>
            <a:r>
              <a:rPr lang="en-IN" altLang="x-none" sz="2000" i="1" dirty="0">
                <a:latin typeface="Times New Roman" panose="02020603050405020304" pitchFamily="18" charset="0"/>
                <a:cs typeface="Times New Roman" panose="02020603050405020304" pitchFamily="18" charset="0"/>
              </a:rPr>
              <a:t>tectonic plates</a:t>
            </a:r>
            <a:r>
              <a:rPr lang="en-IN" altLang="x-none" sz="2000" dirty="0">
                <a:latin typeface="Times New Roman" panose="02020603050405020304" pitchFamily="18" charset="0"/>
                <a:cs typeface="Times New Roman" panose="02020603050405020304" pitchFamily="18" charset="0"/>
              </a:rPr>
              <a:t>, which ride 	on the fluid-like (</a:t>
            </a:r>
            <a:r>
              <a:rPr lang="en-IN" altLang="x-none" sz="2000" dirty="0" err="1">
                <a:latin typeface="Times New Roman" panose="02020603050405020304" pitchFamily="18" charset="0"/>
                <a:cs typeface="Times New Roman" panose="02020603050405020304" pitchFamily="18" charset="0"/>
              </a:rPr>
              <a:t>visco</a:t>
            </a:r>
            <a:r>
              <a:rPr lang="en-IN" altLang="x-none" sz="2000" dirty="0">
                <a:latin typeface="Times New Roman" panose="02020603050405020304" pitchFamily="18" charset="0"/>
                <a:cs typeface="Times New Roman" panose="02020603050405020304" pitchFamily="18" charset="0"/>
              </a:rPr>
              <a:t>-elastic solid) asthenosphere. </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Plate motions range up to a typical 10–40 mm/a  (Mid- Atlantic Ridge; about as fast as fingernails grow), to about 160 mm/a (Nazca Plate; about as fast as hair grows).</a:t>
            </a:r>
          </a:p>
          <a:p>
            <a:pPr algn="just" eaLnBrk="1" hangingPunct="1">
              <a:spcBef>
                <a:spcPct val="0"/>
              </a:spcBef>
              <a:buNone/>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Tectonic plates consist of lithospheric mantle overlain by either of two types of crustal material: oceanic crust (in older texts called </a:t>
            </a:r>
            <a:r>
              <a:rPr lang="en-IN" altLang="x-none" sz="2000" i="1" dirty="0" err="1">
                <a:latin typeface="Times New Roman" panose="02020603050405020304" pitchFamily="18" charset="0"/>
                <a:cs typeface="Times New Roman" panose="02020603050405020304" pitchFamily="18" charset="0"/>
              </a:rPr>
              <a:t>sima</a:t>
            </a:r>
            <a:r>
              <a:rPr lang="en-IN" altLang="x-none" sz="2000" dirty="0">
                <a:latin typeface="Times New Roman" panose="02020603050405020304" pitchFamily="18" charset="0"/>
                <a:cs typeface="Times New Roman" panose="02020603050405020304" pitchFamily="18" charset="0"/>
              </a:rPr>
              <a:t> from silicon and magnesium) and continental crust (</a:t>
            </a:r>
            <a:r>
              <a:rPr lang="en-IN" altLang="x-none" sz="2000" i="1" dirty="0" err="1">
                <a:latin typeface="Times New Roman" panose="02020603050405020304" pitchFamily="18" charset="0"/>
                <a:cs typeface="Times New Roman" panose="02020603050405020304" pitchFamily="18" charset="0"/>
              </a:rPr>
              <a:t>sial</a:t>
            </a:r>
            <a:r>
              <a:rPr lang="en-IN" altLang="x-none" sz="2000" dirty="0">
                <a:latin typeface="Times New Roman" panose="02020603050405020304" pitchFamily="18" charset="0"/>
                <a:cs typeface="Times New Roman" panose="02020603050405020304" pitchFamily="18" charset="0"/>
              </a:rPr>
              <a:t> from silicon and aluminium). </a:t>
            </a:r>
          </a:p>
          <a:p>
            <a:pPr algn="just" eaLnBrk="1" hangingPunct="1">
              <a:spcBef>
                <a:spcPct val="0"/>
              </a:spcBef>
              <a:buNone/>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Average oceanic lithosphere is typically 100 km thick; its  thickness is a function of its age: as time passes, it 	conductively cools and becomes thicker. </a:t>
            </a:r>
          </a:p>
          <a:p>
            <a:pPr marL="342900" indent="-342900" algn="just">
              <a:spcBef>
                <a:spcPct val="0"/>
              </a:spcBef>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Because it is formed at mid-ocean ridges and spreads outwards, its thickness is therefore a function of its distance from the mid-ocean ridge where it was formed. </a:t>
            </a:r>
          </a:p>
        </p:txBody>
      </p:sp>
      <p:sp>
        <p:nvSpPr>
          <p:cNvPr id="3" name="Rectangle 3">
            <a:extLst>
              <a:ext uri="{FF2B5EF4-FFF2-40B4-BE49-F238E27FC236}">
                <a16:creationId xmlns:a16="http://schemas.microsoft.com/office/drawing/2014/main" xmlns="" id="{EF859DE7-4145-455F-91DE-9E503E1DFCAD}"/>
              </a:ext>
            </a:extLst>
          </p:cNvPr>
          <p:cNvSpPr>
            <a:spLocks noChangeArrowheads="1"/>
          </p:cNvSpPr>
          <p:nvPr/>
        </p:nvSpPr>
        <p:spPr bwMode="auto">
          <a:xfrm>
            <a:off x="0" y="5395973"/>
            <a:ext cx="88582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For a typical distance oceanic lithosphere must travel before being subducted, the thickness varies ~6km thick at mid-ocean ridges to greater than 100 km at subduction zones; for shorter or longer distances, the subduction zone (and therefore also the mean) thickness becomes  smaller or larger, respectively.</a:t>
            </a:r>
          </a:p>
          <a:p>
            <a:pPr algn="just" eaLnBrk="1" hangingPunct="1">
              <a:spcBef>
                <a:spcPct val="0"/>
              </a:spcBef>
              <a:buNone/>
            </a:pPr>
            <a:endParaRPr lang="en-IN" altLang="x-none"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xmlns="" id="{6FE9E603-E3D7-485F-8D86-EA827D7C5CC0}"/>
              </a:ext>
            </a:extLst>
          </p:cNvPr>
          <p:cNvSpPr>
            <a:spLocks noChangeArrowheads="1"/>
          </p:cNvSpPr>
          <p:nvPr/>
        </p:nvSpPr>
        <p:spPr bwMode="auto">
          <a:xfrm>
            <a:off x="142875" y="153988"/>
            <a:ext cx="885825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 location where two plates meet is called a </a:t>
            </a:r>
            <a:r>
              <a:rPr lang="en-IN" altLang="x-none" sz="2000" i="1" dirty="0">
                <a:latin typeface="Times New Roman" panose="02020603050405020304" pitchFamily="18" charset="0"/>
                <a:cs typeface="Times New Roman" panose="02020603050405020304" pitchFamily="18" charset="0"/>
              </a:rPr>
              <a:t>plate boundary</a:t>
            </a:r>
            <a:r>
              <a:rPr lang="en-IN" altLang="x-none" sz="2000" dirty="0">
                <a:latin typeface="Times New Roman" panose="02020603050405020304" pitchFamily="18" charset="0"/>
                <a:cs typeface="Times New Roman" panose="02020603050405020304" pitchFamily="18" charset="0"/>
              </a:rPr>
              <a:t>, and plate boundaries are commonly associated with geological events such as earthquakes and the creation of topographic features such as mountains, volcanoes, mid-ocean ridges, and oceanic trenches. </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 majority of the world's active volcanoes occur along plate boundaries, with the Pacific Plate's Ring of Fire being most active and most widely known. </a:t>
            </a:r>
          </a:p>
          <a:p>
            <a:pPr algn="just" eaLnBrk="1" hangingPunct="1">
              <a:spcBef>
                <a:spcPct val="0"/>
              </a:spcBef>
              <a:buNone/>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These boundaries are discussed in further detail below.</a:t>
            </a:r>
          </a:p>
          <a:p>
            <a:pPr algn="just" eaLnBrk="1" hangingPunct="1">
              <a:spcBef>
                <a:spcPct val="0"/>
              </a:spcBef>
              <a:buFontTx/>
              <a:buChar char="-"/>
            </a:pPr>
            <a:endParaRPr lang="en-US"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Tectonic plates can include continental crust or oceanic crust, and many plates contain both. </a:t>
            </a: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For example, the 	African Plate includes the continent and parts of the floor of the Atlantic and Indian Oceans. </a:t>
            </a:r>
          </a:p>
          <a:p>
            <a:pPr algn="just" eaLnBrk="1" hangingPunct="1">
              <a:spcBef>
                <a:spcPct val="0"/>
              </a:spcBef>
              <a:buFontTx/>
              <a:buNone/>
            </a:pPr>
            <a:endParaRPr lang="en-IN" altLang="x-none" sz="2000"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IN" altLang="x-none" sz="2000" dirty="0">
                <a:latin typeface="Times New Roman" panose="02020603050405020304" pitchFamily="18" charset="0"/>
                <a:cs typeface="Times New Roman" panose="02020603050405020304" pitchFamily="18" charset="0"/>
              </a:rPr>
              <a:t>-</a:t>
            </a:r>
          </a:p>
        </p:txBody>
      </p:sp>
      <p:sp>
        <p:nvSpPr>
          <p:cNvPr id="3" name="Rectangle 4">
            <a:extLst>
              <a:ext uri="{FF2B5EF4-FFF2-40B4-BE49-F238E27FC236}">
                <a16:creationId xmlns:a16="http://schemas.microsoft.com/office/drawing/2014/main" xmlns="" id="{37BC170F-836F-4A19-9BEF-289A1E947A59}"/>
              </a:ext>
            </a:extLst>
          </p:cNvPr>
          <p:cNvSpPr>
            <a:spLocks noChangeArrowheads="1"/>
          </p:cNvSpPr>
          <p:nvPr/>
        </p:nvSpPr>
        <p:spPr bwMode="auto">
          <a:xfrm>
            <a:off x="71438" y="4560311"/>
            <a:ext cx="89296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 distinction between oceanic crust and continental crust is based on their modes of formation. </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Oceanic crust is formed at sea-floor spreading centres, and continental crust is formed through arc volcanism and accretion of terranes through tectonic processes;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xmlns="" id="{D249BF53-9946-41EC-BFC9-EC6A52616B64}"/>
              </a:ext>
            </a:extLst>
          </p:cNvPr>
          <p:cNvSpPr>
            <a:spLocks noChangeArrowheads="1"/>
          </p:cNvSpPr>
          <p:nvPr/>
        </p:nvSpPr>
        <p:spPr bwMode="auto">
          <a:xfrm>
            <a:off x="142874" y="214313"/>
            <a:ext cx="90011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Oceanic crust is also denser than continental crust owing to their different compositions. </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Oceanic crust is denser because it has less silicon and more heavier elements ("mafic") than continental crust 	("felsic").</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As a result of this density stratification, oceanic crust 	generally lies below sea level (for example most of the Pacific Plate), while the continental crust buoyantly projects above sea level.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xmlns="" id="{0AB3FF30-D5E4-43C9-8F11-F9A87CB1E8EF}"/>
              </a:ext>
            </a:extLst>
          </p:cNvPr>
          <p:cNvSpPr>
            <a:spLocks noChangeArrowheads="1"/>
          </p:cNvSpPr>
          <p:nvPr/>
        </p:nvSpPr>
        <p:spPr bwMode="auto">
          <a:xfrm>
            <a:off x="0" y="-13855"/>
            <a:ext cx="29917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b="1" u="sng" dirty="0">
                <a:latin typeface="Times New Roman" panose="02020603050405020304" pitchFamily="18" charset="0"/>
                <a:cs typeface="Times New Roman" panose="02020603050405020304" pitchFamily="18" charset="0"/>
              </a:rPr>
              <a:t>Types of plate boundaries</a:t>
            </a:r>
            <a:endParaRPr lang="en-IN" altLang="x-none" sz="2000" u="sng"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D8283B81-E819-4333-A1EA-3AF4FDD81F1E}"/>
              </a:ext>
            </a:extLst>
          </p:cNvPr>
          <p:cNvSpPr/>
          <p:nvPr/>
        </p:nvSpPr>
        <p:spPr>
          <a:xfrm>
            <a:off x="27710" y="3085875"/>
            <a:ext cx="9001125" cy="3785652"/>
          </a:xfrm>
          <a:prstGeom prst="rect">
            <a:avLst/>
          </a:prstGeom>
        </p:spPr>
        <p:txBody>
          <a:bodyPr>
            <a:spAutoFit/>
          </a:bodyPr>
          <a:lstStyle/>
          <a:p>
            <a:pPr algn="just" eaLnBrk="1" hangingPunct="1">
              <a:defRPr/>
            </a:pPr>
            <a:r>
              <a:rPr lang="en-IN" sz="2000" dirty="0">
                <a:latin typeface="Times New Roman" panose="02020603050405020304" pitchFamily="18" charset="0"/>
                <a:cs typeface="Times New Roman" panose="02020603050405020304" pitchFamily="18" charset="0"/>
              </a:rPr>
              <a:t>3- Types</a:t>
            </a:r>
          </a:p>
          <a:p>
            <a:pPr marL="342900" indent="-342900" algn="just" eaLnBrk="1" hangingPunct="1">
              <a:buFont typeface="Arial" panose="020B0604020202020204" pitchFamily="34" charset="0"/>
              <a:buChar char="•"/>
              <a:defRPr/>
            </a:pP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i</a:t>
            </a:r>
            <a:r>
              <a:rPr lang="en-IN" sz="2000" i="1" dirty="0">
                <a:latin typeface="Times New Roman" panose="02020603050405020304" pitchFamily="18" charset="0"/>
                <a:cs typeface="Times New Roman" panose="02020603050405020304" pitchFamily="18" charset="0"/>
              </a:rPr>
              <a:t>) </a:t>
            </a:r>
            <a:r>
              <a:rPr lang="en-IN" sz="2000" b="1" i="1" u="sng" dirty="0">
                <a:latin typeface="Times New Roman" panose="02020603050405020304" pitchFamily="18" charset="0"/>
                <a:cs typeface="Times New Roman" panose="02020603050405020304" pitchFamily="18" charset="0"/>
              </a:rPr>
              <a:t>Convergent boundaries</a:t>
            </a:r>
            <a:r>
              <a:rPr lang="en-IN" sz="2000" b="1" u="sng" dirty="0">
                <a:latin typeface="Times New Roman" panose="02020603050405020304" pitchFamily="18" charset="0"/>
                <a:cs typeface="Times New Roman" panose="02020603050405020304" pitchFamily="18" charset="0"/>
              </a:rPr>
              <a:t> (or </a:t>
            </a:r>
            <a:r>
              <a:rPr lang="en-IN" sz="2000" b="1" i="1" u="sng" dirty="0">
                <a:latin typeface="Times New Roman" panose="02020603050405020304" pitchFamily="18" charset="0"/>
                <a:cs typeface="Times New Roman" panose="02020603050405020304" pitchFamily="18" charset="0"/>
              </a:rPr>
              <a:t>active margins</a:t>
            </a:r>
            <a:r>
              <a:rPr lang="en-IN" sz="2000" b="1" u="sng"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occur where two plates slide towards each other commonly forming either a 	subduction zone (if one plate moves underneath the other) or a continental collision (if the two plates contain continental crust). </a:t>
            </a:r>
          </a:p>
          <a:p>
            <a:pPr marL="342900" indent="-342900" algn="just" eaLnBrk="1" hangingPunct="1">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Deep marine trenches are typically associated with  subduction zones.</a:t>
            </a:r>
          </a:p>
          <a:p>
            <a:pPr marL="514350" indent="-514350" algn="just" eaLnBrk="1" hangingPunct="1">
              <a:defRPr/>
            </a:pPr>
            <a:endParaRPr lang="en-IN" sz="2000" dirty="0">
              <a:latin typeface="Times New Roman" panose="02020603050405020304" pitchFamily="18" charset="0"/>
              <a:cs typeface="Times New Roman" panose="02020603050405020304" pitchFamily="18" charset="0"/>
            </a:endParaRPr>
          </a:p>
          <a:p>
            <a:pPr marL="514350" indent="-514350" algn="just" eaLnBrk="1" hangingPunct="1">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The subducting slab contains many hydrous minerals, which release their water on heating; this water then causes the mantle to melt, producing volcanism.</a:t>
            </a:r>
          </a:p>
          <a:p>
            <a:pPr marL="514350" indent="-514350" algn="just" eaLnBrk="1" hangingPunct="1">
              <a:defRPr/>
            </a:pPr>
            <a:r>
              <a:rPr lang="en-IN" sz="2000" dirty="0">
                <a:latin typeface="Times New Roman" panose="02020603050405020304" pitchFamily="18" charset="0"/>
                <a:cs typeface="Times New Roman" panose="02020603050405020304" pitchFamily="18" charset="0"/>
              </a:rPr>
              <a:t> </a:t>
            </a:r>
          </a:p>
          <a:p>
            <a:pPr marL="514350" indent="-514350" algn="just" eaLnBrk="1" hangingPunct="1">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Examples of this are the Andes mountain range in South America and the Japanese island arc. </a:t>
            </a:r>
          </a:p>
        </p:txBody>
      </p:sp>
      <p:pic>
        <p:nvPicPr>
          <p:cNvPr id="4" name="Picture 2">
            <a:hlinkClick r:id="rId2"/>
            <a:extLst>
              <a:ext uri="{FF2B5EF4-FFF2-40B4-BE49-F238E27FC236}">
                <a16:creationId xmlns:a16="http://schemas.microsoft.com/office/drawing/2014/main" xmlns="" id="{FA243262-B85B-4A0E-86A1-A3D465F37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313" y="83130"/>
            <a:ext cx="5806660" cy="321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xmlns="" id="{A666B3B6-8D17-406B-8261-D81D40C50681}"/>
              </a:ext>
            </a:extLst>
          </p:cNvPr>
          <p:cNvCxnSpPr>
            <a:cxnSpLocks/>
          </p:cNvCxnSpPr>
          <p:nvPr/>
        </p:nvCxnSpPr>
        <p:spPr>
          <a:xfrm flipV="1">
            <a:off x="5569527" y="2632364"/>
            <a:ext cx="1579418" cy="796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xmlns="" id="{8B1F5D37-1C48-49DF-B8DA-1B2496E6DFC6}"/>
              </a:ext>
            </a:extLst>
          </p:cNvPr>
          <p:cNvSpPr>
            <a:spLocks noChangeArrowheads="1"/>
          </p:cNvSpPr>
          <p:nvPr/>
        </p:nvSpPr>
        <p:spPr bwMode="auto">
          <a:xfrm>
            <a:off x="59745" y="184439"/>
            <a:ext cx="90842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i="1" dirty="0">
                <a:latin typeface="Times New Roman" panose="02020603050405020304" pitchFamily="18" charset="0"/>
                <a:cs typeface="Times New Roman" panose="02020603050405020304" pitchFamily="18" charset="0"/>
              </a:rPr>
              <a:t>(ii) </a:t>
            </a:r>
            <a:r>
              <a:rPr lang="en-IN" altLang="x-none" sz="2000" i="1" u="sng" dirty="0">
                <a:solidFill>
                  <a:srgbClr val="00B0F0"/>
                </a:solidFill>
                <a:latin typeface="Times New Roman" panose="02020603050405020304" pitchFamily="18" charset="0"/>
                <a:cs typeface="Times New Roman" panose="02020603050405020304" pitchFamily="18" charset="0"/>
              </a:rPr>
              <a:t>Divergent boundaries</a:t>
            </a:r>
            <a:r>
              <a:rPr lang="en-IN" altLang="x-none" sz="2000" u="sng" dirty="0">
                <a:solidFill>
                  <a:srgbClr val="00B0F0"/>
                </a:solidFill>
                <a:latin typeface="Times New Roman" panose="02020603050405020304" pitchFamily="18" charset="0"/>
                <a:cs typeface="Times New Roman" panose="02020603050405020304" pitchFamily="18" charset="0"/>
              </a:rPr>
              <a:t> </a:t>
            </a:r>
            <a:r>
              <a:rPr lang="en-IN" altLang="x-none" sz="2000" dirty="0">
                <a:latin typeface="Times New Roman" panose="02020603050405020304" pitchFamily="18" charset="0"/>
                <a:cs typeface="Times New Roman" panose="02020603050405020304" pitchFamily="18" charset="0"/>
              </a:rPr>
              <a:t>occur where two plates slide apart from each other. Mid-ocean ridges (e.g., Mid-Atlantic Ridge) and active zones of rifting (such as  Africa's Great Rift Valley) are both examples of divergent boundaries. </a:t>
            </a:r>
          </a:p>
        </p:txBody>
      </p:sp>
      <p:sp>
        <p:nvSpPr>
          <p:cNvPr id="38915" name="Rectangle 4">
            <a:extLst>
              <a:ext uri="{FF2B5EF4-FFF2-40B4-BE49-F238E27FC236}">
                <a16:creationId xmlns:a16="http://schemas.microsoft.com/office/drawing/2014/main" xmlns="" id="{4DD99C20-ED71-442A-9E68-12F878B5871E}"/>
              </a:ext>
            </a:extLst>
          </p:cNvPr>
          <p:cNvSpPr>
            <a:spLocks noChangeArrowheads="1"/>
          </p:cNvSpPr>
          <p:nvPr/>
        </p:nvSpPr>
        <p:spPr bwMode="auto">
          <a:xfrm>
            <a:off x="65590" y="1226846"/>
            <a:ext cx="903684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i="1" dirty="0">
                <a:solidFill>
                  <a:srgbClr val="0000FF"/>
                </a:solidFill>
                <a:latin typeface="Times New Roman" panose="02020603050405020304" pitchFamily="18" charset="0"/>
                <a:cs typeface="Times New Roman" panose="02020603050405020304" pitchFamily="18" charset="0"/>
              </a:rPr>
              <a:t>(iii)  </a:t>
            </a:r>
            <a:r>
              <a:rPr lang="en-IN" altLang="x-none" sz="2000" i="1" u="sng" dirty="0">
                <a:solidFill>
                  <a:srgbClr val="0000FF"/>
                </a:solidFill>
                <a:latin typeface="Times New Roman" panose="02020603050405020304" pitchFamily="18" charset="0"/>
                <a:cs typeface="Times New Roman" panose="02020603050405020304" pitchFamily="18" charset="0"/>
              </a:rPr>
              <a:t>Transform boundaries </a:t>
            </a:r>
            <a:r>
              <a:rPr lang="en-IN" altLang="x-none" sz="2000" dirty="0">
                <a:solidFill>
                  <a:srgbClr val="000000"/>
                </a:solidFill>
                <a:latin typeface="Times New Roman" panose="02020603050405020304" pitchFamily="18" charset="0"/>
                <a:cs typeface="Times New Roman" panose="02020603050405020304" pitchFamily="18" charset="0"/>
              </a:rPr>
              <a:t>occur where plates slide or, perhaps more accurately, grind past each other along transform faults. The relative motion of the two plates is either </a:t>
            </a:r>
            <a:r>
              <a:rPr lang="en-IN" altLang="x-none" sz="2000" dirty="0" err="1">
                <a:solidFill>
                  <a:srgbClr val="000000"/>
                </a:solidFill>
                <a:latin typeface="Times New Roman" panose="02020603050405020304" pitchFamily="18" charset="0"/>
                <a:cs typeface="Times New Roman" panose="02020603050405020304" pitchFamily="18" charset="0"/>
              </a:rPr>
              <a:t>sinistral</a:t>
            </a:r>
            <a:r>
              <a:rPr lang="en-IN" altLang="x-none" sz="2000" dirty="0">
                <a:solidFill>
                  <a:srgbClr val="000000"/>
                </a:solidFill>
                <a:latin typeface="Times New Roman" panose="02020603050405020304" pitchFamily="18" charset="0"/>
                <a:cs typeface="Times New Roman" panose="02020603050405020304" pitchFamily="18" charset="0"/>
              </a:rPr>
              <a:t> (left side toward the observer) or dextral (right side toward the observer). </a:t>
            </a:r>
          </a:p>
          <a:p>
            <a:pPr marL="342900" indent="-342900" algn="just">
              <a:spcBef>
                <a:spcPct val="0"/>
              </a:spcBef>
            </a:pPr>
            <a:r>
              <a:rPr lang="en-IN" altLang="x-none" sz="2000" dirty="0">
                <a:solidFill>
                  <a:srgbClr val="000000"/>
                </a:solidFill>
                <a:latin typeface="Times New Roman" panose="02020603050405020304" pitchFamily="18" charset="0"/>
                <a:cs typeface="Times New Roman" panose="02020603050405020304" pitchFamily="18" charset="0"/>
              </a:rPr>
              <a:t>The San Andreas Fault in California is an example of a transform boundary exhibiting dextral motion. </a:t>
            </a:r>
          </a:p>
        </p:txBody>
      </p:sp>
      <p:pic>
        <p:nvPicPr>
          <p:cNvPr id="4" name="Picture 2">
            <a:hlinkClick r:id="rId2"/>
            <a:extLst>
              <a:ext uri="{FF2B5EF4-FFF2-40B4-BE49-F238E27FC236}">
                <a16:creationId xmlns:a16="http://schemas.microsoft.com/office/drawing/2014/main" xmlns="" id="{C03F5E30-B8E6-4211-8A75-961476A3B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438" y="2998586"/>
            <a:ext cx="6638972" cy="36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hlinkClick r:id="rId2"/>
            <a:extLst>
              <a:ext uri="{FF2B5EF4-FFF2-40B4-BE49-F238E27FC236}">
                <a16:creationId xmlns:a16="http://schemas.microsoft.com/office/drawing/2014/main" xmlns="" id="{323D7088-F9F3-4AB4-AFA7-824EC691B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42875"/>
            <a:ext cx="87757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2">
            <a:extLst>
              <a:ext uri="{FF2B5EF4-FFF2-40B4-BE49-F238E27FC236}">
                <a16:creationId xmlns:a16="http://schemas.microsoft.com/office/drawing/2014/main" xmlns="" id="{EB710825-96AC-40C9-8BE9-B1D969888667}"/>
              </a:ext>
            </a:extLst>
          </p:cNvPr>
          <p:cNvSpPr>
            <a:spLocks noChangeArrowheads="1"/>
          </p:cNvSpPr>
          <p:nvPr/>
        </p:nvSpPr>
        <p:spPr bwMode="auto">
          <a:xfrm>
            <a:off x="2143125" y="5429250"/>
            <a:ext cx="4781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400" b="1">
                <a:solidFill>
                  <a:srgbClr val="0000FF"/>
                </a:solidFill>
                <a:latin typeface="Arial" panose="020B0604020202020204" pitchFamily="34" charset="0"/>
              </a:rPr>
              <a:t>(Three types of plate boundary)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hlinkClick r:id="rId2"/>
            <a:extLst>
              <a:ext uri="{FF2B5EF4-FFF2-40B4-BE49-F238E27FC236}">
                <a16:creationId xmlns:a16="http://schemas.microsoft.com/office/drawing/2014/main" xmlns="" id="{26B8DABF-AF8A-4F40-85BA-7824D3E49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3" y="366713"/>
            <a:ext cx="84931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34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causes for plate motion">
            <a:extLst>
              <a:ext uri="{FF2B5EF4-FFF2-40B4-BE49-F238E27FC236}">
                <a16:creationId xmlns:a16="http://schemas.microsoft.com/office/drawing/2014/main" xmlns="" id="{EA447DEB-2D38-454B-A38A-BEE325B9D92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x-none"/>
          </a:p>
        </p:txBody>
      </p:sp>
      <p:sp>
        <p:nvSpPr>
          <p:cNvPr id="5" name="AutoShape 4">
            <a:extLst>
              <a:ext uri="{FF2B5EF4-FFF2-40B4-BE49-F238E27FC236}">
                <a16:creationId xmlns:a16="http://schemas.microsoft.com/office/drawing/2014/main" xmlns="" id="{E8BE2189-E8D6-4445-8D4B-75F27E12456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x-none"/>
          </a:p>
        </p:txBody>
      </p:sp>
      <p:pic>
        <p:nvPicPr>
          <p:cNvPr id="2054" name="Picture 6">
            <a:extLst>
              <a:ext uri="{FF2B5EF4-FFF2-40B4-BE49-F238E27FC236}">
                <a16:creationId xmlns:a16="http://schemas.microsoft.com/office/drawing/2014/main" xmlns="" id="{EB75E454-2530-44E9-BF45-59007A93B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 y="1052945"/>
            <a:ext cx="9105423"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17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hlinkClick r:id="rId2"/>
            <a:extLst>
              <a:ext uri="{FF2B5EF4-FFF2-40B4-BE49-F238E27FC236}">
                <a16:creationId xmlns:a16="http://schemas.microsoft.com/office/drawing/2014/main" xmlns="" id="{7A4AAA0F-9B35-4361-9915-E0E4FE366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52400"/>
            <a:ext cx="9034463"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4">
            <a:extLst>
              <a:ext uri="{FF2B5EF4-FFF2-40B4-BE49-F238E27FC236}">
                <a16:creationId xmlns:a16="http://schemas.microsoft.com/office/drawing/2014/main" xmlns="" id="{D0A1A5D1-26D7-4F53-922E-6852A89F6C2C}"/>
              </a:ext>
            </a:extLst>
          </p:cNvPr>
          <p:cNvSpPr>
            <a:spLocks noChangeArrowheads="1"/>
          </p:cNvSpPr>
          <p:nvPr/>
        </p:nvSpPr>
        <p:spPr bwMode="auto">
          <a:xfrm>
            <a:off x="1143000" y="5000625"/>
            <a:ext cx="7715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1800">
                <a:latin typeface="Arial" panose="020B0604020202020204" pitchFamily="34" charset="0"/>
              </a:rPr>
              <a:t>Detailed map showing the tectonic plates with their movement vectors.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xmlns="" id="{FA92648E-B1AD-4F3D-BAD2-F70E8428BF29}"/>
              </a:ext>
            </a:extLst>
          </p:cNvPr>
          <p:cNvSpPr>
            <a:spLocks noChangeArrowheads="1"/>
          </p:cNvSpPr>
          <p:nvPr/>
        </p:nvSpPr>
        <p:spPr bwMode="auto">
          <a:xfrm>
            <a:off x="142875" y="455256"/>
            <a:ext cx="9001125" cy="234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spcBef>
                <a:spcPct val="0"/>
              </a:spcBef>
            </a:pPr>
            <a:r>
              <a:rPr lang="en-IN" altLang="x-none" sz="2000" b="1" dirty="0">
                <a:solidFill>
                  <a:srgbClr val="0000FF"/>
                </a:solidFill>
                <a:latin typeface="Times New Roman" panose="02020603050405020304" pitchFamily="18" charset="0"/>
                <a:cs typeface="Times New Roman" panose="02020603050405020304" pitchFamily="18" charset="0"/>
              </a:rPr>
              <a:t>The driving forces that are advocated at the moment, can be divided in three categories:</a:t>
            </a:r>
          </a:p>
          <a:p>
            <a:pPr eaLnBrk="1" hangingPunct="1">
              <a:spcBef>
                <a:spcPct val="0"/>
              </a:spcBef>
              <a:buFontTx/>
              <a:buNone/>
            </a:pPr>
            <a:r>
              <a:rPr lang="en-IN" altLang="x-none" sz="2000" b="1" dirty="0">
                <a:solidFill>
                  <a:srgbClr val="0000FF"/>
                </a:solidFill>
                <a:latin typeface="Times New Roman" panose="02020603050405020304" pitchFamily="18" charset="0"/>
                <a:cs typeface="Times New Roman" panose="02020603050405020304" pitchFamily="18" charset="0"/>
              </a:rPr>
              <a:t>        (</a:t>
            </a:r>
            <a:r>
              <a:rPr lang="en-IN" altLang="x-none" sz="2000" b="1" dirty="0" err="1">
                <a:solidFill>
                  <a:srgbClr val="0000FF"/>
                </a:solidFill>
                <a:latin typeface="Times New Roman" panose="02020603050405020304" pitchFamily="18" charset="0"/>
                <a:cs typeface="Times New Roman" panose="02020603050405020304" pitchFamily="18" charset="0"/>
              </a:rPr>
              <a:t>i</a:t>
            </a:r>
            <a:r>
              <a:rPr lang="en-IN" altLang="x-none" sz="2000" b="1" dirty="0">
                <a:solidFill>
                  <a:srgbClr val="0000FF"/>
                </a:solidFill>
                <a:latin typeface="Times New Roman" panose="02020603050405020304" pitchFamily="18" charset="0"/>
                <a:cs typeface="Times New Roman" panose="02020603050405020304" pitchFamily="18" charset="0"/>
              </a:rPr>
              <a:t>) Mantle Convection related </a:t>
            </a:r>
          </a:p>
          <a:p>
            <a:pPr eaLnBrk="1" hangingPunct="1">
              <a:lnSpc>
                <a:spcPct val="150000"/>
              </a:lnSpc>
              <a:spcBef>
                <a:spcPct val="0"/>
              </a:spcBef>
              <a:buFontTx/>
              <a:buNone/>
            </a:pPr>
            <a:r>
              <a:rPr lang="en-IN" altLang="x-none" sz="2000" b="1" dirty="0">
                <a:solidFill>
                  <a:srgbClr val="0000FF"/>
                </a:solidFill>
                <a:latin typeface="Times New Roman" panose="02020603050405020304" pitchFamily="18" charset="0"/>
                <a:cs typeface="Times New Roman" panose="02020603050405020304" pitchFamily="18" charset="0"/>
              </a:rPr>
              <a:t>        (ii) Gravity related         </a:t>
            </a:r>
          </a:p>
          <a:p>
            <a:pPr eaLnBrk="1" hangingPunct="1">
              <a:lnSpc>
                <a:spcPct val="150000"/>
              </a:lnSpc>
              <a:spcBef>
                <a:spcPct val="0"/>
              </a:spcBef>
              <a:buFontTx/>
              <a:buNone/>
            </a:pPr>
            <a:r>
              <a:rPr lang="en-IN" altLang="x-none" sz="2000" b="1" dirty="0">
                <a:solidFill>
                  <a:srgbClr val="0000FF"/>
                </a:solidFill>
                <a:latin typeface="Times New Roman" panose="02020603050405020304" pitchFamily="18" charset="0"/>
                <a:cs typeface="Times New Roman" panose="02020603050405020304" pitchFamily="18" charset="0"/>
              </a:rPr>
              <a:t>                                              and                  </a:t>
            </a:r>
          </a:p>
          <a:p>
            <a:pPr eaLnBrk="1" hangingPunct="1">
              <a:lnSpc>
                <a:spcPct val="150000"/>
              </a:lnSpc>
              <a:spcBef>
                <a:spcPct val="0"/>
              </a:spcBef>
              <a:buFontTx/>
              <a:buNone/>
            </a:pPr>
            <a:r>
              <a:rPr lang="en-IN" altLang="x-none" sz="2000" b="1" dirty="0">
                <a:solidFill>
                  <a:srgbClr val="0000FF"/>
                </a:solidFill>
                <a:latin typeface="Times New Roman" panose="02020603050405020304" pitchFamily="18" charset="0"/>
                <a:cs typeface="Times New Roman" panose="02020603050405020304" pitchFamily="18" charset="0"/>
              </a:rPr>
              <a:t>                            (iii) Earth Rotation related.</a:t>
            </a:r>
          </a:p>
        </p:txBody>
      </p:sp>
      <p:sp>
        <p:nvSpPr>
          <p:cNvPr id="4" name="Rectangle 3">
            <a:extLst>
              <a:ext uri="{FF2B5EF4-FFF2-40B4-BE49-F238E27FC236}">
                <a16:creationId xmlns:a16="http://schemas.microsoft.com/office/drawing/2014/main" xmlns="" id="{AA49E5A7-DE64-4A8A-8F9A-A279A7E146CE}"/>
              </a:ext>
            </a:extLst>
          </p:cNvPr>
          <p:cNvSpPr>
            <a:spLocks noChangeArrowheads="1"/>
          </p:cNvSpPr>
          <p:nvPr/>
        </p:nvSpPr>
        <p:spPr bwMode="auto">
          <a:xfrm>
            <a:off x="142875" y="101313"/>
            <a:ext cx="35367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b="1" u="sng" dirty="0">
                <a:solidFill>
                  <a:srgbClr val="FF0000"/>
                </a:solidFill>
                <a:latin typeface="Times New Roman" panose="02020603050405020304" pitchFamily="18" charset="0"/>
                <a:cs typeface="Times New Roman" panose="02020603050405020304" pitchFamily="18" charset="0"/>
              </a:rPr>
              <a:t>Driving forces of plate motion:</a:t>
            </a:r>
          </a:p>
          <a:p>
            <a:pPr eaLnBrk="1" hangingPunct="1">
              <a:spcBef>
                <a:spcPct val="0"/>
              </a:spcBef>
              <a:buFontTx/>
              <a:buNone/>
            </a:pPr>
            <a:endParaRPr lang="en-IN" altLang="x-none" sz="2000" b="1" u="sng" dirty="0">
              <a:solidFill>
                <a:srgbClr val="FF0000"/>
              </a:solidFill>
              <a:latin typeface="Times New Roman" panose="02020603050405020304" pitchFamily="18" charset="0"/>
              <a:cs typeface="Times New Roman" panose="02020603050405020304" pitchFamily="18" charset="0"/>
            </a:endParaRPr>
          </a:p>
        </p:txBody>
      </p:sp>
      <p:pic>
        <p:nvPicPr>
          <p:cNvPr id="3074" name="Picture 2" descr="Image result for causes for plate motion">
            <a:extLst>
              <a:ext uri="{FF2B5EF4-FFF2-40B4-BE49-F238E27FC236}">
                <a16:creationId xmlns:a16="http://schemas.microsoft.com/office/drawing/2014/main" xmlns="" id="{801DD8A9-7AB6-434F-9177-B4954C68E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452" y="868521"/>
            <a:ext cx="2981325" cy="22860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xmlns="" id="{0BC481C5-4956-417D-8137-41D7B17249EF}"/>
              </a:ext>
            </a:extLst>
          </p:cNvPr>
          <p:cNvCxnSpPr/>
          <p:nvPr/>
        </p:nvCxnSpPr>
        <p:spPr>
          <a:xfrm>
            <a:off x="4142509" y="1288473"/>
            <a:ext cx="1371600" cy="339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Image result for causes for plate motion">
            <a:extLst>
              <a:ext uri="{FF2B5EF4-FFF2-40B4-BE49-F238E27FC236}">
                <a16:creationId xmlns:a16="http://schemas.microsoft.com/office/drawing/2014/main" xmlns="" id="{468042C3-1C52-42A0-A3E9-23674E96D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87030"/>
            <a:ext cx="9144000" cy="32893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xmlns="" id="{B5252B49-E255-45BA-B030-63E9C29DFE26}"/>
              </a:ext>
            </a:extLst>
          </p:cNvPr>
          <p:cNvCxnSpPr>
            <a:cxnSpLocks/>
          </p:cNvCxnSpPr>
          <p:nvPr/>
        </p:nvCxnSpPr>
        <p:spPr>
          <a:xfrm>
            <a:off x="1454727" y="1911927"/>
            <a:ext cx="235528"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xmlns="" id="{C2A1AE50-6507-4925-ACFA-E4067E1EDDD2}"/>
              </a:ext>
            </a:extLst>
          </p:cNvPr>
          <p:cNvSpPr>
            <a:spLocks noChangeArrowheads="1"/>
          </p:cNvSpPr>
          <p:nvPr/>
        </p:nvSpPr>
        <p:spPr bwMode="auto">
          <a:xfrm>
            <a:off x="45890" y="-92660"/>
            <a:ext cx="17556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IN" altLang="x-none" sz="2000" b="1" u="sng" dirty="0">
                <a:solidFill>
                  <a:srgbClr val="FF0000"/>
                </a:solidFill>
                <a:latin typeface="Times New Roman" panose="02020603050405020304" pitchFamily="18" charset="0"/>
                <a:cs typeface="Times New Roman" panose="02020603050405020304" pitchFamily="18" charset="0"/>
              </a:rPr>
              <a:t>Plate tectonics</a:t>
            </a:r>
          </a:p>
          <a:p>
            <a:pPr algn="just" eaLnBrk="1" hangingPunct="1">
              <a:spcBef>
                <a:spcPct val="0"/>
              </a:spcBef>
              <a:buFontTx/>
              <a:buNone/>
            </a:pPr>
            <a:endParaRPr lang="en-IN" altLang="x-none" sz="2000" b="1" dirty="0">
              <a:solidFill>
                <a:srgbClr val="FF0000"/>
              </a:solidFill>
              <a:latin typeface="Times New Roman" panose="02020603050405020304" pitchFamily="18" charset="0"/>
              <a:cs typeface="Times New Roman" panose="02020603050405020304" pitchFamily="18" charset="0"/>
            </a:endParaRPr>
          </a:p>
        </p:txBody>
      </p:sp>
      <p:sp>
        <p:nvSpPr>
          <p:cNvPr id="25603" name="Rectangle 4">
            <a:extLst>
              <a:ext uri="{FF2B5EF4-FFF2-40B4-BE49-F238E27FC236}">
                <a16:creationId xmlns:a16="http://schemas.microsoft.com/office/drawing/2014/main" xmlns="" id="{FFE2A1B9-E2D5-40C2-8FC8-D28201BC7BA9}"/>
              </a:ext>
            </a:extLst>
          </p:cNvPr>
          <p:cNvSpPr>
            <a:spLocks noChangeArrowheads="1"/>
          </p:cNvSpPr>
          <p:nvPr/>
        </p:nvSpPr>
        <p:spPr bwMode="auto">
          <a:xfrm>
            <a:off x="45890" y="443915"/>
            <a:ext cx="90011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b="1" dirty="0">
                <a:latin typeface="Times New Roman" panose="02020603050405020304" pitchFamily="18" charset="0"/>
                <a:cs typeface="Times New Roman" panose="02020603050405020304" pitchFamily="18" charset="0"/>
              </a:rPr>
              <a:t>Plate tectonics</a:t>
            </a:r>
            <a:r>
              <a:rPr lang="en-IN" altLang="x-none" sz="2000" dirty="0">
                <a:latin typeface="Times New Roman" panose="02020603050405020304" pitchFamily="18" charset="0"/>
                <a:cs typeface="Times New Roman" panose="02020603050405020304" pitchFamily="18" charset="0"/>
              </a:rPr>
              <a:t> is a scientific theory which describes the large scale motions of Earth’s lithosphere. </a:t>
            </a:r>
          </a:p>
          <a:p>
            <a:pPr algn="just" eaLnBrk="1" hangingPunct="1">
              <a:spcBef>
                <a:spcPct val="0"/>
              </a:spcBef>
              <a:buFontTx/>
              <a:buNone/>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 theory builds on the older concepts of continental drift,  developed during the first decades of the 20th century by Alfred Wegener, and seafloor spreading, developed in the 1960s.</a:t>
            </a:r>
          </a:p>
        </p:txBody>
      </p:sp>
      <p:sp>
        <p:nvSpPr>
          <p:cNvPr id="25604" name="Rectangle 5">
            <a:extLst>
              <a:ext uri="{FF2B5EF4-FFF2-40B4-BE49-F238E27FC236}">
                <a16:creationId xmlns:a16="http://schemas.microsoft.com/office/drawing/2014/main" xmlns="" id="{B4FDC5EB-2FB7-4BA3-8396-6C18F89000B1}"/>
              </a:ext>
            </a:extLst>
          </p:cNvPr>
          <p:cNvSpPr>
            <a:spLocks noChangeArrowheads="1"/>
          </p:cNvSpPr>
          <p:nvPr/>
        </p:nvSpPr>
        <p:spPr bwMode="auto">
          <a:xfrm>
            <a:off x="45890" y="2445252"/>
            <a:ext cx="88582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 lithosphere is broken up into what are called </a:t>
            </a:r>
            <a:r>
              <a:rPr lang="en-IN" altLang="x-none" sz="2000" b="1" dirty="0">
                <a:latin typeface="Times New Roman" panose="02020603050405020304" pitchFamily="18" charset="0"/>
                <a:cs typeface="Times New Roman" panose="02020603050405020304" pitchFamily="18" charset="0"/>
              </a:rPr>
              <a:t>tectonic plates</a:t>
            </a:r>
            <a:r>
              <a:rPr lang="en-IN" altLang="x-none" sz="2000" dirty="0">
                <a:latin typeface="Times New Roman" panose="02020603050405020304" pitchFamily="18" charset="0"/>
                <a:cs typeface="Times New Roman" panose="02020603050405020304" pitchFamily="18" charset="0"/>
              </a:rPr>
              <a:t>. </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In the case of Earth, there are currently seven to eight major (depending on how they are defined) and many minor plates.</a:t>
            </a:r>
          </a:p>
        </p:txBody>
      </p:sp>
      <p:pic>
        <p:nvPicPr>
          <p:cNvPr id="5" name="Picture 4" descr="Interior of the earth">
            <a:extLst>
              <a:ext uri="{FF2B5EF4-FFF2-40B4-BE49-F238E27FC236}">
                <a16:creationId xmlns:a16="http://schemas.microsoft.com/office/drawing/2014/main" xmlns="" id="{4173F6B3-7F3C-4C0D-B173-F481C26B3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036" y="3687348"/>
            <a:ext cx="4745460" cy="309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auses for plate motion">
            <a:extLst>
              <a:ext uri="{FF2B5EF4-FFF2-40B4-BE49-F238E27FC236}">
                <a16:creationId xmlns:a16="http://schemas.microsoft.com/office/drawing/2014/main" xmlns="" id="{E0732340-4649-43EA-AB41-F181FF274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5" y="121222"/>
            <a:ext cx="8756076" cy="656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xmlns="" id="{FF07EA3F-C12F-4BD0-A625-765B583DE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907" y="790575"/>
            <a:ext cx="592455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
            <a:extLst>
              <a:ext uri="{FF2B5EF4-FFF2-40B4-BE49-F238E27FC236}">
                <a16:creationId xmlns:a16="http://schemas.microsoft.com/office/drawing/2014/main" xmlns="" id="{61210513-9A80-43EC-93CC-9F1E75CE0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63" y="142875"/>
            <a:ext cx="3500437"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4">
            <a:extLst>
              <a:ext uri="{FF2B5EF4-FFF2-40B4-BE49-F238E27FC236}">
                <a16:creationId xmlns:a16="http://schemas.microsoft.com/office/drawing/2014/main" xmlns="" id="{9586EE9F-9243-4FEF-897B-21FD73C5DB88}"/>
              </a:ext>
            </a:extLst>
          </p:cNvPr>
          <p:cNvSpPr>
            <a:spLocks noChangeArrowheads="1"/>
          </p:cNvSpPr>
          <p:nvPr/>
        </p:nvSpPr>
        <p:spPr bwMode="auto">
          <a:xfrm>
            <a:off x="71438" y="71438"/>
            <a:ext cx="5357812"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IN" altLang="x-none" sz="2000" dirty="0">
                <a:latin typeface="Arial" panose="020B0604020202020204" pitchFamily="34" charset="0"/>
              </a:rPr>
              <a:t>The Wilson cycle begins in </a:t>
            </a:r>
            <a:r>
              <a:rPr lang="en-IN" altLang="x-none" sz="2000" u="sng" dirty="0">
                <a:latin typeface="Arial" panose="020B0604020202020204" pitchFamily="34" charset="0"/>
              </a:rPr>
              <a:t>Stage A </a:t>
            </a:r>
            <a:r>
              <a:rPr lang="en-IN" altLang="x-none" sz="2000" dirty="0">
                <a:latin typeface="Arial" panose="020B0604020202020204" pitchFamily="34" charset="0"/>
              </a:rPr>
              <a:t>with a stable continental craton. A hot spot (not present in the drawings) rises up under the craton, heating it, causing it to swell upward, stretch and thin like taffy, crack, and finally split into two pieces. This process not only splits a continent in two it also creates a new divergent plate boundary.</a:t>
            </a:r>
            <a:br>
              <a:rPr lang="en-IN" altLang="x-none" sz="2000" dirty="0">
                <a:latin typeface="Arial" panose="020B0604020202020204" pitchFamily="34" charset="0"/>
              </a:rPr>
            </a:br>
            <a:r>
              <a:rPr lang="en-IN" altLang="x-none" sz="2000" dirty="0">
                <a:latin typeface="Arial" panose="020B0604020202020204" pitchFamily="34" charset="0"/>
              </a:rPr>
              <a:t>     </a:t>
            </a:r>
          </a:p>
          <a:p>
            <a:pPr algn="just" eaLnBrk="1" hangingPunct="1">
              <a:spcBef>
                <a:spcPct val="0"/>
              </a:spcBef>
              <a:buFontTx/>
              <a:buNone/>
            </a:pPr>
            <a:r>
              <a:rPr lang="en-IN" altLang="x-none" sz="2000" u="sng" dirty="0">
                <a:latin typeface="Arial" panose="020B0604020202020204" pitchFamily="34" charset="0"/>
              </a:rPr>
              <a:t>Stage B </a:t>
            </a:r>
            <a:r>
              <a:rPr lang="en-IN" altLang="x-none" sz="2000" dirty="0">
                <a:latin typeface="Arial" panose="020B0604020202020204" pitchFamily="34" charset="0"/>
              </a:rPr>
              <a:t>- the one continent has been separated into two continents, east and west, and a new ocean basin (the ophiolite suite) is generated between them. The ocean basin in this stage is comparable to the Red Sea today. As the ocean basin widens the stretched and thinned edges where the two continents used to be joined cool, become denser, and sink below sea level. Wedges of divergent continental margins sediments accumulate on both new continental edges.</a:t>
            </a:r>
            <a:br>
              <a:rPr lang="en-IN" altLang="x-none" sz="2000" dirty="0">
                <a:latin typeface="Arial" panose="020B0604020202020204" pitchFamily="34" charset="0"/>
              </a:rPr>
            </a:br>
            <a:endParaRPr lang="en-IN" altLang="x-none" sz="2000"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a:extLst>
              <a:ext uri="{FF2B5EF4-FFF2-40B4-BE49-F238E27FC236}">
                <a16:creationId xmlns:a16="http://schemas.microsoft.com/office/drawing/2014/main" xmlns="" id="{1D71A44D-8C94-49AA-8BF5-CBD97CE57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42875"/>
            <a:ext cx="3500438"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4">
            <a:extLst>
              <a:ext uri="{FF2B5EF4-FFF2-40B4-BE49-F238E27FC236}">
                <a16:creationId xmlns:a16="http://schemas.microsoft.com/office/drawing/2014/main" xmlns="" id="{D5DA9CBF-7531-46AB-A5C0-C5B5F80A876A}"/>
              </a:ext>
            </a:extLst>
          </p:cNvPr>
          <p:cNvSpPr>
            <a:spLocks noChangeArrowheads="1"/>
          </p:cNvSpPr>
          <p:nvPr/>
        </p:nvSpPr>
        <p:spPr bwMode="auto">
          <a:xfrm>
            <a:off x="285750" y="214313"/>
            <a:ext cx="51435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u="sng">
                <a:solidFill>
                  <a:srgbClr val="FF0000"/>
                </a:solidFill>
                <a:latin typeface="Arial" panose="020B0604020202020204" pitchFamily="34" charset="0"/>
              </a:rPr>
              <a:t>Stage C</a:t>
            </a:r>
            <a:r>
              <a:rPr lang="en-IN" altLang="x-none" sz="2000">
                <a:latin typeface="Arial" panose="020B0604020202020204" pitchFamily="34" charset="0"/>
              </a:rPr>
              <a:t> - the ocean basin widens, sometimes to thousands of miles; this is comparable to the Atlantic ocean today. As long as the ocean basin is opening we are still in the opening phase of the Wilson cycle.</a:t>
            </a:r>
            <a:br>
              <a:rPr lang="en-IN" altLang="x-none" sz="2000">
                <a:latin typeface="Arial" panose="020B0604020202020204" pitchFamily="34" charset="0"/>
              </a:rPr>
            </a:br>
            <a:r>
              <a:rPr lang="en-IN" altLang="x-none" sz="2000" u="sng">
                <a:solidFill>
                  <a:srgbClr val="FF0000"/>
                </a:solidFill>
                <a:latin typeface="Arial" panose="020B0604020202020204" pitchFamily="34" charset="0"/>
              </a:rPr>
              <a:t>Stage D</a:t>
            </a:r>
            <a:r>
              <a:rPr lang="en-IN" altLang="x-none" sz="2000" u="sng">
                <a:latin typeface="Arial" panose="020B0604020202020204" pitchFamily="34" charset="0"/>
              </a:rPr>
              <a:t> </a:t>
            </a:r>
            <a:r>
              <a:rPr lang="en-IN" altLang="x-none" sz="2000">
                <a:latin typeface="Arial" panose="020B0604020202020204" pitchFamily="34" charset="0"/>
              </a:rPr>
              <a:t>- the closing phase of the Wilson Cycle begins when a subduction zone (new convergent plate boundary) forms. The subduction zone may form anywhere in the ocean basin, and may face in any direction. In this model we take the simplest situation; a subduction zone developing under the edge of one continent. Once the subduction zone is active the ocean basin is doomed; it will all eventually subduct and disappear. These are remnant ocean basins.</a:t>
            </a:r>
            <a:br>
              <a:rPr lang="en-IN" altLang="x-none" sz="2000">
                <a:latin typeface="Arial" panose="020B0604020202020204" pitchFamily="34" charset="0"/>
              </a:rPr>
            </a:br>
            <a:endParaRPr lang="en-IN" altLang="x-none" sz="20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a:extLst>
              <a:ext uri="{FF2B5EF4-FFF2-40B4-BE49-F238E27FC236}">
                <a16:creationId xmlns:a16="http://schemas.microsoft.com/office/drawing/2014/main" xmlns="" id="{95542AFE-9040-4E45-95D3-9F04ADDC8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42875"/>
            <a:ext cx="3500438"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4">
            <a:extLst>
              <a:ext uri="{FF2B5EF4-FFF2-40B4-BE49-F238E27FC236}">
                <a16:creationId xmlns:a16="http://schemas.microsoft.com/office/drawing/2014/main" xmlns="" id="{7BA7150E-B24D-4346-AE58-BAC881D10A6C}"/>
              </a:ext>
            </a:extLst>
          </p:cNvPr>
          <p:cNvSpPr>
            <a:spLocks noChangeArrowheads="1"/>
          </p:cNvSpPr>
          <p:nvPr/>
        </p:nvSpPr>
        <p:spPr bwMode="auto">
          <a:xfrm>
            <a:off x="71438" y="214313"/>
            <a:ext cx="542925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u="sng">
                <a:solidFill>
                  <a:srgbClr val="FF0000"/>
                </a:solidFill>
                <a:latin typeface="Arial" panose="020B0604020202020204" pitchFamily="34" charset="0"/>
              </a:rPr>
              <a:t>Stage E</a:t>
            </a:r>
            <a:r>
              <a:rPr lang="en-IN" altLang="x-none" sz="2000">
                <a:latin typeface="Arial" panose="020B0604020202020204" pitchFamily="34" charset="0"/>
              </a:rPr>
              <a:t> - most of the remnant ocean basin has subducted and the two continents are about to collide. Subduction under the edge of a continent has a lot of results. Deep in the subduction zone igneous magma is generated and rises to the surface to form volcanoes, that build into a cordilleran mountain range (e.g. the Cascade mountains of Washington, Oregon, and northern California.) Also, a lot of metamorphism occurs and folding and faulting.</a:t>
            </a:r>
            <a:br>
              <a:rPr lang="en-IN" altLang="x-none" sz="2000">
                <a:latin typeface="Arial" panose="020B0604020202020204" pitchFamily="34" charset="0"/>
              </a:rPr>
            </a:br>
            <a:r>
              <a:rPr lang="en-IN" altLang="x-none" sz="2000" u="sng">
                <a:solidFill>
                  <a:srgbClr val="FF0000"/>
                </a:solidFill>
                <a:latin typeface="Arial" panose="020B0604020202020204" pitchFamily="34" charset="0"/>
              </a:rPr>
              <a:t>Stage F</a:t>
            </a:r>
            <a:r>
              <a:rPr lang="en-IN" altLang="x-none" sz="2000">
                <a:latin typeface="Arial" panose="020B0604020202020204" pitchFamily="34" charset="0"/>
              </a:rPr>
              <a:t> - the two continents, separated in Stages A and B now collide. The remnant ocean basin is completely subducted. Technically the closing phase of the Wilson cycle is over. Because the subduction zone acts as a ramp the continent with the subduction zone (a hinterland) slides up over the edge of the continent without it (a foreland).</a:t>
            </a:r>
            <a:br>
              <a:rPr lang="en-IN" altLang="x-none" sz="2000">
                <a:latin typeface="Arial" panose="020B0604020202020204" pitchFamily="34" charset="0"/>
              </a:rPr>
            </a:br>
            <a:endParaRPr lang="en-IN" altLang="x-none" sz="20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a:extLst>
              <a:ext uri="{FF2B5EF4-FFF2-40B4-BE49-F238E27FC236}">
                <a16:creationId xmlns:a16="http://schemas.microsoft.com/office/drawing/2014/main" xmlns="" id="{C390DC2A-CDD1-4977-9BCC-FE66CEEE6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42875"/>
            <a:ext cx="3500438"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4">
            <a:extLst>
              <a:ext uri="{FF2B5EF4-FFF2-40B4-BE49-F238E27FC236}">
                <a16:creationId xmlns:a16="http://schemas.microsoft.com/office/drawing/2014/main" xmlns="" id="{44E302C0-AA0C-4B05-A459-CF80DD3338E8}"/>
              </a:ext>
            </a:extLst>
          </p:cNvPr>
          <p:cNvSpPr>
            <a:spLocks noChangeArrowheads="1"/>
          </p:cNvSpPr>
          <p:nvPr/>
        </p:nvSpPr>
        <p:spPr bwMode="auto">
          <a:xfrm>
            <a:off x="285750" y="285750"/>
            <a:ext cx="51435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u="sng">
                <a:solidFill>
                  <a:srgbClr val="FF0000"/>
                </a:solidFill>
                <a:latin typeface="Arial" panose="020B0604020202020204" pitchFamily="34" charset="0"/>
              </a:rPr>
              <a:t>Stage G</a:t>
            </a:r>
            <a:r>
              <a:rPr lang="en-IN" altLang="x-none" sz="2000">
                <a:latin typeface="Arial" panose="020B0604020202020204" pitchFamily="34" charset="0"/>
              </a:rPr>
              <a:t> - once the collision has occurred the only thing left for the mountain to do is erode down to sea level - a peneplain. The stage G drawing is a distortion, however. With the collision the continental thickness doubles, and since continental rock is light weight, both will rise as the mountain erodes, much like a boat rises when cargo is taken off of it. Thus, in reality, most of the hinterland continent will be eroded away, and the foreland continent will eventually get back to the earth's surface again.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9">
            <a:extLst>
              <a:ext uri="{FF2B5EF4-FFF2-40B4-BE49-F238E27FC236}">
                <a16:creationId xmlns:a16="http://schemas.microsoft.com/office/drawing/2014/main" xmlns="" id="{2BEC9E69-9ED6-41D3-A2DA-D366D8E8DDFE}"/>
              </a:ext>
            </a:extLst>
          </p:cNvPr>
          <p:cNvSpPr>
            <a:spLocks noChangeArrowheads="1"/>
          </p:cNvSpPr>
          <p:nvPr/>
        </p:nvSpPr>
        <p:spPr bwMode="auto">
          <a:xfrm>
            <a:off x="142875" y="-11692"/>
            <a:ext cx="15810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b="1" u="sng" dirty="0">
                <a:solidFill>
                  <a:srgbClr val="FF0000"/>
                </a:solidFill>
                <a:latin typeface="Times New Roman" panose="02020603050405020304" pitchFamily="18" charset="0"/>
                <a:cs typeface="Times New Roman" panose="02020603050405020304" pitchFamily="18" charset="0"/>
              </a:rPr>
              <a:t>Major plates</a:t>
            </a:r>
            <a:endParaRPr lang="en-IN" altLang="x-none" sz="2000" u="sng" dirty="0">
              <a:solidFill>
                <a:srgbClr val="FF0000"/>
              </a:solidFill>
              <a:latin typeface="Times New Roman" panose="02020603050405020304" pitchFamily="18" charset="0"/>
              <a:cs typeface="Times New Roman" panose="02020603050405020304" pitchFamily="18" charset="0"/>
            </a:endParaRPr>
          </a:p>
        </p:txBody>
      </p:sp>
      <p:sp>
        <p:nvSpPr>
          <p:cNvPr id="26627" name="Rectangle 20">
            <a:extLst>
              <a:ext uri="{FF2B5EF4-FFF2-40B4-BE49-F238E27FC236}">
                <a16:creationId xmlns:a16="http://schemas.microsoft.com/office/drawing/2014/main" xmlns="" id="{E93F198E-B963-4B6F-96A4-EC4F00C0C5F2}"/>
              </a:ext>
            </a:extLst>
          </p:cNvPr>
          <p:cNvSpPr>
            <a:spLocks noChangeArrowheads="1"/>
          </p:cNvSpPr>
          <p:nvPr/>
        </p:nvSpPr>
        <p:spPr bwMode="auto">
          <a:xfrm>
            <a:off x="142875" y="167543"/>
            <a:ext cx="9167380" cy="326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x-none" sz="2000" dirty="0">
                <a:latin typeface="Times New Roman" panose="02020603050405020304" pitchFamily="18" charset="0"/>
                <a:cs typeface="Times New Roman" panose="02020603050405020304" pitchFamily="18" charset="0"/>
              </a:rPr>
              <a:t>Depending on how they are defined, there are usually seven or eight "major" plates:</a:t>
            </a:r>
          </a:p>
          <a:p>
            <a:pPr eaLnBrk="1" hangingPunct="1">
              <a:lnSpc>
                <a:spcPct val="150000"/>
              </a:lnSpc>
              <a:spcBef>
                <a:spcPct val="0"/>
              </a:spcBef>
              <a:buFontTx/>
              <a:buNone/>
            </a:pPr>
            <a:r>
              <a:rPr lang="en-US" altLang="x-none" sz="2000" dirty="0">
                <a:latin typeface="Times New Roman" panose="02020603050405020304" pitchFamily="18" charset="0"/>
                <a:cs typeface="Times New Roman" panose="02020603050405020304" pitchFamily="18" charset="0"/>
              </a:rPr>
              <a:t>1.African Plate</a:t>
            </a:r>
          </a:p>
          <a:p>
            <a:pPr eaLnBrk="1" hangingPunct="1">
              <a:lnSpc>
                <a:spcPct val="150000"/>
              </a:lnSpc>
              <a:spcBef>
                <a:spcPct val="0"/>
              </a:spcBef>
              <a:buFontTx/>
              <a:buNone/>
            </a:pPr>
            <a:r>
              <a:rPr lang="en-US" altLang="x-none" sz="2000" dirty="0">
                <a:latin typeface="Times New Roman" panose="02020603050405020304" pitchFamily="18" charset="0"/>
                <a:cs typeface="Times New Roman" panose="02020603050405020304" pitchFamily="18" charset="0"/>
              </a:rPr>
              <a:t>2. Antarctic Plate</a:t>
            </a:r>
          </a:p>
          <a:p>
            <a:pPr eaLnBrk="1" hangingPunct="1">
              <a:lnSpc>
                <a:spcPct val="150000"/>
              </a:lnSpc>
              <a:spcBef>
                <a:spcPct val="0"/>
              </a:spcBef>
              <a:buFontTx/>
              <a:buNone/>
            </a:pPr>
            <a:r>
              <a:rPr lang="en-US" altLang="x-none" sz="2000" dirty="0">
                <a:latin typeface="Times New Roman" panose="02020603050405020304" pitchFamily="18" charset="0"/>
                <a:cs typeface="Times New Roman" panose="02020603050405020304" pitchFamily="18" charset="0"/>
              </a:rPr>
              <a:t>3.Indian-Australian Plate  (some times divided into (</a:t>
            </a:r>
            <a:r>
              <a:rPr lang="en-US" altLang="x-none" sz="2000" dirty="0" err="1">
                <a:latin typeface="Times New Roman" panose="02020603050405020304" pitchFamily="18" charset="0"/>
                <a:cs typeface="Times New Roman" panose="02020603050405020304" pitchFamily="18" charset="0"/>
              </a:rPr>
              <a:t>i</a:t>
            </a:r>
            <a:r>
              <a:rPr lang="en-US" altLang="x-none" sz="2000" dirty="0">
                <a:latin typeface="Times New Roman" panose="02020603050405020304" pitchFamily="18" charset="0"/>
                <a:cs typeface="Times New Roman" panose="02020603050405020304" pitchFamily="18" charset="0"/>
              </a:rPr>
              <a:t>) Indian Plate (ii) Australian Plate</a:t>
            </a:r>
          </a:p>
          <a:p>
            <a:pPr eaLnBrk="1" hangingPunct="1">
              <a:lnSpc>
                <a:spcPct val="150000"/>
              </a:lnSpc>
              <a:spcBef>
                <a:spcPct val="0"/>
              </a:spcBef>
              <a:buFontTx/>
              <a:buNone/>
            </a:pPr>
            <a:r>
              <a:rPr lang="en-US" altLang="x-none" sz="2000" dirty="0">
                <a:latin typeface="Times New Roman" panose="02020603050405020304" pitchFamily="18" charset="0"/>
                <a:cs typeface="Times New Roman" panose="02020603050405020304" pitchFamily="18" charset="0"/>
              </a:rPr>
              <a:t>4.Eurasian Plate</a:t>
            </a:r>
          </a:p>
          <a:p>
            <a:pPr eaLnBrk="1" hangingPunct="1">
              <a:lnSpc>
                <a:spcPct val="150000"/>
              </a:lnSpc>
              <a:spcBef>
                <a:spcPct val="0"/>
              </a:spcBef>
              <a:buFontTx/>
              <a:buNone/>
            </a:pPr>
            <a:r>
              <a:rPr lang="en-US" altLang="x-none" sz="2000" dirty="0">
                <a:latin typeface="Times New Roman" panose="02020603050405020304" pitchFamily="18" charset="0"/>
                <a:cs typeface="Times New Roman" panose="02020603050405020304" pitchFamily="18" charset="0"/>
              </a:rPr>
              <a:t>5.North American Plate</a:t>
            </a:r>
          </a:p>
          <a:p>
            <a:pPr eaLnBrk="1" hangingPunct="1">
              <a:lnSpc>
                <a:spcPct val="150000"/>
              </a:lnSpc>
              <a:spcBef>
                <a:spcPct val="0"/>
              </a:spcBef>
              <a:buFontTx/>
              <a:buNone/>
            </a:pPr>
            <a:r>
              <a:rPr lang="en-US" altLang="x-none" sz="2000" dirty="0">
                <a:latin typeface="Times New Roman" panose="02020603050405020304" pitchFamily="18" charset="0"/>
                <a:cs typeface="Times New Roman" panose="02020603050405020304" pitchFamily="18" charset="0"/>
              </a:rPr>
              <a:t>6. South American Plate</a:t>
            </a:r>
          </a:p>
        </p:txBody>
      </p:sp>
      <p:pic>
        <p:nvPicPr>
          <p:cNvPr id="5122" name="Picture 2" descr="7 major plate tectonics">
            <a:extLst>
              <a:ext uri="{FF2B5EF4-FFF2-40B4-BE49-F238E27FC236}">
                <a16:creationId xmlns:a16="http://schemas.microsoft.com/office/drawing/2014/main" xmlns="" id="{7C3A9BEF-38E1-4F12-AA77-486B676EE9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30" t="7602" r="2262" b="8089"/>
          <a:stretch/>
        </p:blipFill>
        <p:spPr bwMode="auto">
          <a:xfrm>
            <a:off x="2563091" y="3379427"/>
            <a:ext cx="6548875" cy="3435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xmlns="" id="{04AFE64E-1606-495D-A56F-53B0F1D3A4F2}"/>
              </a:ext>
            </a:extLst>
          </p:cNvPr>
          <p:cNvSpPr>
            <a:spLocks noChangeArrowheads="1"/>
          </p:cNvSpPr>
          <p:nvPr/>
        </p:nvSpPr>
        <p:spPr bwMode="auto">
          <a:xfrm>
            <a:off x="71438" y="130175"/>
            <a:ext cx="8858250" cy="461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dirty="0">
                <a:latin typeface="Times New Roman" panose="02020603050405020304" pitchFamily="18" charset="0"/>
                <a:cs typeface="Times New Roman" panose="02020603050405020304" pitchFamily="18" charset="0"/>
              </a:rPr>
              <a:t>- There are about 20 </a:t>
            </a:r>
            <a:r>
              <a:rPr lang="en-IN" altLang="x-none" sz="2000" dirty="0" err="1">
                <a:latin typeface="Times New Roman" panose="02020603050405020304" pitchFamily="18" charset="0"/>
                <a:cs typeface="Times New Roman" panose="02020603050405020304" pitchFamily="18" charset="0"/>
              </a:rPr>
              <a:t>nos</a:t>
            </a:r>
            <a:r>
              <a:rPr lang="en-IN" altLang="x-none" sz="2000" dirty="0">
                <a:latin typeface="Times New Roman" panose="02020603050405020304" pitchFamily="18" charset="0"/>
                <a:cs typeface="Times New Roman" panose="02020603050405020304" pitchFamily="18" charset="0"/>
              </a:rPr>
              <a:t> of smaller plates, the seven largest of which are:</a:t>
            </a:r>
          </a:p>
          <a:p>
            <a:pPr algn="ctr" eaLnBrk="1" hangingPunct="1">
              <a:lnSpc>
                <a:spcPct val="200000"/>
              </a:lnSpc>
              <a:spcBef>
                <a:spcPct val="0"/>
              </a:spcBef>
              <a:buFontTx/>
              <a:buNone/>
            </a:pPr>
            <a:r>
              <a:rPr lang="en-IN" altLang="x-none" sz="2000" dirty="0">
                <a:latin typeface="Times New Roman" panose="02020603050405020304" pitchFamily="18" charset="0"/>
                <a:cs typeface="Times New Roman" panose="02020603050405020304" pitchFamily="18" charset="0"/>
              </a:rPr>
              <a:t>Arabian Plate </a:t>
            </a:r>
          </a:p>
          <a:p>
            <a:pPr algn="ctr" eaLnBrk="1" hangingPunct="1">
              <a:lnSpc>
                <a:spcPct val="200000"/>
              </a:lnSpc>
              <a:spcBef>
                <a:spcPct val="0"/>
              </a:spcBef>
              <a:buFontTx/>
              <a:buNone/>
            </a:pPr>
            <a:r>
              <a:rPr lang="en-IN" altLang="x-none" sz="2000" dirty="0">
                <a:latin typeface="Times New Roman" panose="02020603050405020304" pitchFamily="18" charset="0"/>
                <a:cs typeface="Times New Roman" panose="02020603050405020304" pitchFamily="18" charset="0"/>
              </a:rPr>
              <a:t>Caribbean Plate </a:t>
            </a:r>
          </a:p>
          <a:p>
            <a:pPr algn="ctr" eaLnBrk="1" hangingPunct="1">
              <a:lnSpc>
                <a:spcPct val="200000"/>
              </a:lnSpc>
              <a:spcBef>
                <a:spcPct val="0"/>
              </a:spcBef>
              <a:buFontTx/>
              <a:buNone/>
            </a:pPr>
            <a:r>
              <a:rPr lang="en-IN" altLang="x-none" sz="2000" dirty="0">
                <a:latin typeface="Times New Roman" panose="02020603050405020304" pitchFamily="18" charset="0"/>
                <a:cs typeface="Times New Roman" panose="02020603050405020304" pitchFamily="18" charset="0"/>
              </a:rPr>
              <a:t>Juan de Fuca Plate </a:t>
            </a:r>
          </a:p>
          <a:p>
            <a:pPr algn="ctr" eaLnBrk="1" hangingPunct="1">
              <a:lnSpc>
                <a:spcPct val="200000"/>
              </a:lnSpc>
              <a:spcBef>
                <a:spcPct val="0"/>
              </a:spcBef>
              <a:buFontTx/>
              <a:buNone/>
            </a:pPr>
            <a:r>
              <a:rPr lang="en-IN" altLang="x-none" sz="2000" dirty="0">
                <a:latin typeface="Times New Roman" panose="02020603050405020304" pitchFamily="18" charset="0"/>
                <a:cs typeface="Times New Roman" panose="02020603050405020304" pitchFamily="18" charset="0"/>
              </a:rPr>
              <a:t>Cocos Plate </a:t>
            </a:r>
          </a:p>
          <a:p>
            <a:pPr algn="ctr" eaLnBrk="1" hangingPunct="1">
              <a:lnSpc>
                <a:spcPct val="200000"/>
              </a:lnSpc>
              <a:spcBef>
                <a:spcPct val="0"/>
              </a:spcBef>
              <a:buFontTx/>
              <a:buNone/>
            </a:pPr>
            <a:r>
              <a:rPr lang="en-IN" altLang="x-none" sz="2000" dirty="0">
                <a:latin typeface="Times New Roman" panose="02020603050405020304" pitchFamily="18" charset="0"/>
                <a:cs typeface="Times New Roman" panose="02020603050405020304" pitchFamily="18" charset="0"/>
              </a:rPr>
              <a:t>Nazca Plate </a:t>
            </a:r>
          </a:p>
          <a:p>
            <a:pPr algn="ctr" eaLnBrk="1" hangingPunct="1">
              <a:lnSpc>
                <a:spcPct val="200000"/>
              </a:lnSpc>
              <a:spcBef>
                <a:spcPct val="0"/>
              </a:spcBef>
              <a:buFontTx/>
              <a:buNone/>
            </a:pPr>
            <a:r>
              <a:rPr lang="en-IN" altLang="x-none" sz="2000" dirty="0">
                <a:latin typeface="Times New Roman" panose="02020603050405020304" pitchFamily="18" charset="0"/>
                <a:cs typeface="Times New Roman" panose="02020603050405020304" pitchFamily="18" charset="0"/>
              </a:rPr>
              <a:t>Philippine Sea Plate </a:t>
            </a:r>
          </a:p>
          <a:p>
            <a:pPr algn="ctr" eaLnBrk="1" hangingPunct="1">
              <a:lnSpc>
                <a:spcPct val="200000"/>
              </a:lnSpc>
              <a:spcBef>
                <a:spcPct val="0"/>
              </a:spcBef>
              <a:buFontTx/>
              <a:buNone/>
            </a:pPr>
            <a:r>
              <a:rPr lang="en-IN" altLang="x-none" sz="2000" dirty="0">
                <a:latin typeface="Times New Roman" panose="02020603050405020304" pitchFamily="18" charset="0"/>
                <a:cs typeface="Times New Roman" panose="02020603050405020304" pitchFamily="18" charset="0"/>
              </a:rPr>
              <a:t>Scotia Plate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tectonic plates">
            <a:extLst>
              <a:ext uri="{FF2B5EF4-FFF2-40B4-BE49-F238E27FC236}">
                <a16:creationId xmlns:a16="http://schemas.microsoft.com/office/drawing/2014/main" xmlns="" id="{21CE39DD-BBB1-4876-82A1-FBCEF7F2494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x-none"/>
          </a:p>
        </p:txBody>
      </p:sp>
      <p:sp>
        <p:nvSpPr>
          <p:cNvPr id="5" name="AutoShape 4" descr="Image result for tectonic plates">
            <a:extLst>
              <a:ext uri="{FF2B5EF4-FFF2-40B4-BE49-F238E27FC236}">
                <a16:creationId xmlns:a16="http://schemas.microsoft.com/office/drawing/2014/main" xmlns="" id="{FAD62019-3EB7-488D-A5D2-AF35D59EF244}"/>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x-none"/>
          </a:p>
        </p:txBody>
      </p:sp>
      <p:sp>
        <p:nvSpPr>
          <p:cNvPr id="6" name="AutoShape 6" descr="Image result for tectonic plates">
            <a:extLst>
              <a:ext uri="{FF2B5EF4-FFF2-40B4-BE49-F238E27FC236}">
                <a16:creationId xmlns:a16="http://schemas.microsoft.com/office/drawing/2014/main" xmlns="" id="{E680EDC5-8626-459E-94E8-5E809FEA9178}"/>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x-none"/>
          </a:p>
        </p:txBody>
      </p:sp>
      <p:pic>
        <p:nvPicPr>
          <p:cNvPr id="1036" name="Picture 12">
            <a:extLst>
              <a:ext uri="{FF2B5EF4-FFF2-40B4-BE49-F238E27FC236}">
                <a16:creationId xmlns:a16="http://schemas.microsoft.com/office/drawing/2014/main" xmlns="" id="{7ECC09A2-62B9-444A-94B7-AD1780026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 y="307974"/>
            <a:ext cx="8991601" cy="613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hlinkClick r:id="rId2"/>
            <a:extLst>
              <a:ext uri="{FF2B5EF4-FFF2-40B4-BE49-F238E27FC236}">
                <a16:creationId xmlns:a16="http://schemas.microsoft.com/office/drawing/2014/main" xmlns="" id="{26B8DABF-AF8A-4F40-85BA-7824D3E49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67938"/>
            <a:ext cx="9144000" cy="598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xmlns="" id="{BA21983E-57AB-4BC4-8B96-ED3479B1CC29}"/>
              </a:ext>
            </a:extLst>
          </p:cNvPr>
          <p:cNvSpPr>
            <a:spLocks noChangeArrowheads="1"/>
          </p:cNvSpPr>
          <p:nvPr/>
        </p:nvSpPr>
        <p:spPr bwMode="auto">
          <a:xfrm>
            <a:off x="142875" y="0"/>
            <a:ext cx="9001125"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1900" dirty="0">
                <a:latin typeface="Times New Roman" panose="02020603050405020304" pitchFamily="18" charset="0"/>
                <a:cs typeface="Times New Roman" panose="02020603050405020304" pitchFamily="18" charset="0"/>
              </a:rPr>
              <a:t>The lithospheric plates ride on the asthenosphere.</a:t>
            </a:r>
          </a:p>
          <a:p>
            <a:pPr algn="just" eaLnBrk="1" hangingPunct="1">
              <a:spcBef>
                <a:spcPct val="0"/>
              </a:spcBef>
              <a:buFontTx/>
              <a:buNone/>
            </a:pPr>
            <a:r>
              <a:rPr lang="en-IN" altLang="x-none" sz="1900" dirty="0">
                <a:latin typeface="Times New Roman" panose="02020603050405020304" pitchFamily="18" charset="0"/>
                <a:cs typeface="Times New Roman" panose="02020603050405020304" pitchFamily="18" charset="0"/>
              </a:rPr>
              <a:t> </a:t>
            </a:r>
          </a:p>
          <a:p>
            <a:pPr marL="342900" indent="-342900" algn="just">
              <a:spcBef>
                <a:spcPct val="0"/>
              </a:spcBef>
            </a:pPr>
            <a:r>
              <a:rPr lang="en-IN" altLang="x-none" sz="1900" dirty="0">
                <a:latin typeface="Times New Roman" panose="02020603050405020304" pitchFamily="18" charset="0"/>
                <a:cs typeface="Times New Roman" panose="02020603050405020304" pitchFamily="18" charset="0"/>
              </a:rPr>
              <a:t>These plates move in relation to one another at one of three types of plate boundaries: </a:t>
            </a:r>
          </a:p>
          <a:p>
            <a:pPr marL="342900" indent="-342900" algn="just">
              <a:spcBef>
                <a:spcPct val="0"/>
              </a:spcBef>
            </a:pPr>
            <a:r>
              <a:rPr lang="en-IN" altLang="x-none" sz="1900" dirty="0">
                <a:latin typeface="Times New Roman" panose="02020603050405020304" pitchFamily="18" charset="0"/>
                <a:cs typeface="Times New Roman" panose="02020603050405020304" pitchFamily="18" charset="0"/>
              </a:rPr>
              <a:t>(</a:t>
            </a:r>
            <a:r>
              <a:rPr lang="en-IN" altLang="x-none" sz="1900" dirty="0" err="1">
                <a:latin typeface="Times New Roman" panose="02020603050405020304" pitchFamily="18" charset="0"/>
                <a:cs typeface="Times New Roman" panose="02020603050405020304" pitchFamily="18" charset="0"/>
              </a:rPr>
              <a:t>i</a:t>
            </a:r>
            <a:r>
              <a:rPr lang="en-IN" altLang="x-none" sz="1900" dirty="0">
                <a:latin typeface="Times New Roman" panose="02020603050405020304" pitchFamily="18" charset="0"/>
                <a:cs typeface="Times New Roman" panose="02020603050405020304" pitchFamily="18" charset="0"/>
              </a:rPr>
              <a:t>) Convergent, or collisional boundaries</a:t>
            </a:r>
          </a:p>
          <a:p>
            <a:pPr marL="342900" indent="-342900" algn="just">
              <a:spcBef>
                <a:spcPct val="0"/>
              </a:spcBef>
            </a:pPr>
            <a:endParaRPr lang="en-IN" altLang="x-none" sz="19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1900" dirty="0">
                <a:latin typeface="Times New Roman" panose="02020603050405020304" pitchFamily="18" charset="0"/>
                <a:cs typeface="Times New Roman" panose="02020603050405020304" pitchFamily="18" charset="0"/>
              </a:rPr>
              <a:t>(ii) Divergent boundaries, also called spreading centres; and </a:t>
            </a:r>
          </a:p>
          <a:p>
            <a:pPr marL="342900" indent="-342900" algn="just">
              <a:spcBef>
                <a:spcPct val="0"/>
              </a:spcBef>
            </a:pPr>
            <a:endParaRPr lang="en-IN" altLang="x-none" sz="19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1900" dirty="0">
                <a:latin typeface="Times New Roman" panose="02020603050405020304" pitchFamily="18" charset="0"/>
                <a:cs typeface="Times New Roman" panose="02020603050405020304" pitchFamily="18" charset="0"/>
              </a:rPr>
              <a:t>(iii) Transform fault boundaries. </a:t>
            </a:r>
          </a:p>
          <a:p>
            <a:pPr algn="just" eaLnBrk="1" hangingPunct="1">
              <a:spcBef>
                <a:spcPct val="0"/>
              </a:spcBef>
              <a:buFontTx/>
              <a:buChar char="-"/>
            </a:pPr>
            <a:endParaRPr lang="en-IN" altLang="x-none" sz="19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1900" dirty="0">
                <a:latin typeface="Times New Roman" panose="02020603050405020304" pitchFamily="18" charset="0"/>
                <a:cs typeface="Times New Roman" panose="02020603050405020304" pitchFamily="18" charset="0"/>
              </a:rPr>
              <a:t>Earthquakes, volcanic activity, mountain-building, and oceanic trench formation occur along plate boundaries. </a:t>
            </a:r>
          </a:p>
          <a:p>
            <a:pPr algn="just" eaLnBrk="1" hangingPunct="1">
              <a:spcBef>
                <a:spcPct val="0"/>
              </a:spcBef>
              <a:buFontTx/>
              <a:buChar char="-"/>
            </a:pPr>
            <a:endParaRPr lang="en-IN" altLang="x-none" sz="19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1900" dirty="0">
                <a:latin typeface="Times New Roman" panose="02020603050405020304" pitchFamily="18" charset="0"/>
                <a:cs typeface="Times New Roman" panose="02020603050405020304" pitchFamily="18" charset="0"/>
              </a:rPr>
              <a:t>The lateral relative movement of the plates varies, though it is typically  0-100 mm annually.</a:t>
            </a:r>
          </a:p>
          <a:p>
            <a:pPr algn="just" eaLnBrk="1" hangingPunct="1">
              <a:spcBef>
                <a:spcPct val="0"/>
              </a:spcBef>
              <a:buFontTx/>
              <a:buChar char="-"/>
            </a:pPr>
            <a:endParaRPr lang="en-IN" altLang="x-none" sz="1900" dirty="0">
              <a:latin typeface="Times New Roman" panose="02020603050405020304" pitchFamily="18" charset="0"/>
              <a:cs typeface="Times New Roman" panose="02020603050405020304" pitchFamily="18" charset="0"/>
            </a:endParaRPr>
          </a:p>
        </p:txBody>
      </p:sp>
      <p:pic>
        <p:nvPicPr>
          <p:cNvPr id="4" name="Picture 2">
            <a:hlinkClick r:id="rId2"/>
            <a:extLst>
              <a:ext uri="{FF2B5EF4-FFF2-40B4-BE49-F238E27FC236}">
                <a16:creationId xmlns:a16="http://schemas.microsoft.com/office/drawing/2014/main" xmlns="" id="{D03F787F-BD35-4EB2-A18C-2D81ED9FD5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94" r="40797" b="80921"/>
          <a:stretch/>
        </p:blipFill>
        <p:spPr bwMode="auto">
          <a:xfrm>
            <a:off x="577127" y="4478149"/>
            <a:ext cx="8132620" cy="167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xmlns="" id="{025E5833-D152-4F47-8D5F-32376E64E405}"/>
              </a:ext>
            </a:extLst>
          </p:cNvPr>
          <p:cNvSpPr/>
          <p:nvPr/>
        </p:nvSpPr>
        <p:spPr>
          <a:xfrm>
            <a:off x="6421060" y="6101963"/>
            <a:ext cx="2544286" cy="646331"/>
          </a:xfrm>
          <a:prstGeom prst="rect">
            <a:avLst/>
          </a:prstGeom>
        </p:spPr>
        <p:txBody>
          <a:bodyPr wrap="none">
            <a:spAutoFit/>
          </a:bodyPr>
          <a:lstStyle/>
          <a:p>
            <a:pPr algn="ctr"/>
            <a:r>
              <a:rPr lang="en-IN" altLang="x-none" dirty="0">
                <a:latin typeface="Times New Roman" panose="02020603050405020304" pitchFamily="18" charset="0"/>
                <a:cs typeface="Times New Roman" panose="02020603050405020304" pitchFamily="18" charset="0"/>
              </a:rPr>
              <a:t>(Convergent, </a:t>
            </a:r>
          </a:p>
          <a:p>
            <a:pPr algn="ctr"/>
            <a:r>
              <a:rPr lang="en-IN" altLang="x-none" dirty="0">
                <a:latin typeface="Times New Roman" panose="02020603050405020304" pitchFamily="18" charset="0"/>
                <a:cs typeface="Times New Roman" panose="02020603050405020304" pitchFamily="18" charset="0"/>
              </a:rPr>
              <a:t>or collisional boundaries)</a:t>
            </a:r>
            <a:endParaRPr lang="x-none" dirty="0"/>
          </a:p>
        </p:txBody>
      </p:sp>
      <p:sp>
        <p:nvSpPr>
          <p:cNvPr id="5" name="Rectangle 4">
            <a:extLst>
              <a:ext uri="{FF2B5EF4-FFF2-40B4-BE49-F238E27FC236}">
                <a16:creationId xmlns:a16="http://schemas.microsoft.com/office/drawing/2014/main" xmlns="" id="{B11A68B8-5EE2-4323-96A3-47E8E2E39A68}"/>
              </a:ext>
            </a:extLst>
          </p:cNvPr>
          <p:cNvSpPr/>
          <p:nvPr/>
        </p:nvSpPr>
        <p:spPr>
          <a:xfrm>
            <a:off x="4006083" y="5995118"/>
            <a:ext cx="1274708" cy="646331"/>
          </a:xfrm>
          <a:prstGeom prst="rect">
            <a:avLst/>
          </a:prstGeom>
        </p:spPr>
        <p:txBody>
          <a:bodyPr wrap="none">
            <a:spAutoFit/>
          </a:bodyPr>
          <a:lstStyle/>
          <a:p>
            <a:r>
              <a:rPr lang="en-IN" altLang="x-none" dirty="0">
                <a:latin typeface="Times New Roman" panose="02020603050405020304" pitchFamily="18" charset="0"/>
                <a:cs typeface="Times New Roman" panose="02020603050405020304" pitchFamily="18" charset="0"/>
              </a:rPr>
              <a:t>(Divergent </a:t>
            </a:r>
          </a:p>
          <a:p>
            <a:r>
              <a:rPr lang="en-IN" altLang="x-none" dirty="0">
                <a:latin typeface="Times New Roman" panose="02020603050405020304" pitchFamily="18" charset="0"/>
                <a:cs typeface="Times New Roman" panose="02020603050405020304" pitchFamily="18" charset="0"/>
              </a:rPr>
              <a:t>boundaries)</a:t>
            </a:r>
            <a:endParaRPr lang="x-none" dirty="0"/>
          </a:p>
        </p:txBody>
      </p:sp>
      <p:sp>
        <p:nvSpPr>
          <p:cNvPr id="6" name="Rectangle 5">
            <a:extLst>
              <a:ext uri="{FF2B5EF4-FFF2-40B4-BE49-F238E27FC236}">
                <a16:creationId xmlns:a16="http://schemas.microsoft.com/office/drawing/2014/main" xmlns="" id="{A1D9547A-0D72-47BC-A73A-AF43C270A8B1}"/>
              </a:ext>
            </a:extLst>
          </p:cNvPr>
          <p:cNvSpPr/>
          <p:nvPr/>
        </p:nvSpPr>
        <p:spPr>
          <a:xfrm>
            <a:off x="321528" y="6027430"/>
            <a:ext cx="2856744" cy="369332"/>
          </a:xfrm>
          <a:prstGeom prst="rect">
            <a:avLst/>
          </a:prstGeom>
        </p:spPr>
        <p:txBody>
          <a:bodyPr wrap="none">
            <a:spAutoFit/>
          </a:bodyPr>
          <a:lstStyle/>
          <a:p>
            <a:r>
              <a:rPr lang="en-IN" altLang="x-none" dirty="0">
                <a:latin typeface="Times New Roman" panose="02020603050405020304" pitchFamily="18" charset="0"/>
                <a:cs typeface="Times New Roman" panose="02020603050405020304" pitchFamily="18" charset="0"/>
              </a:rPr>
              <a:t>(Transform fault boundaries)</a:t>
            </a:r>
            <a:endParaRPr lang="x-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xmlns="" id="{B68DDD8E-3C82-4190-A5E8-94701AB844E3}"/>
              </a:ext>
            </a:extLst>
          </p:cNvPr>
          <p:cNvSpPr>
            <a:spLocks noChangeArrowheads="1"/>
          </p:cNvSpPr>
          <p:nvPr/>
        </p:nvSpPr>
        <p:spPr bwMode="auto">
          <a:xfrm>
            <a:off x="142875" y="3854378"/>
            <a:ext cx="90011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Tectonic plates are able to move because the Earth's lithosphere has a higher strength and lower density than the underlying asthenosphere. </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Their </a:t>
            </a:r>
            <a:r>
              <a:rPr lang="en-IN" altLang="x-none" sz="1900" dirty="0">
                <a:latin typeface="Times New Roman" panose="02020603050405020304" pitchFamily="18" charset="0"/>
                <a:cs typeface="Times New Roman" panose="02020603050405020304" pitchFamily="18" charset="0"/>
              </a:rPr>
              <a:t>movement</a:t>
            </a:r>
            <a:r>
              <a:rPr lang="en-IN" altLang="x-none" sz="2000" dirty="0">
                <a:latin typeface="Times New Roman" panose="02020603050405020304" pitchFamily="18" charset="0"/>
                <a:cs typeface="Times New Roman" panose="02020603050405020304" pitchFamily="18" charset="0"/>
              </a:rPr>
              <a:t> is thought to be driven by the motion of hot material in the mantle. </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Lateral density variations in the mantle result in 	convection, which is transferred into tectonic plate motion through some combination of drag, downward suction at the subduction zones, and variations in topography and density of the crust that result in differences in gravitational forces. </a:t>
            </a:r>
          </a:p>
        </p:txBody>
      </p:sp>
      <p:pic>
        <p:nvPicPr>
          <p:cNvPr id="6" name="Picture 2">
            <a:hlinkClick r:id="rId2"/>
            <a:extLst>
              <a:ext uri="{FF2B5EF4-FFF2-40B4-BE49-F238E27FC236}">
                <a16:creationId xmlns:a16="http://schemas.microsoft.com/office/drawing/2014/main" xmlns="" id="{2B8DD071-3EDD-46C7-9B47-03A1F74C7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662" y="0"/>
            <a:ext cx="6206675" cy="34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xmlns="" id="{715B80E0-E8FE-4726-AC73-92557BE98D24}"/>
              </a:ext>
            </a:extLst>
          </p:cNvPr>
          <p:cNvSpPr>
            <a:spLocks noChangeArrowheads="1"/>
          </p:cNvSpPr>
          <p:nvPr/>
        </p:nvSpPr>
        <p:spPr bwMode="auto">
          <a:xfrm>
            <a:off x="2572806" y="3435678"/>
            <a:ext cx="4141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b="1" dirty="0">
                <a:solidFill>
                  <a:srgbClr val="0000FF"/>
                </a:solidFill>
                <a:latin typeface="Times New Roman" panose="02020603050405020304" pitchFamily="18" charset="0"/>
                <a:cs typeface="Times New Roman" panose="02020603050405020304" pitchFamily="18" charset="0"/>
              </a:rPr>
              <a:t>(The Three types of plate boundary)</a:t>
            </a:r>
          </a:p>
        </p:txBody>
      </p:sp>
    </p:spTree>
    <p:extLst>
      <p:ext uri="{BB962C8B-B14F-4D97-AF65-F5344CB8AC3E}">
        <p14:creationId xmlns:p14="http://schemas.microsoft.com/office/powerpoint/2010/main" val="323829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xmlns="" id="{83A0966E-FBDC-4FF9-BB7E-31E6AB6033D2}"/>
              </a:ext>
            </a:extLst>
          </p:cNvPr>
          <p:cNvSpPr>
            <a:spLocks noChangeArrowheads="1"/>
          </p:cNvSpPr>
          <p:nvPr/>
        </p:nvSpPr>
        <p:spPr bwMode="auto">
          <a:xfrm>
            <a:off x="71438" y="0"/>
            <a:ext cx="1770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x-none" sz="2000" b="1" u="sng">
                <a:solidFill>
                  <a:srgbClr val="FF0000"/>
                </a:solidFill>
                <a:latin typeface="Times New Roman" panose="02020603050405020304" pitchFamily="18" charset="0"/>
                <a:cs typeface="Times New Roman" panose="02020603050405020304" pitchFamily="18" charset="0"/>
              </a:rPr>
              <a:t>Key principles</a:t>
            </a:r>
            <a:endParaRPr lang="en-IN" altLang="x-none" sz="2000" u="sng">
              <a:solidFill>
                <a:srgbClr val="FF0000"/>
              </a:solidFill>
              <a:latin typeface="Times New Roman" panose="02020603050405020304" pitchFamily="18" charset="0"/>
              <a:cs typeface="Times New Roman" panose="02020603050405020304" pitchFamily="18" charset="0"/>
            </a:endParaRPr>
          </a:p>
        </p:txBody>
      </p:sp>
      <p:sp>
        <p:nvSpPr>
          <p:cNvPr id="31747" name="Rectangle 4">
            <a:extLst>
              <a:ext uri="{FF2B5EF4-FFF2-40B4-BE49-F238E27FC236}">
                <a16:creationId xmlns:a16="http://schemas.microsoft.com/office/drawing/2014/main" xmlns="" id="{BEC10B37-3917-4DF0-9EC2-5EE946C11AF5}"/>
              </a:ext>
            </a:extLst>
          </p:cNvPr>
          <p:cNvSpPr>
            <a:spLocks noChangeArrowheads="1"/>
          </p:cNvSpPr>
          <p:nvPr/>
        </p:nvSpPr>
        <p:spPr bwMode="auto">
          <a:xfrm>
            <a:off x="71438" y="500063"/>
            <a:ext cx="90725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The outer layers of the Earth are divided into lithosphere and asthenosphere. </a:t>
            </a:r>
          </a:p>
          <a:p>
            <a:pPr algn="just" eaLnBrk="1" hangingPunct="1">
              <a:spcBef>
                <a:spcPct val="0"/>
              </a:spcBef>
              <a:buFontTx/>
              <a:buNone/>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This is based on differences in mechanical properties and in the method for the transfer of heat. </a:t>
            </a:r>
          </a:p>
          <a:p>
            <a:pPr algn="just" eaLnBrk="1" hangingPunct="1">
              <a:spcBef>
                <a:spcPct val="0"/>
              </a:spcBef>
              <a:buNone/>
            </a:pPr>
            <a:endParaRPr lang="en-IN" altLang="x-none" sz="2000" dirty="0">
              <a:latin typeface="Times New Roman" panose="02020603050405020304" pitchFamily="18" charset="0"/>
              <a:cs typeface="Times New Roman" panose="02020603050405020304" pitchFamily="18" charset="0"/>
            </a:endParaRP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Mechanically, the lithosphere is cooler and more rigid, while the asthenosphere is hotter and flows more easily.</a:t>
            </a:r>
          </a:p>
          <a:p>
            <a:pPr algn="just" eaLnBrk="1" hangingPunct="1">
              <a:spcBef>
                <a:spcPct val="0"/>
              </a:spcBef>
              <a:buFontTx/>
              <a:buNone/>
            </a:pPr>
            <a:r>
              <a:rPr lang="en-IN" altLang="x-none" sz="2000" dirty="0">
                <a:latin typeface="Times New Roman" panose="02020603050405020304" pitchFamily="18" charset="0"/>
                <a:cs typeface="Times New Roman" panose="02020603050405020304" pitchFamily="18" charset="0"/>
              </a:rPr>
              <a:t> </a:t>
            </a:r>
          </a:p>
          <a:p>
            <a:pPr marL="342900" indent="-342900" algn="just">
              <a:spcBef>
                <a:spcPct val="0"/>
              </a:spcBef>
            </a:pPr>
            <a:r>
              <a:rPr lang="en-IN" altLang="x-none" sz="2000" dirty="0">
                <a:latin typeface="Times New Roman" panose="02020603050405020304" pitchFamily="18" charset="0"/>
                <a:cs typeface="Times New Roman" panose="02020603050405020304" pitchFamily="18" charset="0"/>
              </a:rPr>
              <a:t>In terms of heat transfer, the lithosphere loses heat by 	conduction whereas the asthenosphere also transfers heat by convection and has a nearly adiabatic temperature gradient. </a:t>
            </a:r>
          </a:p>
          <a:p>
            <a:pPr algn="just" eaLnBrk="1" hangingPunct="1">
              <a:spcBef>
                <a:spcPct val="0"/>
              </a:spcBef>
              <a:buFontTx/>
              <a:buChar char="-"/>
            </a:pPr>
            <a:endParaRPr lang="en-IN" altLang="x-none"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TotalTime>
  <Words>1111</Words>
  <Application>Microsoft Office PowerPoint</Application>
  <PresentationFormat>On-screen Show (4:3)</PresentationFormat>
  <Paragraphs>107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Ashmadipta Sarangi</dc:creator>
  <cp:lastModifiedBy>Windows User</cp:lastModifiedBy>
  <cp:revision>18</cp:revision>
  <dcterms:created xsi:type="dcterms:W3CDTF">2019-08-24T04:49:32Z</dcterms:created>
  <dcterms:modified xsi:type="dcterms:W3CDTF">2022-06-01T10:03:21Z</dcterms:modified>
</cp:coreProperties>
</file>