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1"/>
  </p:notesMasterIdLst>
  <p:sldIdLst>
    <p:sldId id="256" r:id="rId3"/>
    <p:sldId id="278" r:id="rId4"/>
    <p:sldId id="293" r:id="rId5"/>
    <p:sldId id="294" r:id="rId6"/>
    <p:sldId id="296" r:id="rId7"/>
    <p:sldId id="295" r:id="rId8"/>
    <p:sldId id="279" r:id="rId9"/>
    <p:sldId id="283" r:id="rId10"/>
    <p:sldId id="289" r:id="rId11"/>
    <p:sldId id="292" r:id="rId12"/>
    <p:sldId id="290" r:id="rId13"/>
    <p:sldId id="291" r:id="rId14"/>
    <p:sldId id="284" r:id="rId15"/>
    <p:sldId id="280" r:id="rId16"/>
    <p:sldId id="281" r:id="rId17"/>
    <p:sldId id="288" r:id="rId18"/>
    <p:sldId id="282" r:id="rId19"/>
    <p:sldId id="285" r:id="rId20"/>
    <p:sldId id="286" r:id="rId21"/>
    <p:sldId id="287" r:id="rId22"/>
    <p:sldId id="298" r:id="rId23"/>
    <p:sldId id="317" r:id="rId24"/>
    <p:sldId id="318" r:id="rId25"/>
    <p:sldId id="319" r:id="rId26"/>
    <p:sldId id="299" r:id="rId27"/>
    <p:sldId id="320" r:id="rId28"/>
    <p:sldId id="323"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5A987F-CC85-4A37-98A4-4EF3F9CAFBCA}">
          <p14:sldIdLst>
            <p14:sldId id="256"/>
            <p14:sldId id="278"/>
            <p14:sldId id="293"/>
            <p14:sldId id="294"/>
            <p14:sldId id="296"/>
            <p14:sldId id="283"/>
            <p14:sldId id="292"/>
            <p14:sldId id="291"/>
            <p14:sldId id="280"/>
            <p14:sldId id="281"/>
            <p14:sldId id="288"/>
            <p14:sldId id="285"/>
            <p14:sldId id="286"/>
            <p14:sldId id="317"/>
            <p14:sldId id="318"/>
            <p14:sldId id="319"/>
            <p14:sldId id="299"/>
            <p14:sldId id="320"/>
            <p14:sldId id="323"/>
            <p14:sldId id="295"/>
            <p14:sldId id="279"/>
            <p14:sldId id="289"/>
            <p14:sldId id="290"/>
            <p14:sldId id="284"/>
            <p14:sldId id="282"/>
            <p14:sldId id="298"/>
            <p14:sldId id="287"/>
          </p14:sldIdLst>
        </p14:section>
        <p14:section name="Untitled Section" id="{4F18F3F7-DE72-4484-95C9-3F1237AD5D64}">
          <p14:sldIdLst>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0088C-98F6-4047-A200-0997F73F8FB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DB2CB-3DD5-4086-B528-993D37333D3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187489-3D38-43AF-9100-0163A1C36B5D}"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6E890F-B8EE-43E6-8242-71D94217C48A}" type="datetime1">
              <a:rPr lang="en-US" smtClean="0"/>
            </a:fld>
            <a:endParaRPr lang="en-US"/>
          </a:p>
        </p:txBody>
      </p:sp>
      <p:sp>
        <p:nvSpPr>
          <p:cNvPr id="6" name="Footer Placeholder 5"/>
          <p:cNvSpPr>
            <a:spLocks noGrp="1"/>
          </p:cNvSpPr>
          <p:nvPr>
            <p:ph type="ftr" sz="quarter" idx="11"/>
          </p:nvPr>
        </p:nvSpPr>
        <p:spPr/>
        <p:txBody>
          <a:bodyPr/>
          <a:lstStyle/>
          <a:p>
            <a:r>
              <a:rPr lang="en-GB"/>
              <a:t>Production drawings, design concepts, material selection- S.Chattopadhyaya</a:t>
            </a:r>
            <a:endParaRPr lang="en-US"/>
          </a:p>
        </p:txBody>
      </p:sp>
      <p:sp>
        <p:nvSpPr>
          <p:cNvPr id="7" name="Slide Number Placeholder 6"/>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20C19EA-84D8-4318-88A3-44FEBB35E0C1}"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1DEFE1-4B69-4F49-873B-D4F0D8B6AD3E}"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B4D308-5F9A-484A-A70C-C49BF109CE6C}"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BF906A-C189-4768-ACD4-E8DEDD1FD563}" type="datetime1">
              <a:rPr lang="en-US" smtClean="0"/>
            </a:fld>
            <a:endParaRPr lang="en-US"/>
          </a:p>
        </p:txBody>
      </p:sp>
      <p:sp>
        <p:nvSpPr>
          <p:cNvPr id="4"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3DE081-63A9-4635-A1F6-3540D19CD12A}" type="datetime1">
              <a:rPr lang="en-US" smtClean="0"/>
            </a:fld>
            <a:endParaRPr lang="en-US"/>
          </a:p>
        </p:txBody>
      </p:sp>
      <p:sp>
        <p:nvSpPr>
          <p:cNvPr id="4"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FF64A0-B9A6-4312-88DF-DECC35EB2AB8}"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35D0C2-59A3-4054-8630-BAA2EA131C9D}"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F7892C60-A4C6-4989-9D3A-4A16B7869F37}"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F6BDB9-359D-4B29-BDF1-BB2749CEF58E}" type="datetime1">
              <a:rPr lang="en-US" smtClean="0"/>
            </a:fld>
            <a:endParaRPr lang="en-US"/>
          </a:p>
        </p:txBody>
      </p:sp>
      <p:sp>
        <p:nvSpPr>
          <p:cNvPr id="5" name="Footer Placeholder 4"/>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5"/>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3ED29F0-6414-4919-B000-21150D432E82}" type="datetime1">
              <a:rPr lang="en-US" smtClean="0"/>
            </a:fld>
            <a:endParaRPr lang="en-US"/>
          </a:p>
        </p:txBody>
      </p:sp>
      <p:sp>
        <p:nvSpPr>
          <p:cNvPr id="6" name="Footer Placeholder 5"/>
          <p:cNvSpPr>
            <a:spLocks noGrp="1"/>
          </p:cNvSpPr>
          <p:nvPr>
            <p:ph type="ftr" sz="quarter" idx="11"/>
          </p:nvPr>
        </p:nvSpPr>
        <p:spPr/>
        <p:txBody>
          <a:bodyPr/>
          <a:lstStyle/>
          <a:p>
            <a:r>
              <a:rPr lang="en-GB"/>
              <a:t>Production drawings, design concepts, material selection- S.Chattopadhyaya</a:t>
            </a:r>
            <a:endParaRPr lang="en-US"/>
          </a:p>
        </p:txBody>
      </p:sp>
      <p:sp>
        <p:nvSpPr>
          <p:cNvPr id="7" name="Slide Number Placeholder 6"/>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4820E3-DA9B-425E-9594-102907F821AF}" type="datetime1">
              <a:rPr lang="en-US" smtClean="0"/>
            </a:fld>
            <a:endParaRPr lang="en-US"/>
          </a:p>
        </p:txBody>
      </p:sp>
      <p:sp>
        <p:nvSpPr>
          <p:cNvPr id="8" name="Footer Placeholder 7"/>
          <p:cNvSpPr>
            <a:spLocks noGrp="1"/>
          </p:cNvSpPr>
          <p:nvPr>
            <p:ph type="ftr" sz="quarter" idx="11"/>
          </p:nvPr>
        </p:nvSpPr>
        <p:spPr/>
        <p:txBody>
          <a:bodyPr/>
          <a:lstStyle/>
          <a:p>
            <a:r>
              <a:rPr lang="en-GB"/>
              <a:t>Production drawings, design concepts, material selection- S.Chattopadhyaya</a:t>
            </a:r>
            <a:endParaRPr lang="en-US"/>
          </a:p>
        </p:txBody>
      </p:sp>
      <p:sp>
        <p:nvSpPr>
          <p:cNvPr id="9" name="Slide Number Placeholder 8"/>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E7495BC-8988-4210-B97A-E1B248C12479}" type="datetime1">
              <a:rPr lang="en-US" smtClean="0"/>
            </a:fld>
            <a:endParaRPr lang="en-US"/>
          </a:p>
        </p:txBody>
      </p:sp>
      <p:sp>
        <p:nvSpPr>
          <p:cNvPr id="5"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9E6F7B-E7AF-465F-9E87-42FA7186B688}" type="datetime1">
              <a:rPr lang="en-US" smtClean="0"/>
            </a:fld>
            <a:endParaRPr lang="en-US"/>
          </a:p>
        </p:txBody>
      </p:sp>
      <p:sp>
        <p:nvSpPr>
          <p:cNvPr id="5" name="Footer Placeholder 2"/>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3"/>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2351302-4982-4E2F-B87B-8D1F852A7D98}" type="datetime1">
              <a:rPr lang="en-US" smtClean="0"/>
            </a:fld>
            <a:endParaRPr lang="en-US"/>
          </a:p>
        </p:txBody>
      </p:sp>
      <p:sp>
        <p:nvSpPr>
          <p:cNvPr id="5" name="Footer Placeholder 5"/>
          <p:cNvSpPr>
            <a:spLocks noGrp="1"/>
          </p:cNvSpPr>
          <p:nvPr>
            <p:ph type="ftr" sz="quarter" idx="11"/>
          </p:nvPr>
        </p:nvSpPr>
        <p:spPr/>
        <p:txBody>
          <a:bodyPr/>
          <a:lstStyle/>
          <a:p>
            <a:r>
              <a:rPr lang="en-GB"/>
              <a:t>Production drawings, design concepts, material selection- S.Chattopadhyaya</a:t>
            </a:r>
            <a:endParaRPr lang="en-US"/>
          </a:p>
        </p:txBody>
      </p:sp>
      <p:sp>
        <p:nvSpPr>
          <p:cNvPr id="6" name="Slide Number Placeholder 6"/>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74CEEC-0775-4F07-B452-456046358A97}" type="datetime1">
              <a:rPr lang="en-US" smtClean="0"/>
            </a:fld>
            <a:endParaRPr lang="en-US"/>
          </a:p>
        </p:txBody>
      </p:sp>
      <p:sp>
        <p:nvSpPr>
          <p:cNvPr id="6" name="Footer Placeholder 5"/>
          <p:cNvSpPr>
            <a:spLocks noGrp="1"/>
          </p:cNvSpPr>
          <p:nvPr>
            <p:ph type="ftr" sz="quarter" idx="11"/>
          </p:nvPr>
        </p:nvSpPr>
        <p:spPr/>
        <p:txBody>
          <a:bodyPr/>
          <a:lstStyle/>
          <a:p>
            <a:r>
              <a:rPr lang="en-GB"/>
              <a:t>Production drawings, design concepts, material selection- S.Chattopadhyaya</a:t>
            </a:r>
            <a:endParaRPr lang="en-US"/>
          </a:p>
        </p:txBody>
      </p:sp>
      <p:sp>
        <p:nvSpPr>
          <p:cNvPr id="7" name="Slide Number Placeholder 6"/>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F91F62-9C2F-4189-AAEE-31F2561BB483}" type="datetime1">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GB"/>
              <a:t>Production drawings, design concepts, material selection- S.Chattopadhyaya</a:t>
            </a: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C43F12-808F-4186-9F89-1027F65966A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92" y="136734"/>
            <a:ext cx="9494051" cy="1085675"/>
          </a:xfrm>
        </p:spPr>
        <p:txBody>
          <a:bodyPr/>
          <a:lstStyle/>
          <a:p>
            <a:b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GB" sz="3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Production drawings, design concepts, material selecti</a:t>
            </a:r>
            <a:r>
              <a:rPr lang="en-GB" sz="3200" dirty="0">
                <a:solidFill>
                  <a:srgbClr val="FF0000"/>
                </a:solidFill>
                <a:latin typeface="Times New Roman" panose="02020603050405020304" pitchFamily="18" charset="0"/>
                <a:ea typeface="Times New Roman" panose="02020603050405020304" pitchFamily="18" charset="0"/>
              </a:rPr>
              <a:t>on</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i="1" dirty="0">
                <a:solidFill>
                  <a:srgbClr val="FFFF00"/>
                </a:solidFill>
                <a:latin typeface="Times New Roman" panose="02020603050405020304" pitchFamily="18" charset="0"/>
                <a:cs typeface="Times New Roman" panose="02020603050405020304" pitchFamily="18" charset="0"/>
              </a:rPr>
              <a:t>Somnath </a:t>
            </a:r>
            <a:r>
              <a:rPr lang="en-US" sz="2800" b="1" i="1" dirty="0" err="1">
                <a:solidFill>
                  <a:srgbClr val="FFFF00"/>
                </a:solidFill>
                <a:latin typeface="Times New Roman" panose="02020603050405020304" pitchFamily="18" charset="0"/>
                <a:cs typeface="Times New Roman" panose="02020603050405020304" pitchFamily="18" charset="0"/>
              </a:rPr>
              <a:t>Chattopadhyaya</a:t>
            </a:r>
            <a:endParaRPr lang="en-US" sz="2800" b="1" i="1" dirty="0">
              <a:solidFill>
                <a:srgbClr val="FFFF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rot="5400000">
            <a:off x="8324234" y="3852635"/>
            <a:ext cx="5114471" cy="304801"/>
          </a:xfrm>
        </p:spPr>
        <p:txBody>
          <a:bodyPr/>
          <a:lstStyle/>
          <a:p>
            <a:r>
              <a:rPr lang="en-GB"/>
              <a:t>Production drawings, design concepts, material selection- S.Chattopadhyaya</a:t>
            </a:r>
            <a:endParaRPr lang="en-US" dirty="0"/>
          </a:p>
        </p:txBody>
      </p:sp>
      <p:sp>
        <p:nvSpPr>
          <p:cNvPr id="4" name="Slide Number Placeholder 3"/>
          <p:cNvSpPr>
            <a:spLocks noGrp="1"/>
          </p:cNvSpPr>
          <p:nvPr>
            <p:ph type="sldNum" sz="quarter" idx="12"/>
          </p:nvPr>
        </p:nvSpPr>
        <p:spPr/>
        <p:txBody>
          <a:bodyPr/>
          <a:lstStyle/>
          <a:p>
            <a:fld id="{6EC43F12-808F-4186-9F89-1027F65966A9}" type="slidenum">
              <a:rPr lang="en-US" smtClean="0"/>
            </a:fld>
            <a:endParaRPr lang="en-US"/>
          </a:p>
        </p:txBody>
      </p:sp>
      <p:pic>
        <p:nvPicPr>
          <p:cNvPr id="5" name="Picture 2" descr="Important types of lattice structures - tec-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3081" y="1648244"/>
            <a:ext cx="9007776" cy="3989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i="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Face-</a:t>
            </a:r>
            <a:r>
              <a:rPr lang="en-GB" sz="4400" b="1" i="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centered</a:t>
            </a:r>
            <a:r>
              <a:rPr lang="en-GB" sz="4400" b="1" i="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-cubic (</a:t>
            </a:r>
            <a:r>
              <a:rPr lang="en-GB" sz="4400" b="1" i="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fcc</a:t>
            </a:r>
            <a:r>
              <a:rPr lang="en-GB" sz="4400" b="1" i="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configuration</a:t>
            </a:r>
            <a:endParaRPr lang="en-IN" dirty="0">
              <a:solidFill>
                <a:srgbClr val="FF0000"/>
              </a:solidFill>
            </a:endParaRPr>
          </a:p>
        </p:txBody>
      </p:sp>
      <p:sp>
        <p:nvSpPr>
          <p:cNvPr id="3" name="Content Placeholder 2"/>
          <p:cNvSpPr>
            <a:spLocks noGrp="1"/>
          </p:cNvSpPr>
          <p:nvPr>
            <p:ph idx="1"/>
          </p:nvPr>
        </p:nvSpPr>
        <p:spPr>
          <a:xfrm>
            <a:off x="478172" y="2052918"/>
            <a:ext cx="9571681" cy="4195481"/>
          </a:xfrm>
        </p:spPr>
        <p:txBody>
          <a:bodyPr>
            <a:normAutofit/>
          </a:bodyPr>
          <a:lstStyle/>
          <a:p>
            <a:pPr algn="just"/>
            <a:r>
              <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Solid copper can be described as the arrangement of copper atoms in a face-</a:t>
            </a:r>
            <a:r>
              <a:rPr lang="en-GB" sz="4000" b="1" i="0"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centered</a:t>
            </a:r>
            <a:r>
              <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-cubic (</a:t>
            </a:r>
            <a:r>
              <a:rPr lang="en-GB" sz="4000" b="1" i="0"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fcc</a:t>
            </a:r>
            <a:r>
              <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configuration. A copper atom is found at each corner and in the </a:t>
            </a:r>
            <a:r>
              <a:rPr lang="en-GB" sz="4000" b="1" i="0"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center</a:t>
            </a:r>
            <a:r>
              <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each face of a cube as depicted in the Figure</a:t>
            </a:r>
            <a:r>
              <a:rPr lang="en-GB" b="0" i="0" dirty="0">
                <a:solidFill>
                  <a:srgbClr val="202124"/>
                </a:solidFill>
                <a:effectLst/>
                <a:latin typeface="Arial" panose="020B0604020202020204" pitchFamily="34" charset="0"/>
              </a:rPr>
              <a:t>.</a:t>
            </a:r>
            <a:endParaRPr lang="en-IN" dirty="0"/>
          </a:p>
        </p:txBody>
      </p:sp>
      <p:sp>
        <p:nvSpPr>
          <p:cNvPr id="4" name="Footer Placeholder 3"/>
          <p:cNvSpPr>
            <a:spLocks noGrp="1"/>
          </p:cNvSpPr>
          <p:nvPr>
            <p:ph type="ftr" sz="quarter" idx="11"/>
          </p:nvPr>
        </p:nvSpPr>
        <p:spPr/>
        <p:txBody>
          <a:bodyPr/>
          <a:lstStyle/>
          <a:p>
            <a:r>
              <a:rPr lang="en-GB" dirty="0"/>
              <a:t>Production drawings, design concepts, material selection- S.Chattopadhyaya</a:t>
            </a:r>
            <a:endParaRPr lang="en-US" dirty="0"/>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HCP, FCC and BCC structures</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4805" y="1279956"/>
            <a:ext cx="8946541" cy="4195481"/>
          </a:xfrm>
        </p:spPr>
        <p:txBody>
          <a:bodyPr>
            <a:noAutofit/>
          </a:bodyPr>
          <a:lstStyle/>
          <a:p>
            <a:r>
              <a:rPr lang="en-GB" sz="4800" b="0" i="0" dirty="0">
                <a:solidFill>
                  <a:srgbClr val="FFFF00"/>
                </a:solidFill>
                <a:effectLst/>
                <a:latin typeface="Times New Roman" panose="02020603050405020304" pitchFamily="18" charset="0"/>
                <a:cs typeface="Times New Roman" panose="02020603050405020304" pitchFamily="18" charset="0"/>
              </a:rPr>
              <a:t>The hexagonal closest packed (</a:t>
            </a:r>
            <a:r>
              <a:rPr lang="en-GB" sz="4800" b="1" i="0" dirty="0">
                <a:solidFill>
                  <a:srgbClr val="FFFF00"/>
                </a:solidFill>
                <a:effectLst/>
                <a:latin typeface="Times New Roman" panose="02020603050405020304" pitchFamily="18" charset="0"/>
                <a:cs typeface="Times New Roman" panose="02020603050405020304" pitchFamily="18" charset="0"/>
              </a:rPr>
              <a:t>hcp</a:t>
            </a:r>
            <a:r>
              <a:rPr lang="en-GB" sz="4800" b="0" i="0" dirty="0">
                <a:solidFill>
                  <a:srgbClr val="FFFF00"/>
                </a:solidFill>
                <a:effectLst/>
                <a:latin typeface="Times New Roman" panose="02020603050405020304" pitchFamily="18" charset="0"/>
                <a:cs typeface="Times New Roman" panose="02020603050405020304" pitchFamily="18" charset="0"/>
              </a:rPr>
              <a:t>) has a coordination number of 12 and contains 6 atoms per unit cell. </a:t>
            </a:r>
            <a:endParaRPr lang="en-GB" sz="4800" b="0" i="0" dirty="0">
              <a:solidFill>
                <a:srgbClr val="FFFF00"/>
              </a:solidFill>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1132"/>
          </a:xfrm>
        </p:spPr>
        <p:txBody>
          <a:bodyPr/>
          <a:lstStyle/>
          <a:p>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HCP, FCC and BCC structures</a:t>
            </a:r>
            <a:endParaRPr lang="en-IN" dirty="0"/>
          </a:p>
        </p:txBody>
      </p:sp>
      <p:sp>
        <p:nvSpPr>
          <p:cNvPr id="3" name="Content Placeholder 2"/>
          <p:cNvSpPr>
            <a:spLocks noGrp="1"/>
          </p:cNvSpPr>
          <p:nvPr>
            <p:ph idx="1"/>
          </p:nvPr>
        </p:nvSpPr>
        <p:spPr>
          <a:xfrm>
            <a:off x="260059" y="1331259"/>
            <a:ext cx="9680737" cy="4195481"/>
          </a:xfrm>
        </p:spPr>
        <p:txBody>
          <a:bodyPr>
            <a:normAutofit lnSpcReduction="10000"/>
          </a:bodyPr>
          <a:lstStyle/>
          <a:p>
            <a:r>
              <a:rPr lang="en-GB" sz="4800" b="0" i="0" dirty="0">
                <a:solidFill>
                  <a:srgbClr val="FFFF00"/>
                </a:solidFill>
                <a:effectLst/>
                <a:latin typeface="Times New Roman" panose="02020603050405020304" pitchFamily="18" charset="0"/>
                <a:cs typeface="Times New Roman" panose="02020603050405020304" pitchFamily="18" charset="0"/>
              </a:rPr>
              <a:t>The </a:t>
            </a:r>
            <a:r>
              <a:rPr lang="en-GB" sz="4800" b="1" i="0" dirty="0">
                <a:solidFill>
                  <a:srgbClr val="FFFF00"/>
                </a:solidFill>
                <a:effectLst/>
                <a:latin typeface="Times New Roman" panose="02020603050405020304" pitchFamily="18" charset="0"/>
                <a:cs typeface="Times New Roman" panose="02020603050405020304" pitchFamily="18" charset="0"/>
              </a:rPr>
              <a:t>face-</a:t>
            </a:r>
            <a:r>
              <a:rPr lang="en-GB" sz="4800" b="1" i="0" dirty="0" err="1">
                <a:solidFill>
                  <a:srgbClr val="FFFF00"/>
                </a:solidFill>
                <a:effectLst/>
                <a:latin typeface="Times New Roman" panose="02020603050405020304" pitchFamily="18" charset="0"/>
                <a:cs typeface="Times New Roman" panose="02020603050405020304" pitchFamily="18" charset="0"/>
              </a:rPr>
              <a:t>centered</a:t>
            </a:r>
            <a:r>
              <a:rPr lang="en-GB" sz="4800" b="1" i="0" dirty="0">
                <a:solidFill>
                  <a:srgbClr val="FFFF00"/>
                </a:solidFill>
                <a:effectLst/>
                <a:latin typeface="Times New Roman" panose="02020603050405020304" pitchFamily="18" charset="0"/>
                <a:cs typeface="Times New Roman" panose="02020603050405020304" pitchFamily="18" charset="0"/>
              </a:rPr>
              <a:t> cubic</a:t>
            </a:r>
            <a:r>
              <a:rPr lang="en-GB" sz="4800" b="0" i="0" dirty="0">
                <a:solidFill>
                  <a:srgbClr val="FFFF00"/>
                </a:solidFill>
                <a:effectLst/>
                <a:latin typeface="Times New Roman" panose="02020603050405020304" pitchFamily="18" charset="0"/>
                <a:cs typeface="Times New Roman" panose="02020603050405020304" pitchFamily="18" charset="0"/>
              </a:rPr>
              <a:t> (</a:t>
            </a:r>
            <a:r>
              <a:rPr lang="en-GB" sz="4800" b="1" i="0" dirty="0" err="1">
                <a:solidFill>
                  <a:srgbClr val="FFFF00"/>
                </a:solidFill>
                <a:effectLst/>
                <a:latin typeface="Times New Roman" panose="02020603050405020304" pitchFamily="18" charset="0"/>
                <a:cs typeface="Times New Roman" panose="02020603050405020304" pitchFamily="18" charset="0"/>
              </a:rPr>
              <a:t>fcc</a:t>
            </a:r>
            <a:r>
              <a:rPr lang="en-GB" sz="4800" b="0" i="0" dirty="0">
                <a:solidFill>
                  <a:srgbClr val="FFFF00"/>
                </a:solidFill>
                <a:effectLst/>
                <a:latin typeface="Times New Roman" panose="02020603050405020304" pitchFamily="18" charset="0"/>
                <a:cs typeface="Times New Roman" panose="02020603050405020304" pitchFamily="18" charset="0"/>
              </a:rPr>
              <a:t>) has a coordination number of 12 and contains 4 atoms per unit cell.</a:t>
            </a:r>
            <a:endParaRPr lang="en-GB" sz="4800" b="0" i="0" dirty="0">
              <a:solidFill>
                <a:srgbClr val="FFFF00"/>
              </a:solidFill>
              <a:effectLst/>
              <a:latin typeface="Times New Roman" panose="02020603050405020304" pitchFamily="18" charset="0"/>
              <a:cs typeface="Times New Roman" panose="02020603050405020304" pitchFamily="18" charset="0"/>
            </a:endParaRPr>
          </a:p>
          <a:p>
            <a:r>
              <a:rPr lang="en-GB" sz="4800" b="0" i="0" dirty="0">
                <a:solidFill>
                  <a:srgbClr val="FFFF00"/>
                </a:solidFill>
                <a:effectLst/>
                <a:latin typeface="Times New Roman" panose="02020603050405020304" pitchFamily="18" charset="0"/>
                <a:cs typeface="Times New Roman" panose="02020603050405020304" pitchFamily="18" charset="0"/>
              </a:rPr>
              <a:t>The body-</a:t>
            </a:r>
            <a:r>
              <a:rPr lang="en-GB" sz="4800" b="0" i="0" dirty="0" err="1">
                <a:solidFill>
                  <a:srgbClr val="FFFF00"/>
                </a:solidFill>
                <a:effectLst/>
                <a:latin typeface="Times New Roman" panose="02020603050405020304" pitchFamily="18" charset="0"/>
                <a:cs typeface="Times New Roman" panose="02020603050405020304" pitchFamily="18" charset="0"/>
              </a:rPr>
              <a:t>centered</a:t>
            </a:r>
            <a:r>
              <a:rPr lang="en-GB" sz="4800" b="0" i="0" dirty="0">
                <a:solidFill>
                  <a:srgbClr val="FFFF00"/>
                </a:solidFill>
                <a:effectLst/>
                <a:latin typeface="Times New Roman" panose="02020603050405020304" pitchFamily="18" charset="0"/>
                <a:cs typeface="Times New Roman" panose="02020603050405020304" pitchFamily="18" charset="0"/>
              </a:rPr>
              <a:t> cubic (</a:t>
            </a:r>
            <a:r>
              <a:rPr lang="en-GB" sz="4800" b="1" i="0" dirty="0">
                <a:solidFill>
                  <a:srgbClr val="FFFF00"/>
                </a:solidFill>
                <a:effectLst/>
                <a:latin typeface="Times New Roman" panose="02020603050405020304" pitchFamily="18" charset="0"/>
                <a:cs typeface="Times New Roman" panose="02020603050405020304" pitchFamily="18" charset="0"/>
              </a:rPr>
              <a:t>bcc</a:t>
            </a:r>
            <a:r>
              <a:rPr lang="en-GB" sz="4800" b="0" i="0" dirty="0">
                <a:solidFill>
                  <a:srgbClr val="FFFF00"/>
                </a:solidFill>
                <a:effectLst/>
                <a:latin typeface="Times New Roman" panose="02020603050405020304" pitchFamily="18" charset="0"/>
                <a:cs typeface="Times New Roman" panose="02020603050405020304" pitchFamily="18" charset="0"/>
              </a:rPr>
              <a:t>) has a coordination number of 8 and contains 2 atoms per unit cell</a:t>
            </a:r>
            <a:endParaRPr lang="en-IN" sz="4800"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IN" sz="44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Engineering Materials</a:t>
            </a:r>
            <a:endParaRPr lang="en-IN" dirty="0"/>
          </a:p>
        </p:txBody>
      </p:sp>
      <p:sp>
        <p:nvSpPr>
          <p:cNvPr id="3" name="Content Placeholder 2"/>
          <p:cNvSpPr>
            <a:spLocks noGrp="1"/>
          </p:cNvSpPr>
          <p:nvPr>
            <p:ph idx="1"/>
          </p:nvPr>
        </p:nvSpPr>
        <p:spPr>
          <a:xfrm>
            <a:off x="385894" y="1325462"/>
            <a:ext cx="9663959" cy="4922938"/>
          </a:xfrm>
        </p:spPr>
        <p:txBody>
          <a:bodyPr>
            <a:normAutofit fontScale="85000" lnSpcReduction="20000"/>
          </a:bodyPr>
          <a:lstStyle/>
          <a:p>
            <a:pPr algn="l"/>
            <a:r>
              <a:rPr lang="en-GB" sz="4400" b="0" i="0" u="none" strike="noStrike" baseline="0" dirty="0">
                <a:solidFill>
                  <a:srgbClr val="FFFF00"/>
                </a:solidFill>
                <a:latin typeface="Times New Roman" panose="02020603050405020304" pitchFamily="18" charset="0"/>
                <a:cs typeface="Times New Roman" panose="02020603050405020304" pitchFamily="18" charset="0"/>
              </a:rPr>
              <a:t>These structures and bonding generally make the metals strong and hard. Many of the metals are quite ductile (capable of being deformed, which is useful in manufacturing), especially the FCC metals. </a:t>
            </a:r>
            <a:endParaRPr lang="en-GB" sz="44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4400" b="0" i="0" u="none" strike="noStrike" baseline="0" dirty="0">
                <a:solidFill>
                  <a:srgbClr val="FFFF00"/>
                </a:solidFill>
                <a:latin typeface="Times New Roman" panose="02020603050405020304" pitchFamily="18" charset="0"/>
                <a:cs typeface="Times New Roman" panose="02020603050405020304" pitchFamily="18" charset="0"/>
              </a:rPr>
              <a:t>Other general properties of metals related to structure and bonding include high electrical and thermal conductivity, opaqueness (impervious to light rays), and reflectivity (capacity to reflect light rays).</a:t>
            </a:r>
            <a:endParaRPr lang="en-GB" sz="4400" b="0" i="0" u="none" strike="noStrike" baseline="0"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GB" sz="44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Ceramics</a:t>
            </a:r>
            <a:endParaRPr lang="en-IN"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44618" y="1063416"/>
            <a:ext cx="9907922" cy="5184983"/>
          </a:xfrm>
        </p:spPr>
        <p:txBody>
          <a:bodyPr>
            <a:normAutofit/>
          </a:bodyPr>
          <a:lstStyle/>
          <a:p>
            <a:pPr algn="just"/>
            <a:r>
              <a:rPr lang="en-GB" sz="2800" b="0" i="0" u="none" strike="noStrike" baseline="0" dirty="0">
                <a:solidFill>
                  <a:srgbClr val="FFFF00"/>
                </a:solidFill>
                <a:latin typeface="Times New Roman" panose="02020603050405020304" pitchFamily="18" charset="0"/>
                <a:cs typeface="Times New Roman" panose="02020603050405020304" pitchFamily="18" charset="0"/>
              </a:rPr>
              <a:t>Ceramic molecules are characterized by ionic or covalent bonding, or both. </a:t>
            </a:r>
            <a:endParaRPr lang="en-GB" sz="28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2800" b="0" i="0" u="none" strike="noStrike" baseline="0" dirty="0">
                <a:solidFill>
                  <a:srgbClr val="FFFF00"/>
                </a:solidFill>
                <a:latin typeface="Times New Roman" panose="02020603050405020304" pitchFamily="18" charset="0"/>
                <a:cs typeface="Times New Roman" panose="02020603050405020304" pitchFamily="18" charset="0"/>
              </a:rPr>
              <a:t>The metallic atoms release or share their outermost electrons to the </a:t>
            </a:r>
            <a:r>
              <a:rPr lang="en-GB" sz="2800" b="0" i="0" u="none" strike="noStrike" baseline="0" dirty="0" err="1">
                <a:solidFill>
                  <a:srgbClr val="FFFF00"/>
                </a:solidFill>
                <a:latin typeface="Times New Roman" panose="02020603050405020304" pitchFamily="18" charset="0"/>
                <a:cs typeface="Times New Roman" panose="02020603050405020304" pitchFamily="18" charset="0"/>
              </a:rPr>
              <a:t>nonmetallic</a:t>
            </a:r>
            <a:r>
              <a:rPr lang="en-GB" sz="2800" b="0" i="0" u="none" strike="noStrike" baseline="0" dirty="0">
                <a:solidFill>
                  <a:srgbClr val="FFFF00"/>
                </a:solidFill>
                <a:latin typeface="Times New Roman" panose="02020603050405020304" pitchFamily="18" charset="0"/>
                <a:cs typeface="Times New Roman" panose="02020603050405020304" pitchFamily="18" charset="0"/>
              </a:rPr>
              <a:t> atoms, and a strong attractive force exists within the molecules.</a:t>
            </a:r>
            <a:endParaRPr lang="en-GB" sz="28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2800" b="0" i="0" u="none" strike="noStrike" baseline="0" dirty="0">
                <a:solidFill>
                  <a:srgbClr val="FFFF00"/>
                </a:solidFill>
                <a:latin typeface="Times New Roman" panose="02020603050405020304" pitchFamily="18" charset="0"/>
                <a:cs typeface="Times New Roman" panose="02020603050405020304" pitchFamily="18" charset="0"/>
              </a:rPr>
              <a:t> The general properties that result from these bonding mechanisms include high hardness and stiffness (even at elevated temperatures) and brittleness (no ductility).</a:t>
            </a:r>
            <a:endParaRPr lang="en-GB" sz="28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2800" b="0" i="0" u="none" strike="noStrike" baseline="0" dirty="0">
                <a:solidFill>
                  <a:srgbClr val="FFFF00"/>
                </a:solidFill>
                <a:latin typeface="Times New Roman" panose="02020603050405020304" pitchFamily="18" charset="0"/>
                <a:cs typeface="Times New Roman" panose="02020603050405020304" pitchFamily="18" charset="0"/>
              </a:rPr>
              <a:t> The bonding also means that ceramics are electrically insulating (nonconducting), refractory (thermally resistant), and chemically inert.</a:t>
            </a:r>
            <a:endParaRPr lang="en-IN" sz="2800"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Ceramics</a:t>
            </a:r>
            <a:endParaRPr lang="en-IN" dirty="0"/>
          </a:p>
        </p:txBody>
      </p:sp>
      <p:sp>
        <p:nvSpPr>
          <p:cNvPr id="3" name="Content Placeholder 2"/>
          <p:cNvSpPr>
            <a:spLocks noGrp="1"/>
          </p:cNvSpPr>
          <p:nvPr>
            <p:ph idx="1"/>
          </p:nvPr>
        </p:nvSpPr>
        <p:spPr>
          <a:xfrm>
            <a:off x="234893" y="1152983"/>
            <a:ext cx="10045032" cy="4195481"/>
          </a:xfrm>
        </p:spPr>
        <p:txBody>
          <a:bodyPr>
            <a:noAutofit/>
          </a:bodyPr>
          <a:lstStyle/>
          <a:p>
            <a:pPr algn="l"/>
            <a:r>
              <a:rPr lang="en-GB" sz="4000" b="0" i="0" u="none" strike="noStrike" baseline="0" dirty="0">
                <a:solidFill>
                  <a:srgbClr val="FFFF00"/>
                </a:solidFill>
                <a:latin typeface="TimesTen-Roman"/>
              </a:rPr>
              <a:t>Ceramics possess either a crystalline or </a:t>
            </a:r>
            <a:r>
              <a:rPr lang="en-GB" sz="4000" b="0" i="0" u="none" strike="noStrike" baseline="0" dirty="0" err="1">
                <a:solidFill>
                  <a:srgbClr val="FFFF00"/>
                </a:solidFill>
                <a:latin typeface="TimesTen-Roman"/>
              </a:rPr>
              <a:t>noncrystalline</a:t>
            </a:r>
            <a:r>
              <a:rPr lang="en-GB" sz="4000" b="0" i="0" u="none" strike="noStrike" baseline="0" dirty="0">
                <a:solidFill>
                  <a:srgbClr val="FFFF00"/>
                </a:solidFill>
                <a:latin typeface="TimesTen-Roman"/>
              </a:rPr>
              <a:t> structure. Most ceramics</a:t>
            </a:r>
            <a:endParaRPr lang="en-GB" sz="4000" b="0" i="0" u="none" strike="noStrike" baseline="0" dirty="0">
              <a:solidFill>
                <a:srgbClr val="FFFF00"/>
              </a:solidFill>
              <a:latin typeface="TimesTen-Roman"/>
            </a:endParaRPr>
          </a:p>
          <a:p>
            <a:pPr algn="l"/>
            <a:r>
              <a:rPr lang="en-GB" sz="4000" b="0" i="0" u="none" strike="noStrike" baseline="0" dirty="0">
                <a:solidFill>
                  <a:srgbClr val="FFFF00"/>
                </a:solidFill>
                <a:latin typeface="TimesTen-Roman"/>
              </a:rPr>
              <a:t>have a crystal structure, whereas glasses based on silica (SiO2) are amorphous. </a:t>
            </a:r>
            <a:endParaRPr lang="en-GB" sz="4000" b="0" i="0" u="none" strike="noStrike" baseline="0" dirty="0">
              <a:solidFill>
                <a:srgbClr val="FFFF00"/>
              </a:solidFill>
              <a:latin typeface="TimesTen-Roman"/>
            </a:endParaRPr>
          </a:p>
          <a:p>
            <a:pPr algn="l"/>
            <a:r>
              <a:rPr lang="en-GB" sz="4000" b="0" i="0" u="none" strike="noStrike" baseline="0" dirty="0">
                <a:solidFill>
                  <a:srgbClr val="FFFF00"/>
                </a:solidFill>
                <a:latin typeface="TimesTen-Roman"/>
              </a:rPr>
              <a:t>In certain cases, either structure can exist in the same ceramic material. </a:t>
            </a:r>
            <a:endParaRPr lang="en-GB" sz="4000" b="0" i="0" u="none" strike="noStrike" baseline="0" dirty="0">
              <a:solidFill>
                <a:srgbClr val="FFFF00"/>
              </a:solidFill>
              <a:latin typeface="TimesTen-Roman"/>
            </a:endParaRPr>
          </a:p>
          <a:p>
            <a:pPr algn="l"/>
            <a:r>
              <a:rPr lang="en-GB" sz="4000" b="0" i="0" u="none" strike="noStrike" baseline="0" dirty="0">
                <a:solidFill>
                  <a:srgbClr val="FFFF00"/>
                </a:solidFill>
                <a:latin typeface="TimesTen-Roman"/>
              </a:rPr>
              <a:t>For example, silica occurs in nature as crystalline quartz. </a:t>
            </a:r>
            <a:endParaRPr lang="en-GB" sz="4000" b="0" i="0" u="none" strike="noStrike" baseline="0" dirty="0">
              <a:solidFill>
                <a:srgbClr val="FFFF00"/>
              </a:solidFill>
              <a:latin typeface="TimesTen-Roman"/>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2743"/>
          </a:xfrm>
        </p:spPr>
        <p:txBody>
          <a:bodyPr/>
          <a:lstStyle/>
          <a:p>
            <a:r>
              <a:rPr lang="en-GB" sz="44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Ceramics</a:t>
            </a:r>
            <a:endParaRPr lang="en-IN" dirty="0"/>
          </a:p>
        </p:txBody>
      </p:sp>
      <p:sp>
        <p:nvSpPr>
          <p:cNvPr id="3" name="Content Placeholder 2"/>
          <p:cNvSpPr>
            <a:spLocks noGrp="1"/>
          </p:cNvSpPr>
          <p:nvPr>
            <p:ph idx="1"/>
          </p:nvPr>
        </p:nvSpPr>
        <p:spPr>
          <a:xfrm>
            <a:off x="335560" y="1241572"/>
            <a:ext cx="9714293" cy="5006828"/>
          </a:xfrm>
        </p:spPr>
        <p:txBody>
          <a:bodyPr/>
          <a:lstStyle/>
          <a:p>
            <a:pPr algn="l"/>
            <a:r>
              <a:rPr lang="en-GB" sz="4400" b="0" i="0" u="none" strike="noStrike" baseline="0" dirty="0">
                <a:solidFill>
                  <a:srgbClr val="FFFF00"/>
                </a:solidFill>
                <a:latin typeface="TimesTen-Roman"/>
              </a:rPr>
              <a:t>When this mineral is melted and then cooled, it solidifies to form fused silica, which has a </a:t>
            </a:r>
            <a:r>
              <a:rPr lang="en-GB" sz="4400" b="0" i="0" u="none" strike="noStrike" baseline="0" dirty="0" err="1">
                <a:solidFill>
                  <a:srgbClr val="FFFF00"/>
                </a:solidFill>
                <a:latin typeface="TimesTen-Roman"/>
              </a:rPr>
              <a:t>noncrystalline</a:t>
            </a:r>
            <a:r>
              <a:rPr lang="en-GB" sz="4400" b="0" i="0" u="none" strike="noStrike" baseline="0" dirty="0">
                <a:solidFill>
                  <a:srgbClr val="FFFF00"/>
                </a:solidFill>
                <a:latin typeface="TimesTen-Roman"/>
              </a:rPr>
              <a:t> structure.</a:t>
            </a:r>
            <a:endParaRPr lang="en-GB" sz="4400" b="0" i="0" u="none" strike="noStrike" baseline="0" dirty="0">
              <a:solidFill>
                <a:srgbClr val="FFFF00"/>
              </a:solidFill>
              <a:latin typeface="TimesTen-Roman"/>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83" y="239006"/>
            <a:ext cx="9404723" cy="881132"/>
          </a:xfrm>
        </p:spPr>
        <p:txBody>
          <a:bodyPr/>
          <a:lstStyle/>
          <a:p>
            <a:r>
              <a:rPr lang="en-GB" sz="40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Polymers</a:t>
            </a:r>
            <a:endParaRPr lang="en-IN" dirty="0"/>
          </a:p>
        </p:txBody>
      </p:sp>
      <p:sp>
        <p:nvSpPr>
          <p:cNvPr id="3" name="Content Placeholder 2"/>
          <p:cNvSpPr>
            <a:spLocks noGrp="1"/>
          </p:cNvSpPr>
          <p:nvPr>
            <p:ph idx="1"/>
          </p:nvPr>
        </p:nvSpPr>
        <p:spPr>
          <a:xfrm>
            <a:off x="343950" y="939567"/>
            <a:ext cx="10008590" cy="5308833"/>
          </a:xfrm>
        </p:spPr>
        <p:txBody>
          <a:bodyPr>
            <a:normAutofit fontScale="25000" lnSpcReduction="20000"/>
          </a:bodyPr>
          <a:lstStyle/>
          <a:p>
            <a:pPr algn="just"/>
            <a:r>
              <a:rPr lang="en-GB" sz="16000" b="1" i="0" u="none" strike="noStrike" baseline="0" dirty="0">
                <a:solidFill>
                  <a:srgbClr val="FFFF00"/>
                </a:solidFill>
                <a:latin typeface="Times New Roman" panose="02020603050405020304" pitchFamily="18" charset="0"/>
                <a:cs typeface="Times New Roman" panose="02020603050405020304" pitchFamily="18" charset="0"/>
              </a:rPr>
              <a:t>Polymers </a:t>
            </a:r>
            <a:r>
              <a:rPr lang="en-GB" sz="16000" b="0" i="0" u="none" strike="noStrike" baseline="0" dirty="0">
                <a:solidFill>
                  <a:srgbClr val="FFFF00"/>
                </a:solidFill>
                <a:latin typeface="Times New Roman" panose="02020603050405020304" pitchFamily="18" charset="0"/>
                <a:cs typeface="Times New Roman" panose="02020603050405020304" pitchFamily="18" charset="0"/>
              </a:rPr>
              <a:t>A polymer molecule consists of many repeating </a:t>
            </a:r>
            <a:r>
              <a:rPr lang="en-GB" sz="16000" b="1" i="1" u="none" strike="noStrike" baseline="0" dirty="0" err="1">
                <a:solidFill>
                  <a:srgbClr val="FFFF00"/>
                </a:solidFill>
                <a:latin typeface="Times New Roman" panose="02020603050405020304" pitchFamily="18" charset="0"/>
                <a:cs typeface="Times New Roman" panose="02020603050405020304" pitchFamily="18" charset="0"/>
              </a:rPr>
              <a:t>mers</a:t>
            </a:r>
            <a:r>
              <a:rPr lang="en-GB" sz="16000" b="1" i="1" u="none" strike="noStrike" baseline="0" dirty="0">
                <a:solidFill>
                  <a:srgbClr val="FFFF00"/>
                </a:solidFill>
                <a:latin typeface="Times New Roman" panose="02020603050405020304" pitchFamily="18" charset="0"/>
                <a:cs typeface="Times New Roman" panose="02020603050405020304" pitchFamily="18" charset="0"/>
              </a:rPr>
              <a:t> </a:t>
            </a:r>
            <a:r>
              <a:rPr lang="en-GB" sz="16000" b="0" i="0" u="none" strike="noStrike" baseline="0" dirty="0">
                <a:solidFill>
                  <a:srgbClr val="FFFF00"/>
                </a:solidFill>
                <a:latin typeface="Times New Roman" panose="02020603050405020304" pitchFamily="18" charset="0"/>
                <a:cs typeface="Times New Roman" panose="02020603050405020304" pitchFamily="18" charset="0"/>
              </a:rPr>
              <a:t>to form very large molecules held together by covalent bonding.</a:t>
            </a:r>
            <a:endParaRPr lang="en-GB" sz="160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16000" b="0" i="0" u="none" strike="noStrike" baseline="0" dirty="0">
                <a:solidFill>
                  <a:srgbClr val="FFFF00"/>
                </a:solidFill>
                <a:latin typeface="Times New Roman" panose="02020603050405020304" pitchFamily="18" charset="0"/>
                <a:cs typeface="Times New Roman" panose="02020603050405020304" pitchFamily="18" charset="0"/>
              </a:rPr>
              <a:t> Elements in polymers are usually carbon plus one or more other elements such as hydrogen, nitrogen, oxygen, and chlorine.</a:t>
            </a:r>
            <a:endParaRPr lang="en-GB" sz="160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16000" b="0" i="0" u="none" strike="noStrike" baseline="0" dirty="0">
                <a:solidFill>
                  <a:srgbClr val="FFFF00"/>
                </a:solidFill>
                <a:latin typeface="Times New Roman" panose="02020603050405020304" pitchFamily="18" charset="0"/>
                <a:cs typeface="Times New Roman" panose="02020603050405020304" pitchFamily="18" charset="0"/>
              </a:rPr>
              <a:t> Secondary bonding (van der Waals) holds the molecules together within the aggregate material (intermolecular bonding). </a:t>
            </a:r>
            <a:endParaRPr lang="en-GB" sz="160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16000" b="0" i="0" u="none" strike="noStrike" baseline="0" dirty="0">
                <a:solidFill>
                  <a:srgbClr val="FFFF00"/>
                </a:solidFill>
                <a:latin typeface="Times New Roman" panose="02020603050405020304" pitchFamily="18" charset="0"/>
                <a:cs typeface="Times New Roman" panose="02020603050405020304" pitchFamily="18" charset="0"/>
              </a:rPr>
              <a:t>Polymers have either a glassy structure or mixture of glassy and crystalline.</a:t>
            </a:r>
            <a:endParaRPr lang="en-GB" sz="16000" b="0" i="0" u="none" strike="noStrike" baseline="0"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965"/>
          </a:xfrm>
        </p:spPr>
        <p:txBody>
          <a:bodyPr/>
          <a:lstStyle/>
          <a:p>
            <a:r>
              <a:rPr lang="en-GB" sz="44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Polymers</a:t>
            </a:r>
            <a:endParaRPr lang="en-IN" dirty="0"/>
          </a:p>
        </p:txBody>
      </p:sp>
      <p:sp>
        <p:nvSpPr>
          <p:cNvPr id="3" name="Content Placeholder 2"/>
          <p:cNvSpPr>
            <a:spLocks noGrp="1"/>
          </p:cNvSpPr>
          <p:nvPr>
            <p:ph idx="1"/>
          </p:nvPr>
        </p:nvSpPr>
        <p:spPr>
          <a:xfrm>
            <a:off x="218114" y="1249960"/>
            <a:ext cx="9831739" cy="4998439"/>
          </a:xfrm>
        </p:spPr>
        <p:txBody>
          <a:bodyPr>
            <a:normAutofit fontScale="62500" lnSpcReduction="20000"/>
          </a:bodyPr>
          <a:lstStyle/>
          <a:p>
            <a:pPr algn="l"/>
            <a:r>
              <a:rPr lang="en-GB" sz="9600" b="0" i="0" u="none" strike="noStrike" baseline="0" dirty="0">
                <a:solidFill>
                  <a:srgbClr val="FFFF00"/>
                </a:solidFill>
                <a:latin typeface="Times New Roman" panose="02020603050405020304" pitchFamily="18" charset="0"/>
                <a:cs typeface="Times New Roman" panose="02020603050405020304" pitchFamily="18" charset="0"/>
              </a:rPr>
              <a:t>There are differences among the three polymer types. In </a:t>
            </a:r>
            <a:r>
              <a:rPr lang="en-GB" sz="9600" b="1" i="1" u="none" strike="noStrike" baseline="0" dirty="0">
                <a:solidFill>
                  <a:srgbClr val="FFFF00"/>
                </a:solidFill>
                <a:latin typeface="Times New Roman" panose="02020603050405020304" pitchFamily="18" charset="0"/>
                <a:cs typeface="Times New Roman" panose="02020603050405020304" pitchFamily="18" charset="0"/>
              </a:rPr>
              <a:t>thermoplastic polymers</a:t>
            </a:r>
            <a:r>
              <a:rPr lang="en-GB" sz="9600" b="0" i="0" u="none" strike="noStrike" baseline="0" dirty="0">
                <a:solidFill>
                  <a:srgbClr val="FFFF00"/>
                </a:solidFill>
                <a:latin typeface="Times New Roman" panose="02020603050405020304" pitchFamily="18" charset="0"/>
                <a:cs typeface="Times New Roman" panose="02020603050405020304" pitchFamily="18" charset="0"/>
              </a:rPr>
              <a:t>, the molecules consist of long</a:t>
            </a:r>
            <a:endParaRPr lang="en-GB" sz="9600" b="0" i="0" u="none" strike="noStrike" baseline="0" dirty="0">
              <a:solidFill>
                <a:srgbClr val="FFFF00"/>
              </a:solidFill>
              <a:latin typeface="Times New Roman" panose="02020603050405020304" pitchFamily="18" charset="0"/>
              <a:cs typeface="Times New Roman" panose="02020603050405020304" pitchFamily="18" charset="0"/>
            </a:endParaRPr>
          </a:p>
          <a:p>
            <a:pPr algn="l"/>
            <a:r>
              <a:rPr lang="en-GB" sz="9600" b="0" i="0" u="none" strike="noStrike" baseline="0" dirty="0">
                <a:solidFill>
                  <a:srgbClr val="FFFF00"/>
                </a:solidFill>
                <a:latin typeface="Times New Roman" panose="02020603050405020304" pitchFamily="18" charset="0"/>
                <a:cs typeface="Times New Roman" panose="02020603050405020304" pitchFamily="18" charset="0"/>
              </a:rPr>
              <a:t>chains of </a:t>
            </a:r>
            <a:r>
              <a:rPr lang="en-GB" sz="9600" b="0" i="0" u="none" strike="noStrike" baseline="0" dirty="0" err="1">
                <a:solidFill>
                  <a:srgbClr val="FFFF00"/>
                </a:solidFill>
                <a:latin typeface="Times New Roman" panose="02020603050405020304" pitchFamily="18" charset="0"/>
                <a:cs typeface="Times New Roman" panose="02020603050405020304" pitchFamily="18" charset="0"/>
              </a:rPr>
              <a:t>mers</a:t>
            </a:r>
            <a:r>
              <a:rPr lang="en-GB" sz="9600" b="0" i="0" u="none" strike="noStrike" baseline="0" dirty="0">
                <a:solidFill>
                  <a:srgbClr val="FFFF00"/>
                </a:solidFill>
                <a:latin typeface="Times New Roman" panose="02020603050405020304" pitchFamily="18" charset="0"/>
                <a:cs typeface="Times New Roman" panose="02020603050405020304" pitchFamily="18" charset="0"/>
              </a:rPr>
              <a:t> in a linear structure. </a:t>
            </a:r>
            <a:endParaRPr lang="en-GB" sz="9600" b="0" i="0" u="none" strike="noStrike" baseline="0"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GB" sz="40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Polymers</a:t>
            </a:r>
            <a:endParaRPr lang="en-IN" dirty="0"/>
          </a:p>
        </p:txBody>
      </p:sp>
      <p:sp>
        <p:nvSpPr>
          <p:cNvPr id="3" name="Content Placeholder 2"/>
          <p:cNvSpPr>
            <a:spLocks noGrp="1"/>
          </p:cNvSpPr>
          <p:nvPr>
            <p:ph idx="1"/>
          </p:nvPr>
        </p:nvSpPr>
        <p:spPr>
          <a:xfrm>
            <a:off x="486561" y="1149292"/>
            <a:ext cx="10041621" cy="5099107"/>
          </a:xfrm>
        </p:spPr>
        <p:txBody>
          <a:bodyPr>
            <a:normAutofit fontScale="85000" lnSpcReduction="20000"/>
          </a:bodyPr>
          <a:lstStyle/>
          <a:p>
            <a:pPr algn="l"/>
            <a:r>
              <a:rPr lang="en-GB" sz="3600" b="0" i="0" u="none" strike="noStrike" baseline="0" dirty="0">
                <a:solidFill>
                  <a:srgbClr val="FFFF00"/>
                </a:solidFill>
                <a:latin typeface="Times New Roman" panose="02020603050405020304" pitchFamily="18" charset="0"/>
                <a:cs typeface="Times New Roman" panose="02020603050405020304" pitchFamily="18" charset="0"/>
              </a:rPr>
              <a:t>These materials can be heated and cooled without substantially altering their linear structure.</a:t>
            </a:r>
            <a:endParaRPr lang="en-GB" sz="3600" b="0" i="0" u="none" strike="noStrike" baseline="0" dirty="0">
              <a:solidFill>
                <a:srgbClr val="FFFF00"/>
              </a:solidFill>
              <a:latin typeface="Times New Roman" panose="02020603050405020304" pitchFamily="18" charset="0"/>
              <a:cs typeface="Times New Roman" panose="02020603050405020304" pitchFamily="18" charset="0"/>
            </a:endParaRPr>
          </a:p>
          <a:p>
            <a:pPr algn="l"/>
            <a:r>
              <a:rPr lang="en-GB" sz="3600" b="0" i="0" u="none" strike="noStrike" baseline="0" dirty="0">
                <a:solidFill>
                  <a:srgbClr val="FFFF00"/>
                </a:solidFill>
                <a:latin typeface="Times New Roman" panose="02020603050405020304" pitchFamily="18" charset="0"/>
                <a:cs typeface="Times New Roman" panose="02020603050405020304" pitchFamily="18" charset="0"/>
              </a:rPr>
              <a:t> In </a:t>
            </a:r>
            <a:r>
              <a:rPr lang="en-GB" sz="3600" b="1" i="1" u="none" strike="noStrike" baseline="0" dirty="0">
                <a:solidFill>
                  <a:srgbClr val="FFFF00"/>
                </a:solidFill>
                <a:latin typeface="Times New Roman" panose="02020603050405020304" pitchFamily="18" charset="0"/>
                <a:cs typeface="Times New Roman" panose="02020603050405020304" pitchFamily="18" charset="0"/>
              </a:rPr>
              <a:t>thermosetting polymers</a:t>
            </a:r>
            <a:r>
              <a:rPr lang="en-GB" sz="3600" b="0" i="0" u="none" strike="noStrike" baseline="0" dirty="0">
                <a:solidFill>
                  <a:srgbClr val="FFFF00"/>
                </a:solidFill>
                <a:latin typeface="Times New Roman" panose="02020603050405020304" pitchFamily="18" charset="0"/>
                <a:cs typeface="Times New Roman" panose="02020603050405020304" pitchFamily="18" charset="0"/>
              </a:rPr>
              <a:t>, the molecules transform into a rigid, three-dimensional structure on cooling from a heated plastic condition.</a:t>
            </a:r>
            <a:endParaRPr lang="en-GB" sz="3600" b="0" i="0" u="none" strike="noStrike" baseline="0" dirty="0">
              <a:solidFill>
                <a:srgbClr val="FFFF00"/>
              </a:solidFill>
              <a:latin typeface="Times New Roman" panose="02020603050405020304" pitchFamily="18" charset="0"/>
              <a:cs typeface="Times New Roman" panose="02020603050405020304" pitchFamily="18" charset="0"/>
            </a:endParaRPr>
          </a:p>
          <a:p>
            <a:pPr algn="l"/>
            <a:r>
              <a:rPr lang="en-GB" sz="3600" b="0" i="0" u="none" strike="noStrike" baseline="0" dirty="0">
                <a:solidFill>
                  <a:srgbClr val="FFFF00"/>
                </a:solidFill>
                <a:latin typeface="Times New Roman" panose="02020603050405020304" pitchFamily="18" charset="0"/>
                <a:cs typeface="Times New Roman" panose="02020603050405020304" pitchFamily="18" charset="0"/>
              </a:rPr>
              <a:t> If thermosetting polymers are reheated, they degrade chemically rather than soften. </a:t>
            </a:r>
            <a:endParaRPr lang="en-GB" sz="3600" b="0" i="0" u="none" strike="noStrike" baseline="0" dirty="0">
              <a:solidFill>
                <a:srgbClr val="FFFF00"/>
              </a:solidFill>
              <a:latin typeface="Times New Roman" panose="02020603050405020304" pitchFamily="18" charset="0"/>
              <a:cs typeface="Times New Roman" panose="02020603050405020304" pitchFamily="18" charset="0"/>
            </a:endParaRPr>
          </a:p>
          <a:p>
            <a:pPr algn="l"/>
            <a:r>
              <a:rPr lang="en-GB" sz="3600" b="1" i="1" u="none" strike="noStrike" baseline="0" dirty="0">
                <a:solidFill>
                  <a:srgbClr val="FFFF00"/>
                </a:solidFill>
                <a:latin typeface="Times New Roman" panose="02020603050405020304" pitchFamily="18" charset="0"/>
                <a:cs typeface="Times New Roman" panose="02020603050405020304" pitchFamily="18" charset="0"/>
              </a:rPr>
              <a:t>Elastomers </a:t>
            </a:r>
            <a:r>
              <a:rPr lang="en-GB" sz="3600" b="0" i="0" u="none" strike="noStrike" baseline="0" dirty="0">
                <a:solidFill>
                  <a:srgbClr val="FFFF00"/>
                </a:solidFill>
                <a:latin typeface="Times New Roman" panose="02020603050405020304" pitchFamily="18" charset="0"/>
                <a:cs typeface="Times New Roman" panose="02020603050405020304" pitchFamily="18" charset="0"/>
              </a:rPr>
              <a:t>have large molecules with coiled structures.</a:t>
            </a:r>
            <a:endParaRPr lang="en-GB" sz="3600" b="0" i="0" u="none" strike="noStrike" baseline="0" dirty="0">
              <a:solidFill>
                <a:srgbClr val="FFFF00"/>
              </a:solidFill>
              <a:latin typeface="Times New Roman" panose="02020603050405020304" pitchFamily="18" charset="0"/>
              <a:cs typeface="Times New Roman" panose="02020603050405020304" pitchFamily="18" charset="0"/>
            </a:endParaRPr>
          </a:p>
          <a:p>
            <a:pPr algn="l"/>
            <a:r>
              <a:rPr lang="en-GB" sz="3600" b="0" i="0" u="none" strike="noStrike" baseline="0" dirty="0">
                <a:solidFill>
                  <a:srgbClr val="FFFF00"/>
                </a:solidFill>
                <a:latin typeface="Times New Roman" panose="02020603050405020304" pitchFamily="18" charset="0"/>
                <a:cs typeface="Times New Roman" panose="02020603050405020304" pitchFamily="18" charset="0"/>
              </a:rPr>
              <a:t>The uncoiling and recoiling of the molecules when subjected to stress cycles motivate the aggregate material to exhibit its characteristic elastic </a:t>
            </a:r>
            <a:r>
              <a:rPr lang="en-GB" sz="3600" b="0" i="0" u="none" strike="noStrike" baseline="0" dirty="0" err="1">
                <a:solidFill>
                  <a:srgbClr val="FFFF00"/>
                </a:solidFill>
                <a:latin typeface="Times New Roman" panose="02020603050405020304" pitchFamily="18" charset="0"/>
                <a:cs typeface="Times New Roman" panose="02020603050405020304" pitchFamily="18" charset="0"/>
              </a:rPr>
              <a:t>behavior</a:t>
            </a:r>
            <a:r>
              <a:rPr lang="en-GB" sz="3600" b="0" i="0" u="none" strike="noStrike" baseline="0" dirty="0">
                <a:solidFill>
                  <a:srgbClr val="FFFF00"/>
                </a:solidFill>
                <a:latin typeface="Times New Roman" panose="02020603050405020304" pitchFamily="18" charset="0"/>
                <a:cs typeface="Times New Roman" panose="02020603050405020304" pitchFamily="18" charset="0"/>
              </a:rPr>
              <a:t>.</a:t>
            </a:r>
            <a:endParaRPr lang="en-GB" sz="3600" b="0" i="0" u="none" strike="noStrike" baseline="0"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04" y="461107"/>
            <a:ext cx="9786428" cy="767687"/>
          </a:xfrm>
        </p:spPr>
        <p:txBody>
          <a:bodyPr/>
          <a:lstStyle/>
          <a:p>
            <a:r>
              <a:rPr lang="en-GB"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Objectiv</a:t>
            </a:r>
            <a:r>
              <a:rPr lang="en-GB" sz="4000" b="1" dirty="0">
                <a:solidFill>
                  <a:srgbClr val="FF0000"/>
                </a:solidFill>
                <a:latin typeface="Times New Roman" panose="02020603050405020304" pitchFamily="18" charset="0"/>
                <a:cs typeface="Times New Roman" panose="02020603050405020304" pitchFamily="18" charset="0"/>
              </a:rPr>
              <a:t>e</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5894" y="1384184"/>
            <a:ext cx="9663959" cy="4864216"/>
          </a:xfrm>
        </p:spPr>
        <p:txBody>
          <a:bodyPr>
            <a:normAutofit/>
          </a:bodyPr>
          <a:lstStyle/>
          <a:p>
            <a:r>
              <a:rPr lang="en-IN" sz="4000" b="1" dirty="0">
                <a:solidFill>
                  <a:srgbClr val="FFFF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Introduction to Materials</a:t>
            </a:r>
            <a:endParaRPr lang="en-IN" sz="4000" b="1" dirty="0">
              <a:solidFill>
                <a:srgbClr val="FFFF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4000" b="1" dirty="0">
                <a:solidFill>
                  <a:srgbClr val="FFFF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Introduction to structure of the materials</a:t>
            </a: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6574"/>
          </a:xfrm>
        </p:spPr>
        <p:txBody>
          <a:bodyPr/>
          <a:lstStyle/>
          <a:p>
            <a:r>
              <a:rPr lang="en-GB" sz="40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Polymers</a:t>
            </a:r>
            <a:endParaRPr lang="en-IN" dirty="0"/>
          </a:p>
        </p:txBody>
      </p:sp>
      <p:sp>
        <p:nvSpPr>
          <p:cNvPr id="3" name="Content Placeholder 2"/>
          <p:cNvSpPr>
            <a:spLocks noGrp="1"/>
          </p:cNvSpPr>
          <p:nvPr>
            <p:ph idx="1"/>
          </p:nvPr>
        </p:nvSpPr>
        <p:spPr>
          <a:xfrm>
            <a:off x="285225" y="1149292"/>
            <a:ext cx="10217791" cy="5099107"/>
          </a:xfrm>
        </p:spPr>
        <p:txBody>
          <a:bodyPr>
            <a:normAutofit lnSpcReduction="10000"/>
          </a:bodyPr>
          <a:lstStyle/>
          <a:p>
            <a:pPr algn="just"/>
            <a:r>
              <a:rPr lang="en-GB" sz="3600" b="0" i="0" u="none" strike="noStrike" baseline="0" dirty="0">
                <a:solidFill>
                  <a:srgbClr val="FFFF00"/>
                </a:solidFill>
                <a:latin typeface="Times New Roman" panose="02020603050405020304" pitchFamily="18" charset="0"/>
                <a:cs typeface="Times New Roman" panose="02020603050405020304" pitchFamily="18" charset="0"/>
              </a:rPr>
              <a:t>The molecular structure and bonding of polymers provide them with the following typical properties: low density, high electrical resistivity (some polymers are used as insulating materials), and low thermal conductivity. </a:t>
            </a:r>
            <a:endParaRPr lang="en-GB" sz="36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3600" b="0" i="0" u="none" strike="noStrike" baseline="0" dirty="0">
                <a:solidFill>
                  <a:srgbClr val="FFFF00"/>
                </a:solidFill>
                <a:latin typeface="Times New Roman" panose="02020603050405020304" pitchFamily="18" charset="0"/>
                <a:cs typeface="Times New Roman" panose="02020603050405020304" pitchFamily="18" charset="0"/>
              </a:rPr>
              <a:t>Strength and stiffness of polymers vary widely. </a:t>
            </a:r>
            <a:endParaRPr lang="en-GB" sz="3600" b="0" i="0" u="none" strike="noStrike" baseline="0" dirty="0">
              <a:solidFill>
                <a:srgbClr val="FFFF00"/>
              </a:solidFill>
              <a:latin typeface="Times New Roman" panose="02020603050405020304" pitchFamily="18" charset="0"/>
              <a:cs typeface="Times New Roman" panose="02020603050405020304" pitchFamily="18" charset="0"/>
            </a:endParaRPr>
          </a:p>
          <a:p>
            <a:pPr algn="just"/>
            <a:r>
              <a:rPr lang="en-GB" sz="3600" b="0" i="0" u="none" strike="noStrike" baseline="0" dirty="0">
                <a:solidFill>
                  <a:srgbClr val="FFFF00"/>
                </a:solidFill>
                <a:latin typeface="Times New Roman" panose="02020603050405020304" pitchFamily="18" charset="0"/>
                <a:cs typeface="Times New Roman" panose="02020603050405020304" pitchFamily="18" charset="0"/>
              </a:rPr>
              <a:t>Some are strong and rigid (although not matching the strength and stiffness of metals or ceramics), whereas others exhibit highly </a:t>
            </a:r>
            <a:r>
              <a:rPr lang="en-IN" sz="3600" b="0" i="0" u="none" strike="noStrike" baseline="0" dirty="0">
                <a:solidFill>
                  <a:srgbClr val="FFFF00"/>
                </a:solidFill>
                <a:latin typeface="Times New Roman" panose="02020603050405020304" pitchFamily="18" charset="0"/>
                <a:cs typeface="Times New Roman" panose="02020603050405020304" pitchFamily="18" charset="0"/>
              </a:rPr>
              <a:t>elastic </a:t>
            </a:r>
            <a:r>
              <a:rPr lang="en-IN" sz="3600" b="0" i="0" u="none" strike="noStrike" baseline="0" dirty="0" err="1">
                <a:solidFill>
                  <a:srgbClr val="FFFF00"/>
                </a:solidFill>
                <a:latin typeface="Times New Roman" panose="02020603050405020304" pitchFamily="18" charset="0"/>
                <a:cs typeface="Times New Roman" panose="02020603050405020304" pitchFamily="18" charset="0"/>
              </a:rPr>
              <a:t>behavior</a:t>
            </a:r>
            <a:r>
              <a:rPr lang="en-IN" sz="3600" b="0" i="0" u="none" strike="noStrike" baseline="0" dirty="0">
                <a:solidFill>
                  <a:srgbClr val="FFFF00"/>
                </a:solidFill>
                <a:latin typeface="Times New Roman" panose="02020603050405020304" pitchFamily="18" charset="0"/>
                <a:cs typeface="Times New Roman" panose="02020603050405020304" pitchFamily="18" charset="0"/>
              </a:rPr>
              <a:t>.</a:t>
            </a:r>
            <a:endParaRPr lang="en-IN" sz="3600"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Numerical Problem</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1"/>
          <a:srcRect l="34478" t="47409" r="23732" b="40492"/>
          <a:stretch>
            <a:fillRect/>
          </a:stretch>
        </p:blipFill>
        <p:spPr>
          <a:xfrm>
            <a:off x="739369" y="2303549"/>
            <a:ext cx="11002779" cy="179185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effectLst>
                  <a:outerShdw blurRad="38100" dist="25400" dir="5400000" algn="ctr" rotWithShape="0">
                    <a:srgbClr val="6E747A">
                      <a:alpha val="43000"/>
                    </a:srgbClr>
                  </a:outerShdw>
                </a:effectLst>
              </a:rPr>
              <a:t>Plug Go Gauge &amp; NOGO Gauge</a:t>
            </a:r>
            <a:endParaRPr lang="en-US" b="1">
              <a:solidFill>
                <a:schemeClr val="accent1"/>
              </a:solidFill>
              <a:effectLst>
                <a:outerShdw blurRad="38100" dist="25400" dir="5400000" algn="ctr" rotWithShape="0">
                  <a:srgbClr val="6E747A">
                    <a:alpha val="43000"/>
                  </a:srgbClr>
                </a:outerShdw>
              </a:effectLst>
            </a:endParaRPr>
          </a:p>
        </p:txBody>
      </p:sp>
      <p:sp>
        <p:nvSpPr>
          <p:cNvPr id="4" name="Footer Placeholder 3"/>
          <p:cNvSpPr>
            <a:spLocks noGrp="1"/>
          </p:cNvSpPr>
          <p:nvPr>
            <p:ph type="ftr" sz="quarter" idx="11"/>
          </p:nvPr>
        </p:nvSpPr>
        <p:spPr/>
        <p:txBody>
          <a:bodyPr/>
          <a:p>
            <a:r>
              <a:rPr lang="en-GB"/>
              <a:t>Principle of Metrology- S.Chattopadhyaya</a:t>
            </a:r>
            <a:endParaRPr lang="en-US"/>
          </a:p>
        </p:txBody>
      </p:sp>
      <p:sp>
        <p:nvSpPr>
          <p:cNvPr id="5" name="Slide Number Placeholder 4"/>
          <p:cNvSpPr>
            <a:spLocks noGrp="1"/>
          </p:cNvSpPr>
          <p:nvPr>
            <p:ph type="sldNum" sz="quarter" idx="12"/>
          </p:nvPr>
        </p:nvSpPr>
        <p:spPr/>
        <p:txBody>
          <a:bodyPr/>
          <a:p>
            <a:fld id="{6EC43F12-808F-4186-9F89-1027F65966A9}"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1104265" y="1342390"/>
            <a:ext cx="9452610" cy="43014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290830" y="452755"/>
            <a:ext cx="3184525" cy="1704340"/>
          </a:xfrm>
        </p:spPr>
        <p:txBody>
          <a:bodyPr>
            <a:scene3d>
              <a:camera prst="orthographicFront"/>
              <a:lightRig rig="threePt" dir="t"/>
            </a:scene3d>
          </a:bodyPr>
          <a:p>
            <a:r>
              <a:rPr lang="en-US" b="1" baseline="300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Go and NoGo Plug Gauges</a:t>
            </a:r>
            <a:endParaRPr lang="en-US" b="1" baseline="300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p>
            <a:fld id="{6EC43F12-808F-4186-9F89-1027F65966A9}"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3536315" y="133985"/>
            <a:ext cx="6486525" cy="64865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a:xfrm>
            <a:off x="329881" y="46953"/>
            <a:ext cx="9404723" cy="1400530"/>
          </a:xfrm>
        </p:spPr>
        <p:txBody>
          <a:bodyPr/>
          <a:p>
            <a:r>
              <a:rPr lang="en-US" b="1">
                <a:solidFill>
                  <a:srgbClr val="FF0000"/>
                </a:solidFill>
                <a:effectLst/>
              </a:rPr>
              <a:t>Engineering Drawing of Plug Gauges</a:t>
            </a:r>
            <a:endParaRPr lang="en-US" b="1">
              <a:solidFill>
                <a:srgbClr val="FF0000"/>
              </a:solidFill>
              <a:effectLst/>
            </a:endParaRPr>
          </a:p>
        </p:txBody>
      </p:sp>
      <p:sp>
        <p:nvSpPr>
          <p:cNvPr id="4" name="Footer Placeholder 3"/>
          <p:cNvSpPr>
            <a:spLocks noGrp="1"/>
          </p:cNvSpPr>
          <p:nvPr>
            <p:ph type="ftr" sz="quarter" idx="11"/>
          </p:nvPr>
        </p:nvSpPr>
        <p:spPr/>
        <p:txBody>
          <a:bodyPr/>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p>
            <a:fld id="{6EC43F12-808F-4186-9F89-1027F65966A9}" type="slidenum">
              <a:rPr lang="en-US" smtClean="0"/>
            </a:fld>
            <a:endParaRPr lang="en-US"/>
          </a:p>
        </p:txBody>
      </p:sp>
      <p:pic>
        <p:nvPicPr>
          <p:cNvPr id="10" name="Content Placeholder 9"/>
          <p:cNvPicPr>
            <a:picLocks noChangeAspect="1"/>
          </p:cNvPicPr>
          <p:nvPr>
            <p:ph idx="1"/>
          </p:nvPr>
        </p:nvPicPr>
        <p:blipFill>
          <a:blip r:embed="rId1"/>
          <a:srcRect l="28387" t="18382" r="12972" b="11788"/>
          <a:stretch>
            <a:fillRect/>
          </a:stretch>
        </p:blipFill>
        <p:spPr>
          <a:xfrm>
            <a:off x="1643380" y="1447800"/>
            <a:ext cx="7927975" cy="53111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latin typeface="Times New Roman" panose="02020603050405020304" pitchFamily="18" charset="0"/>
                <a:cs typeface="Times New Roman" panose="02020603050405020304" pitchFamily="18" charset="0"/>
              </a:rPr>
              <a:t>Solution</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1"/>
          <a:srcRect l="34478" t="59907" r="23732" b="15232"/>
          <a:stretch>
            <a:fillRect/>
          </a:stretch>
        </p:blipFill>
        <p:spPr>
          <a:xfrm>
            <a:off x="764308" y="1468583"/>
            <a:ext cx="11171798" cy="41378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453390" y="194310"/>
            <a:ext cx="8600440" cy="611505"/>
          </a:xfrm>
        </p:spPr>
        <p:txBody>
          <a:bodyPr>
            <a:scene3d>
              <a:camera prst="orthographicFront"/>
              <a:lightRig rig="threePt" dir="t"/>
            </a:scene3d>
          </a:bodyPr>
          <a:p>
            <a:r>
              <a:rPr lang="en-US" b="1">
                <a:solidFill>
                  <a:srgbClr val="FF0000"/>
                </a:solidFill>
                <a:effectLst>
                  <a:outerShdw blurRad="38100" dist="38100" dir="2700000" algn="tl">
                    <a:srgbClr val="000000">
                      <a:alpha val="43137"/>
                    </a:srgbClr>
                  </a:outerShdw>
                </a:effectLst>
              </a:rPr>
              <a:t>Mitutoyo Snap gauge Rs58,000/-</a:t>
            </a:r>
            <a:endParaRPr lang="en-US" b="1">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p>
            <a:fld id="{6EC43F12-808F-4186-9F89-1027F65966A9}" type="slidenum">
              <a:rPr lang="en-US" smtClean="0"/>
            </a:fld>
            <a:endParaRPr lang="en-US"/>
          </a:p>
        </p:txBody>
      </p:sp>
      <p:pic>
        <p:nvPicPr>
          <p:cNvPr id="6" name="Content Placeholder 5"/>
          <p:cNvPicPr>
            <a:picLocks noChangeAspect="1"/>
          </p:cNvPicPr>
          <p:nvPr>
            <p:ph idx="1"/>
          </p:nvPr>
        </p:nvPicPr>
        <p:blipFill>
          <a:blip r:embed="rId1"/>
          <a:srcRect l="38732" t="24568" r="35878" b="5124"/>
          <a:stretch>
            <a:fillRect/>
          </a:stretch>
        </p:blipFill>
        <p:spPr>
          <a:xfrm>
            <a:off x="2249170" y="909955"/>
            <a:ext cx="3613785" cy="56299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Snap gauge</a:t>
            </a:r>
            <a:endParaRPr lang="en-US" b="1">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p>
            <a:fld id="{6EC43F12-808F-4186-9F89-1027F65966A9}"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2099945" y="2052955"/>
            <a:ext cx="6951345" cy="41954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631684" y="2276104"/>
            <a:ext cx="4714875" cy="2590800"/>
          </a:xfrm>
          <a:prstGeom prst="rect">
            <a:avLst/>
          </a:prstGeom>
        </p:spPr>
      </p:pic>
      <p:sp>
        <p:nvSpPr>
          <p:cNvPr id="2" name="Footer Placeholder 1"/>
          <p:cNvSpPr>
            <a:spLocks noGrp="1"/>
          </p:cNvSpPr>
          <p:nvPr>
            <p:ph type="ftr" sz="quarter" idx="11"/>
          </p:nvPr>
        </p:nvSpPr>
        <p:spPr/>
        <p:txBody>
          <a:bodyPr/>
          <a:lstStyle/>
          <a:p>
            <a:r>
              <a:rPr lang="en-GB"/>
              <a:t>Production drawings, design concepts, material selection- S.Chattopadhyaya</a:t>
            </a:r>
            <a:endParaRPr lang="en-US"/>
          </a:p>
        </p:txBody>
      </p:sp>
      <p:sp>
        <p:nvSpPr>
          <p:cNvPr id="3" name="Slide Number Placeholder 2"/>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385296"/>
            <a:ext cx="9404723" cy="767687"/>
          </a:xfrm>
        </p:spPr>
        <p:txBody>
          <a:bodyPr/>
          <a:lstStyle/>
          <a:p>
            <a:r>
              <a:rPr lang="en-GB" b="1" dirty="0">
                <a:solidFill>
                  <a:srgbClr val="FF0000"/>
                </a:solidFill>
                <a:latin typeface="Times New Roman" panose="02020603050405020304" pitchFamily="18" charset="0"/>
                <a:cs typeface="Times New Roman" panose="02020603050405020304" pitchFamily="18" charset="0"/>
              </a:rPr>
              <a:t>Production Drawings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391" y="1447800"/>
            <a:ext cx="9957574" cy="4195481"/>
          </a:xfrm>
        </p:spPr>
        <p:txBody>
          <a:bodyPr>
            <a:noAutofit/>
          </a:bodyPr>
          <a:lstStyle/>
          <a:p>
            <a:r>
              <a:rPr lang="en-GB" sz="4000" b="1" i="0" dirty="0">
                <a:solidFill>
                  <a:srgbClr val="FFFF00"/>
                </a:solidFill>
                <a:effectLst/>
                <a:latin typeface="Times New Roman" panose="02020603050405020304" pitchFamily="18" charset="0"/>
                <a:cs typeface="Times New Roman" panose="02020603050405020304" pitchFamily="18" charset="0"/>
              </a:rPr>
              <a:t>Production drawings</a:t>
            </a:r>
            <a:r>
              <a:rPr lang="en-GB" sz="4000" b="0" i="0" dirty="0">
                <a:solidFill>
                  <a:srgbClr val="FFFF00"/>
                </a:solidFill>
                <a:effectLst/>
                <a:latin typeface="Times New Roman" panose="02020603050405020304" pitchFamily="18" charset="0"/>
                <a:cs typeface="Times New Roman" panose="02020603050405020304" pitchFamily="18" charset="0"/>
              </a:rPr>
              <a:t> (sometimes called working </a:t>
            </a:r>
            <a:r>
              <a:rPr lang="en-GB" sz="4000" b="1" i="0" dirty="0">
                <a:solidFill>
                  <a:srgbClr val="FFFF00"/>
                </a:solidFill>
                <a:effectLst/>
                <a:latin typeface="Times New Roman" panose="02020603050405020304" pitchFamily="18" charset="0"/>
                <a:cs typeface="Times New Roman" panose="02020603050405020304" pitchFamily="18" charset="0"/>
              </a:rPr>
              <a:t>drawings</a:t>
            </a:r>
            <a:r>
              <a:rPr lang="en-GB" sz="4000" b="0" i="0" dirty="0">
                <a:solidFill>
                  <a:srgbClr val="FFFF00"/>
                </a:solidFill>
                <a:effectLst/>
                <a:latin typeface="Times New Roman" panose="02020603050405020304" pitchFamily="18" charset="0"/>
                <a:cs typeface="Times New Roman" panose="02020603050405020304" pitchFamily="18" charset="0"/>
              </a:rPr>
              <a:t>) are complete sets of </a:t>
            </a:r>
            <a:r>
              <a:rPr lang="en-GB" sz="4000" b="1" i="0" dirty="0">
                <a:solidFill>
                  <a:srgbClr val="FFFF00"/>
                </a:solidFill>
                <a:effectLst/>
                <a:latin typeface="Times New Roman" panose="02020603050405020304" pitchFamily="18" charset="0"/>
                <a:cs typeface="Times New Roman" panose="02020603050405020304" pitchFamily="18" charset="0"/>
              </a:rPr>
              <a:t>drawings</a:t>
            </a:r>
            <a:r>
              <a:rPr lang="en-GB" sz="4000" b="0" i="0" dirty="0">
                <a:solidFill>
                  <a:srgbClr val="FFFF00"/>
                </a:solidFill>
                <a:effectLst/>
                <a:latin typeface="Times New Roman" panose="02020603050405020304" pitchFamily="18" charset="0"/>
                <a:cs typeface="Times New Roman" panose="02020603050405020304" pitchFamily="18" charset="0"/>
              </a:rPr>
              <a:t> that detail the </a:t>
            </a:r>
            <a:r>
              <a:rPr lang="en-GB" sz="4000" b="1" i="0" dirty="0">
                <a:solidFill>
                  <a:srgbClr val="FFFF00"/>
                </a:solidFill>
                <a:effectLst/>
                <a:latin typeface="Times New Roman" panose="02020603050405020304" pitchFamily="18" charset="0"/>
                <a:cs typeface="Times New Roman" panose="02020603050405020304" pitchFamily="18" charset="0"/>
              </a:rPr>
              <a:t>manufacturing</a:t>
            </a:r>
            <a:r>
              <a:rPr lang="en-GB" sz="4000" b="0" i="0" dirty="0">
                <a:solidFill>
                  <a:srgbClr val="FFFF00"/>
                </a:solidFill>
                <a:effectLst/>
                <a:latin typeface="Times New Roman" panose="02020603050405020304" pitchFamily="18" charset="0"/>
                <a:cs typeface="Times New Roman" panose="02020603050405020304" pitchFamily="18" charset="0"/>
              </a:rPr>
              <a:t> and assembly of products (as distinct from engineering </a:t>
            </a:r>
            <a:r>
              <a:rPr lang="en-GB" sz="4000" b="1" i="0" dirty="0">
                <a:solidFill>
                  <a:srgbClr val="FFFF00"/>
                </a:solidFill>
                <a:effectLst/>
                <a:latin typeface="Times New Roman" panose="02020603050405020304" pitchFamily="18" charset="0"/>
                <a:cs typeface="Times New Roman" panose="02020603050405020304" pitchFamily="18" charset="0"/>
              </a:rPr>
              <a:t>drawings</a:t>
            </a:r>
            <a:r>
              <a:rPr lang="en-GB" sz="4000" b="0" i="0" dirty="0">
                <a:solidFill>
                  <a:srgbClr val="FFFF00"/>
                </a:solidFill>
                <a:effectLst/>
                <a:latin typeface="Times New Roman" panose="02020603050405020304" pitchFamily="18" charset="0"/>
                <a:cs typeface="Times New Roman" panose="02020603050405020304" pitchFamily="18" charset="0"/>
              </a:rPr>
              <a:t> prepared by and/or for </a:t>
            </a:r>
            <a:r>
              <a:rPr lang="en-GB" sz="4000" b="1" i="0" dirty="0">
                <a:solidFill>
                  <a:srgbClr val="FFFF00"/>
                </a:solidFill>
                <a:effectLst/>
                <a:latin typeface="Times New Roman" panose="02020603050405020304" pitchFamily="18" charset="0"/>
                <a:cs typeface="Times New Roman" panose="02020603050405020304" pitchFamily="18" charset="0"/>
              </a:rPr>
              <a:t>production</a:t>
            </a:r>
            <a:r>
              <a:rPr lang="en-GB" sz="4000" b="0" i="0" dirty="0">
                <a:solidFill>
                  <a:srgbClr val="FFFF00"/>
                </a:solidFill>
                <a:effectLst/>
                <a:latin typeface="Times New Roman" panose="02020603050405020304" pitchFamily="18" charset="0"/>
                <a:cs typeface="Times New Roman" panose="02020603050405020304" pitchFamily="18" charset="0"/>
              </a:rPr>
              <a:t> engineers whose task is to decide how best to manufacture the products).</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GB" b="1" dirty="0">
                <a:solidFill>
                  <a:srgbClr val="FF0000"/>
                </a:solidFill>
                <a:latin typeface="Times New Roman" panose="02020603050405020304" pitchFamily="18" charset="0"/>
                <a:cs typeface="Times New Roman" panose="02020603050405020304" pitchFamily="18" charset="0"/>
              </a:rPr>
              <a:t>Production Drawings</a:t>
            </a:r>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pic>
        <p:nvPicPr>
          <p:cNvPr id="2050" name="Picture 2" descr="Production drawing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0881" y="1309337"/>
            <a:ext cx="7618777" cy="5043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latin typeface="Times New Roman" panose="02020603050405020304" pitchFamily="18" charset="0"/>
                <a:cs typeface="Times New Roman" panose="02020603050405020304" pitchFamily="18" charset="0"/>
              </a:rPr>
              <a:t>Production Drawings</a:t>
            </a:r>
            <a:endParaRPr lang="en-IN" dirty="0"/>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pic>
        <p:nvPicPr>
          <p:cNvPr id="4098" name="Picture 2" descr="Production Drawing/ 2D &amp; 3D Drafting in Vangani East, Badlapur, JP Tech  Group | ID: 1450568989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9929" y="2100176"/>
            <a:ext cx="6179496" cy="4371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Concept</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405" y="1266738"/>
            <a:ext cx="10008135" cy="4981662"/>
          </a:xfrm>
        </p:spPr>
        <p:txBody>
          <a:bodyPr>
            <a:normAutofit/>
          </a:bodyPr>
          <a:lstStyle/>
          <a:p>
            <a:pPr algn="just"/>
            <a:r>
              <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design concept is the idea behind a design. </a:t>
            </a:r>
            <a:endPar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It's how one plans on solving the design problem in front of oneself.</a:t>
            </a:r>
            <a:endPar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GB" sz="4000" b="1" i="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It's the underlying logic, thinking, and reasoning for how one will design a product. </a:t>
            </a:r>
            <a:endParaRPr lang="en-IN" sz="40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Engineering Materials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44618" y="1140904"/>
            <a:ext cx="9982898" cy="5107496"/>
          </a:xfrm>
        </p:spPr>
        <p:txBody>
          <a:bodyPr>
            <a:noAutofit/>
          </a:bodyPr>
          <a:lstStyle/>
          <a:p>
            <a:pPr algn="l"/>
            <a:r>
              <a:rPr lang="en-GB" sz="4400" b="0" i="0" u="none" strike="noStrike" baseline="0" dirty="0">
                <a:solidFill>
                  <a:srgbClr val="FFFF00"/>
                </a:solidFill>
                <a:latin typeface="Times New Roman" panose="02020603050405020304" pitchFamily="18" charset="0"/>
                <a:cs typeface="Times New Roman" panose="02020603050405020304" pitchFamily="18" charset="0"/>
              </a:rPr>
              <a:t>This section summarizes how atomic structure, bonding, and crystal structure (or absence thereof) are related to the type of engineering material: metals, ceramics, </a:t>
            </a:r>
            <a:r>
              <a:rPr lang="en-IN" sz="4400" b="0" i="0" u="none" strike="noStrike" baseline="0" dirty="0">
                <a:solidFill>
                  <a:srgbClr val="FFFF00"/>
                </a:solidFill>
                <a:latin typeface="Times New Roman" panose="02020603050405020304" pitchFamily="18" charset="0"/>
                <a:cs typeface="Times New Roman" panose="02020603050405020304" pitchFamily="18" charset="0"/>
              </a:rPr>
              <a:t>and polymers.</a:t>
            </a:r>
            <a:endParaRPr lang="en-IN" sz="4400" b="0" i="0" u="none" strike="noStrike" baseline="0" dirty="0">
              <a:solidFill>
                <a:srgbClr val="FFFF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r>
              <a:rPr lang="en-IN" sz="40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Engineering Materials</a:t>
            </a:r>
            <a:endParaRPr lang="en-IN" dirty="0"/>
          </a:p>
        </p:txBody>
      </p:sp>
      <p:sp>
        <p:nvSpPr>
          <p:cNvPr id="3" name="Content Placeholder 2"/>
          <p:cNvSpPr>
            <a:spLocks noGrp="1"/>
          </p:cNvSpPr>
          <p:nvPr>
            <p:ph idx="1"/>
          </p:nvPr>
        </p:nvSpPr>
        <p:spPr>
          <a:xfrm>
            <a:off x="402672" y="1191238"/>
            <a:ext cx="9647181" cy="5057162"/>
          </a:xfrm>
        </p:spPr>
        <p:txBody>
          <a:bodyPr>
            <a:noAutofit/>
          </a:bodyPr>
          <a:lstStyle/>
          <a:p>
            <a:pPr algn="l"/>
            <a:r>
              <a:rPr lang="en-GB" sz="3200" b="1" i="0" u="none" strike="noStrike" baseline="0" dirty="0">
                <a:solidFill>
                  <a:srgbClr val="FFFF00"/>
                </a:solidFill>
                <a:latin typeface="Times New Roman" panose="02020603050405020304" pitchFamily="18" charset="0"/>
                <a:cs typeface="Times New Roman" panose="02020603050405020304" pitchFamily="18" charset="0"/>
              </a:rPr>
              <a:t>Metals </a:t>
            </a:r>
            <a:r>
              <a:rPr lang="en-GB" sz="3200" b="0" i="0" u="none" strike="noStrike" baseline="0" dirty="0">
                <a:solidFill>
                  <a:srgbClr val="FFFF00"/>
                </a:solidFill>
                <a:latin typeface="Times New Roman" panose="02020603050405020304" pitchFamily="18" charset="0"/>
                <a:cs typeface="Times New Roman" panose="02020603050405020304" pitchFamily="18" charset="0"/>
              </a:rPr>
              <a:t>have crystalline structures in the solid state, almost without exception.</a:t>
            </a:r>
            <a:endParaRPr lang="en-GB" sz="3200" b="0" i="0" u="none" strike="noStrike" baseline="0" dirty="0">
              <a:solidFill>
                <a:srgbClr val="FFFF00"/>
              </a:solidFill>
              <a:latin typeface="Times New Roman" panose="02020603050405020304" pitchFamily="18" charset="0"/>
              <a:cs typeface="Times New Roman" panose="02020603050405020304" pitchFamily="18" charset="0"/>
            </a:endParaRPr>
          </a:p>
          <a:p>
            <a:pPr algn="l"/>
            <a:r>
              <a:rPr lang="en-GB" sz="3200" b="0" i="0" u="none" strike="noStrike" baseline="0" dirty="0">
                <a:solidFill>
                  <a:srgbClr val="FFFF00"/>
                </a:solidFill>
                <a:latin typeface="Times New Roman" panose="02020603050405020304" pitchFamily="18" charset="0"/>
                <a:cs typeface="Times New Roman" panose="02020603050405020304" pitchFamily="18" charset="0"/>
              </a:rPr>
              <a:t>The unit cells of these crystal structures are almost always BCC, FCC, or HCP.</a:t>
            </a:r>
            <a:endParaRPr lang="en-GB" sz="3200" b="0" i="0" u="none" strike="noStrike" baseline="0" dirty="0">
              <a:solidFill>
                <a:srgbClr val="FFFF00"/>
              </a:solidFill>
              <a:latin typeface="Times New Roman" panose="02020603050405020304" pitchFamily="18" charset="0"/>
              <a:cs typeface="Times New Roman" panose="02020603050405020304" pitchFamily="18" charset="0"/>
            </a:endParaRPr>
          </a:p>
          <a:p>
            <a:pPr algn="l"/>
            <a:r>
              <a:rPr lang="en-GB" sz="3200" b="0" i="0" u="none" strike="noStrike" baseline="0" dirty="0">
                <a:solidFill>
                  <a:srgbClr val="FFFF00"/>
                </a:solidFill>
                <a:latin typeface="Times New Roman" panose="02020603050405020304" pitchFamily="18" charset="0"/>
                <a:cs typeface="Times New Roman" panose="02020603050405020304" pitchFamily="18" charset="0"/>
              </a:rPr>
              <a:t>The atoms of the metals are held together by metallic bonding, which means that their valence electrons can move about with relative freedom (compared with the other types of atomic and molecular bonding). </a:t>
            </a:r>
            <a:endParaRPr lang="en-IN" sz="3200" dirty="0">
              <a:solidFill>
                <a:srgbClr val="FFFF00"/>
              </a:solidFill>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Decreasing Ductility</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Production drawings, design concepts, material selection- S.Chattopadhyaya</a:t>
            </a:r>
            <a:endParaRPr lang="en-US"/>
          </a:p>
        </p:txBody>
      </p:sp>
      <p:sp>
        <p:nvSpPr>
          <p:cNvPr id="5" name="Slide Number Placeholder 4"/>
          <p:cNvSpPr>
            <a:spLocks noGrp="1"/>
          </p:cNvSpPr>
          <p:nvPr>
            <p:ph type="sldNum" sz="quarter" idx="12"/>
          </p:nvPr>
        </p:nvSpPr>
        <p:spPr/>
        <p:txBody>
          <a:bodyPr/>
          <a:lstStyle/>
          <a:p>
            <a:fld id="{6EC43F12-808F-4186-9F89-1027F65966A9}" type="slidenum">
              <a:rPr lang="en-US" smtClean="0"/>
            </a:fld>
            <a:endParaRPr lang="en-US"/>
          </a:p>
        </p:txBody>
      </p:sp>
      <p:pic>
        <p:nvPicPr>
          <p:cNvPr id="1026" name="Picture 2" descr="Important types of lattice structures - tec-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133" y="1220405"/>
            <a:ext cx="9007776" cy="3989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6950</Words>
  <Application>WPS Presentation</Application>
  <PresentationFormat>Widescreen</PresentationFormat>
  <Paragraphs>221</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Wingdings 3</vt:lpstr>
      <vt:lpstr>Arial</vt:lpstr>
      <vt:lpstr>Times New Roman</vt:lpstr>
      <vt:lpstr>Calibri</vt:lpstr>
      <vt:lpstr>Century Gothic</vt:lpstr>
      <vt:lpstr>Microsoft YaHei</vt:lpstr>
      <vt:lpstr>Arial Unicode MS</vt:lpstr>
      <vt:lpstr>TimesTen-Roman</vt:lpstr>
      <vt:lpstr>Segoe Print</vt:lpstr>
      <vt:lpstr>Ion</vt:lpstr>
      <vt:lpstr> Production drawings, design concepts, material selection Somnath Chattopadhyaya</vt:lpstr>
      <vt:lpstr>Learning Objective</vt:lpstr>
      <vt:lpstr>Production Drawings</vt:lpstr>
      <vt:lpstr>Production Drawings</vt:lpstr>
      <vt:lpstr>Production Drawings</vt:lpstr>
      <vt:lpstr>Design Concept</vt:lpstr>
      <vt:lpstr>Engineering Materials</vt:lpstr>
      <vt:lpstr>Engineering Materials</vt:lpstr>
      <vt:lpstr>Decreasing Ductility</vt:lpstr>
      <vt:lpstr>Face-centered-cubic (fcc) configuration</vt:lpstr>
      <vt:lpstr>HCP, FCC and BCC structures</vt:lpstr>
      <vt:lpstr>HCP, FCC and BCC structures</vt:lpstr>
      <vt:lpstr>Engineering Materials</vt:lpstr>
      <vt:lpstr>Ceramics</vt:lpstr>
      <vt:lpstr>Ceramics</vt:lpstr>
      <vt:lpstr>Ceramics</vt:lpstr>
      <vt:lpstr>Polymers</vt:lpstr>
      <vt:lpstr>Polymers</vt:lpstr>
      <vt:lpstr>Polymers</vt:lpstr>
      <vt:lpstr>Polymers</vt:lpstr>
      <vt:lpstr>Numerical Problem</vt:lpstr>
      <vt:lpstr>Plug Go Gauge &amp; NOGO Gauge</vt:lpstr>
      <vt:lpstr>Go and NoGo Plug Gauges</vt:lpstr>
      <vt:lpstr>Engineering Drawing of Plug Gauges</vt:lpstr>
      <vt:lpstr>Solution</vt:lpstr>
      <vt:lpstr>Mitutoyo Snap gauge Rs58,000/-</vt:lpstr>
      <vt:lpstr>Snap gauge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Explosion Welding</dc:title>
  <dc:creator>sachindra</dc:creator>
  <cp:lastModifiedBy>Administrator</cp:lastModifiedBy>
  <cp:revision>184</cp:revision>
  <dcterms:created xsi:type="dcterms:W3CDTF">2020-11-05T16:45:00Z</dcterms:created>
  <dcterms:modified xsi:type="dcterms:W3CDTF">2021-12-17T14:06:16Z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