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Times New Roman" pitchFamily="18" charset="0"/>
                <a:cs typeface="Times New Roman" pitchFamily="18" charset="0"/>
              </a:rPr>
              <a:t>Achieving secure, universal, and fine-grained query results verification for secure search scheme over encrypted cloud data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System Architecture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rcRect/>
          <a:stretch>
            <a:fillRect/>
          </a:stretch>
        </p:blipFill>
        <p:spPr bwMode="auto">
          <a:xfrm>
            <a:off x="914400" y="1295400"/>
            <a:ext cx="7086600" cy="45719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Module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525963"/>
          </a:xfrm>
        </p:spPr>
        <p:txBody>
          <a:bodyPr>
            <a:normAutofit/>
          </a:bodyPr>
          <a:lstStyle/>
          <a:p>
            <a:pPr lvl="0" algn="just"/>
            <a:r>
              <a:rPr lang="en-US" sz="2800" dirty="0" smtClean="0">
                <a:latin typeface="Times New Roman" pitchFamily="18" charset="0"/>
                <a:cs typeface="Times New Roman" pitchFamily="18" charset="0"/>
              </a:rPr>
              <a:t>Data Owner Module</a:t>
            </a:r>
          </a:p>
          <a:p>
            <a:pPr lvl="0" algn="just"/>
            <a:r>
              <a:rPr lang="en-US" sz="2800" dirty="0" smtClean="0">
                <a:latin typeface="Times New Roman" pitchFamily="18" charset="0"/>
                <a:cs typeface="Times New Roman" pitchFamily="18" charset="0"/>
              </a:rPr>
              <a:t>Data User Module</a:t>
            </a:r>
          </a:p>
          <a:p>
            <a:pPr lvl="0" algn="just"/>
            <a:r>
              <a:rPr lang="en-US" sz="2800" dirty="0" smtClean="0">
                <a:latin typeface="Times New Roman" pitchFamily="18" charset="0"/>
                <a:cs typeface="Times New Roman" pitchFamily="18" charset="0"/>
              </a:rPr>
              <a:t>Cloud Server Module</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latin typeface="Times New Roman" pitchFamily="18" charset="0"/>
                <a:cs typeface="Times New Roman" pitchFamily="18" charset="0"/>
              </a:rPr>
              <a:t>Module Description: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lnSpcReduction="10000"/>
          </a:bodyPr>
          <a:lstStyle/>
          <a:p>
            <a:pPr algn="just"/>
            <a:r>
              <a:rPr lang="en-US" sz="2800" b="1" dirty="0" smtClean="0">
                <a:latin typeface="Times New Roman" pitchFamily="18" charset="0"/>
                <a:cs typeface="Times New Roman" pitchFamily="18" charset="0"/>
              </a:rPr>
              <a:t>Data Owner:</a:t>
            </a:r>
            <a:endParaRPr lang="en-US" sz="2800" dirty="0" smtClean="0">
              <a:latin typeface="Times New Roman" pitchFamily="18" charset="0"/>
              <a:cs typeface="Times New Roman" pitchFamily="18" charset="0"/>
            </a:endParaRPr>
          </a:p>
          <a:p>
            <a:pPr algn="just">
              <a:lnSpc>
                <a:spcPct val="150000"/>
              </a:lnSpc>
              <a:buNone/>
            </a:pPr>
            <a:r>
              <a:rPr lang="en-US" sz="2800" dirty="0" smtClean="0">
                <a:latin typeface="Times New Roman" pitchFamily="18" charset="0"/>
                <a:cs typeface="Times New Roman" pitchFamily="18" charset="0"/>
              </a:rPr>
              <a:t>    Data </a:t>
            </a:r>
            <a:r>
              <a:rPr lang="en-US" sz="2800" dirty="0" smtClean="0">
                <a:latin typeface="Times New Roman" pitchFamily="18" charset="0"/>
                <a:cs typeface="Times New Roman" pitchFamily="18" charset="0"/>
              </a:rPr>
              <a:t>owners encrypt their private data and upload them to cloud server for enjoying the abundant benefits brought by the cloud computing as well as guaranteeing data security. Meanwhile, the secure searchable indexes are also constructed to support effective keyword search over encrypted outsourced data</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lnSpc>
                <a:spcPct val="150000"/>
              </a:lnSpc>
            </a:pPr>
            <a:r>
              <a:rPr lang="en-US" sz="2800" b="1" dirty="0" smtClean="0">
                <a:latin typeface="Times New Roman" pitchFamily="18" charset="0"/>
                <a:cs typeface="Times New Roman" pitchFamily="18" charset="0"/>
              </a:rPr>
              <a:t>Data User:</a:t>
            </a:r>
            <a:endParaRPr lang="en-US" sz="2800" dirty="0" smtClean="0">
              <a:latin typeface="Times New Roman" pitchFamily="18" charset="0"/>
              <a:cs typeface="Times New Roman" pitchFamily="18" charset="0"/>
            </a:endParaRPr>
          </a:p>
          <a:p>
            <a:pPr algn="just">
              <a:lnSpc>
                <a:spcPct val="150000"/>
              </a:lnSpc>
              <a:buNone/>
            </a:pPr>
            <a:r>
              <a:rPr lang="en-US" sz="2800" dirty="0" smtClean="0">
                <a:latin typeface="Times New Roman" pitchFamily="18" charset="0"/>
                <a:cs typeface="Times New Roman" pitchFamily="18" charset="0"/>
              </a:rPr>
              <a:t>    An </a:t>
            </a:r>
            <a:r>
              <a:rPr lang="en-US" sz="2800" dirty="0" smtClean="0">
                <a:latin typeface="Times New Roman" pitchFamily="18" charset="0"/>
                <a:cs typeface="Times New Roman" pitchFamily="18" charset="0"/>
              </a:rPr>
              <a:t>authorized data user obtains interested data files from the cloud server by submitting query trapdoors (encrypted query keywords) to the cloud server.</a:t>
            </a:r>
          </a:p>
          <a:p>
            <a:pPr algn="just">
              <a:lnSpc>
                <a:spcPct val="150000"/>
              </a:lnSpc>
            </a:pPr>
            <a:r>
              <a:rPr lang="en-US" sz="2800" b="1" dirty="0" smtClean="0">
                <a:latin typeface="Times New Roman" pitchFamily="18" charset="0"/>
                <a:cs typeface="Times New Roman" pitchFamily="18" charset="0"/>
              </a:rPr>
              <a:t>Cloud Server:</a:t>
            </a:r>
            <a:endParaRPr lang="en-US" sz="2800" dirty="0" smtClean="0">
              <a:latin typeface="Times New Roman" pitchFamily="18" charset="0"/>
              <a:cs typeface="Times New Roman" pitchFamily="18" charset="0"/>
            </a:endParaRPr>
          </a:p>
          <a:p>
            <a:pPr algn="just">
              <a:lnSpc>
                <a:spcPct val="150000"/>
              </a:lnSpc>
              <a:buNone/>
            </a:pPr>
            <a:r>
              <a:rPr lang="en-US" sz="2800" dirty="0" smtClean="0">
                <a:latin typeface="Times New Roman" pitchFamily="18" charset="0"/>
                <a:cs typeface="Times New Roman" pitchFamily="18" charset="0"/>
              </a:rPr>
              <a:t>   Cloud </a:t>
            </a:r>
            <a:r>
              <a:rPr lang="en-US" sz="2800" dirty="0" smtClean="0">
                <a:latin typeface="Times New Roman" pitchFamily="18" charset="0"/>
                <a:cs typeface="Times New Roman" pitchFamily="18" charset="0"/>
              </a:rPr>
              <a:t>server can performs search over secure indexes according to trapdoors and sends the query results to the data user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SYSTEM REQUIREMENTS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algn="ctr">
              <a:buNone/>
            </a:pPr>
            <a:r>
              <a:rPr lang="en-US" sz="2800" b="1" dirty="0" smtClean="0">
                <a:latin typeface="Times New Roman" pitchFamily="18" charset="0"/>
                <a:cs typeface="Times New Roman" pitchFamily="18" charset="0"/>
              </a:rPr>
              <a:t> Hardware Requirements</a:t>
            </a:r>
            <a:endParaRPr lang="en-US" sz="2800" b="1"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Processor			-	Pentium –IV</a:t>
            </a:r>
            <a:endParaRPr lang="en-US" sz="2800" b="1"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Speed			-    	1.1 GHz</a:t>
            </a:r>
          </a:p>
          <a:p>
            <a:pPr lvl="0"/>
            <a:r>
              <a:rPr lang="en-US" sz="2800" dirty="0" smtClean="0">
                <a:latin typeface="Times New Roman" pitchFamily="18" charset="0"/>
                <a:cs typeface="Times New Roman" pitchFamily="18" charset="0"/>
              </a:rPr>
              <a:t>Ram			-    	256 MB</a:t>
            </a:r>
          </a:p>
          <a:p>
            <a:pPr lvl="0"/>
            <a:r>
              <a:rPr lang="en-US" sz="2800" dirty="0" smtClean="0">
                <a:latin typeface="Times New Roman" pitchFamily="18" charset="0"/>
                <a:cs typeface="Times New Roman" pitchFamily="18" charset="0"/>
              </a:rPr>
              <a:t>Hard Disk			-   	20 GB</a:t>
            </a:r>
          </a:p>
          <a:p>
            <a:pPr lvl="0"/>
            <a:r>
              <a:rPr lang="en-US" sz="2800" dirty="0" smtClean="0">
                <a:latin typeface="Times New Roman" pitchFamily="18" charset="0"/>
                <a:cs typeface="Times New Roman" pitchFamily="18" charset="0"/>
              </a:rPr>
              <a:t>Key Board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Standard Windows Keyboard</a:t>
            </a:r>
          </a:p>
          <a:p>
            <a:pPr lvl="0"/>
            <a:r>
              <a:rPr lang="en-US" sz="2800" dirty="0" smtClean="0">
                <a:latin typeface="Times New Roman" pitchFamily="18" charset="0"/>
                <a:cs typeface="Times New Roman" pitchFamily="18" charset="0"/>
              </a:rPr>
              <a:t>Mouse			-   	 Two or Three Button Mouse</a:t>
            </a:r>
          </a:p>
          <a:p>
            <a:r>
              <a:rPr lang="en-US" sz="2800" dirty="0" smtClean="0">
                <a:latin typeface="Times New Roman" pitchFamily="18" charset="0"/>
                <a:cs typeface="Times New Roman" pitchFamily="18" charset="0"/>
              </a:rPr>
              <a:t>Monitor			-  	 SVGA</a:t>
            </a: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2800" b="1" dirty="0" smtClean="0">
                <a:latin typeface="Times New Roman" pitchFamily="18" charset="0"/>
                <a:cs typeface="Times New Roman" pitchFamily="18" charset="0"/>
              </a:rPr>
              <a:t>   Software Requirements</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Operating System 		- 	Windows XP</a:t>
            </a:r>
          </a:p>
          <a:p>
            <a:pPr lvl="0"/>
            <a:r>
              <a:rPr lang="en-US" sz="2800" dirty="0" smtClean="0">
                <a:latin typeface="Times New Roman" pitchFamily="18" charset="0"/>
                <a:cs typeface="Times New Roman" pitchFamily="18" charset="0"/>
              </a:rPr>
              <a:t>Coding Language		- 	Java</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6000" b="1" i="1" dirty="0" smtClean="0">
              <a:latin typeface="Times New Roman" pitchFamily="18" charset="0"/>
              <a:cs typeface="Times New Roman" pitchFamily="18" charset="0"/>
            </a:endParaRPr>
          </a:p>
          <a:p>
            <a:pPr algn="ctr">
              <a:buNone/>
            </a:pPr>
            <a:r>
              <a:rPr lang="en-US" sz="6000" b="1" i="1" dirty="0" smtClean="0">
                <a:latin typeface="Times New Roman" pitchFamily="18" charset="0"/>
                <a:cs typeface="Times New Roman" pitchFamily="18" charset="0"/>
              </a:rPr>
              <a:t>Thank you</a:t>
            </a:r>
            <a:endParaRPr lang="en-US" sz="6000" b="1" i="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ABSTRACT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lnSpc>
                <a:spcPct val="150000"/>
              </a:lnSpc>
            </a:pPr>
            <a:r>
              <a:rPr lang="en-US" sz="2400" dirty="0" smtClean="0">
                <a:latin typeface="Times New Roman" pitchFamily="18" charset="0"/>
                <a:cs typeface="Times New Roman" pitchFamily="18" charset="0"/>
              </a:rPr>
              <a:t>we design a secure, easily integrated, and fine-grained query results verification mechanism, by which, given an encrypted query results set, the query user not only can verify the correctness of each data file in the set but also can further check how many or which qualified data files are not returned if the set is incomplete before decryption.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verification scheme is loose-coupling to concrete secure search techniques and can be very easily integrated into any secure query scheme.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50000"/>
              </a:lnSpc>
            </a:pPr>
            <a:r>
              <a:rPr lang="en-US" sz="2400" dirty="0" smtClean="0">
                <a:latin typeface="Times New Roman" pitchFamily="18" charset="0"/>
                <a:cs typeface="Times New Roman" pitchFamily="18" charset="0"/>
              </a:rPr>
              <a:t>We achieve the goal by constructing secure verification object for encrypted cloud data.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Furthermore</a:t>
            </a:r>
            <a:r>
              <a:rPr lang="en-US" sz="2400" dirty="0" smtClean="0">
                <a:latin typeface="Times New Roman" pitchFamily="18" charset="0"/>
                <a:cs typeface="Times New Roman" pitchFamily="18" charset="0"/>
              </a:rPr>
              <a:t>, a short signature technique with extremely small storage cost is proposed to guarantee the authenticity of verification object and a verification object request technique is presented to allow the query user to securely obtain the desired verification object. </a:t>
            </a: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Performance </a:t>
            </a:r>
            <a:r>
              <a:rPr lang="en-US" sz="2400" dirty="0" smtClean="0">
                <a:latin typeface="Times New Roman" pitchFamily="18" charset="0"/>
                <a:cs typeface="Times New Roman" pitchFamily="18" charset="0"/>
              </a:rPr>
              <a:t>evaluation shows that the proposed schemes are practical and efficient.</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EXISTING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lgn="just">
              <a:lnSpc>
                <a:spcPct val="170000"/>
              </a:lnSpc>
            </a:pPr>
            <a:r>
              <a:rPr lang="en-US" dirty="0" smtClean="0">
                <a:latin typeface="Times New Roman" pitchFamily="18" charset="0"/>
                <a:cs typeface="Times New Roman" pitchFamily="18" charset="0"/>
              </a:rPr>
              <a:t>Some approaches have been proposed based on traditional searchable encryption schemes, which aim to protect data security and query privacies with better query efficient for cloud computing</a:t>
            </a:r>
            <a:r>
              <a:rPr lang="en-US" dirty="0" smtClean="0">
                <a:latin typeface="Times New Roman" pitchFamily="18" charset="0"/>
                <a:cs typeface="Times New Roman" pitchFamily="18" charset="0"/>
              </a:rPr>
              <a:t>.</a:t>
            </a:r>
          </a:p>
          <a:p>
            <a:pPr algn="just">
              <a:lnSpc>
                <a:spcPct val="170000"/>
              </a:lnSpc>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However, all of these schemes are based on an ideal assumption that the cloud server is an ”honest-but-curious” entity and keeps robust and secure software/hardware environments. </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lnSpcReduction="10000"/>
          </a:bodyPr>
          <a:lstStyle/>
          <a:p>
            <a:pPr algn="just">
              <a:lnSpc>
                <a:spcPct val="150000"/>
              </a:lnSpc>
            </a:pPr>
            <a:r>
              <a:rPr lang="en-US" sz="2800" dirty="0" smtClean="0">
                <a:latin typeface="Times New Roman" pitchFamily="18" charset="0"/>
                <a:cs typeface="Times New Roman" pitchFamily="18" charset="0"/>
              </a:rPr>
              <a:t>As a result, correct and complete query results always are unexceptionally returned from the cloud server when a query ends every time. </a:t>
            </a:r>
            <a:endParaRPr lang="en-US" sz="2800" dirty="0" smtClean="0">
              <a:latin typeface="Times New Roman" pitchFamily="18" charset="0"/>
              <a:cs typeface="Times New Roman" pitchFamily="18" charset="0"/>
            </a:endParaRPr>
          </a:p>
          <a:p>
            <a:pPr algn="just">
              <a:lnSpc>
                <a:spcPct val="150000"/>
              </a:lnSpc>
            </a:pPr>
            <a:r>
              <a:rPr lang="en-US" sz="2800" dirty="0" smtClean="0">
                <a:latin typeface="Times New Roman" pitchFamily="18" charset="0"/>
                <a:cs typeface="Times New Roman" pitchFamily="18" charset="0"/>
              </a:rPr>
              <a:t>However</a:t>
            </a:r>
            <a:r>
              <a:rPr lang="en-US" sz="2800" dirty="0" smtClean="0">
                <a:latin typeface="Times New Roman" pitchFamily="18" charset="0"/>
                <a:cs typeface="Times New Roman" pitchFamily="18" charset="0"/>
              </a:rPr>
              <a:t>, in practical applications, the cloud server may return erroneous or incomplete query results once he behaves dishonestly for illegal profits such as saving computation and communication cost or due to possible software/hardware failure of the server.</a:t>
            </a:r>
          </a:p>
          <a:p>
            <a:pPr algn="just">
              <a:lnSpc>
                <a:spcPct val="150000"/>
              </a:lnSpc>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smtClean="0">
                <a:latin typeface="Times New Roman" pitchFamily="18" charset="0"/>
                <a:cs typeface="Times New Roman" pitchFamily="18" charset="0"/>
              </a:rPr>
              <a:t>Disadvantages of Existing </a:t>
            </a:r>
            <a:r>
              <a:rPr lang="en-US" b="1" dirty="0" smtClean="0">
                <a:latin typeface="Times New Roman" pitchFamily="18" charset="0"/>
                <a:cs typeface="Times New Roman" pitchFamily="18" charset="0"/>
              </a:rPr>
              <a:t>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10200"/>
          </a:xfrm>
        </p:spPr>
        <p:txBody>
          <a:bodyPr>
            <a:normAutofit fontScale="92500" lnSpcReduction="20000"/>
          </a:bodyPr>
          <a:lstStyle/>
          <a:p>
            <a:pPr lvl="0" algn="just">
              <a:lnSpc>
                <a:spcPct val="150000"/>
              </a:lnSpc>
            </a:pPr>
            <a:r>
              <a:rPr lang="en-US" sz="2800" dirty="0" smtClean="0">
                <a:latin typeface="Times New Roman" pitchFamily="18" charset="0"/>
                <a:cs typeface="Times New Roman" pitchFamily="18" charset="0"/>
              </a:rPr>
              <a:t>The verification mechanisms provide a coarse-grained verification, i.e., if the query result set contains all qualified and correct data files, then these schemes reply yes, otherwise reply no. </a:t>
            </a:r>
            <a:endParaRPr lang="en-US" sz="2800" dirty="0" smtClean="0">
              <a:latin typeface="Times New Roman" pitchFamily="18" charset="0"/>
              <a:cs typeface="Times New Roman" pitchFamily="18" charset="0"/>
            </a:endParaRPr>
          </a:p>
          <a:p>
            <a:pPr lvl="0" algn="just">
              <a:lnSpc>
                <a:spcPct val="150000"/>
              </a:lnSpc>
            </a:pPr>
            <a:r>
              <a:rPr lang="en-US" sz="2800" dirty="0" smtClean="0">
                <a:latin typeface="Times New Roman" pitchFamily="18" charset="0"/>
                <a:cs typeface="Times New Roman" pitchFamily="18" charset="0"/>
              </a:rPr>
              <a:t>Thus</a:t>
            </a:r>
            <a:r>
              <a:rPr lang="en-US" sz="2800" dirty="0" smtClean="0">
                <a:latin typeface="Times New Roman" pitchFamily="18" charset="0"/>
                <a:cs typeface="Times New Roman" pitchFamily="18" charset="0"/>
              </a:rPr>
              <a:t>, if the verification algorithm outputs no, a data user has to abort the decryption for all query results despite only one query result is incorrect. </a:t>
            </a:r>
          </a:p>
          <a:p>
            <a:pPr lvl="0" algn="just">
              <a:lnSpc>
                <a:spcPct val="150000"/>
              </a:lnSpc>
            </a:pPr>
            <a:r>
              <a:rPr lang="en-US" sz="2800" dirty="0" smtClean="0">
                <a:latin typeface="Times New Roman" pitchFamily="18" charset="0"/>
                <a:cs typeface="Times New Roman" pitchFamily="18" charset="0"/>
              </a:rPr>
              <a:t>The verification mechanisms are generally tightly coupled to corresponding secure query constructions and have not universality</a:t>
            </a:r>
          </a:p>
          <a:p>
            <a:pPr algn="just">
              <a:lnSpc>
                <a:spcPct val="150000"/>
              </a:lnSpc>
            </a:pP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PROPOSED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normAutofit fontScale="70000" lnSpcReduction="20000"/>
          </a:bodyPr>
          <a:lstStyle/>
          <a:p>
            <a:pPr algn="just">
              <a:lnSpc>
                <a:spcPct val="160000"/>
              </a:lnSpc>
            </a:pPr>
            <a:r>
              <a:rPr lang="en-US" sz="3800" dirty="0" smtClean="0">
                <a:latin typeface="Times New Roman" pitchFamily="18" charset="0"/>
                <a:cs typeface="Times New Roman" pitchFamily="18" charset="0"/>
              </a:rPr>
              <a:t>We formally propose the verifiable secure search system model and threat model and design a fine-grained query results verification scheme for secure keyword search over encrypted cloud data. </a:t>
            </a:r>
            <a:endParaRPr lang="en-US" sz="3800" dirty="0" smtClean="0">
              <a:latin typeface="Times New Roman" pitchFamily="18" charset="0"/>
              <a:cs typeface="Times New Roman" pitchFamily="18" charset="0"/>
            </a:endParaRPr>
          </a:p>
          <a:p>
            <a:pPr algn="just">
              <a:lnSpc>
                <a:spcPct val="160000"/>
              </a:lnSpc>
            </a:pPr>
            <a:r>
              <a:rPr lang="en-US" sz="3800" dirty="0" smtClean="0">
                <a:latin typeface="Times New Roman" pitchFamily="18" charset="0"/>
                <a:cs typeface="Times New Roman" pitchFamily="18" charset="0"/>
              </a:rPr>
              <a:t>We </a:t>
            </a:r>
            <a:r>
              <a:rPr lang="en-US" sz="3800" dirty="0" smtClean="0">
                <a:latin typeface="Times New Roman" pitchFamily="18" charset="0"/>
                <a:cs typeface="Times New Roman" pitchFamily="18" charset="0"/>
              </a:rPr>
              <a:t>propose a short signature technique based on </a:t>
            </a:r>
            <a:r>
              <a:rPr lang="en-US" sz="3800" dirty="0" err="1" smtClean="0">
                <a:latin typeface="Times New Roman" pitchFamily="18" charset="0"/>
                <a:cs typeface="Times New Roman" pitchFamily="18" charset="0"/>
              </a:rPr>
              <a:t>certificateless</a:t>
            </a:r>
            <a:r>
              <a:rPr lang="en-US" sz="3800" dirty="0" smtClean="0">
                <a:latin typeface="Times New Roman" pitchFamily="18" charset="0"/>
                <a:cs typeface="Times New Roman" pitchFamily="18" charset="0"/>
              </a:rPr>
              <a:t> public-key cryptography to guarantee the authenticity of the verification objects themselves</a:t>
            </a:r>
            <a:r>
              <a:rPr lang="en-US" sz="3800" dirty="0" smtClean="0">
                <a:latin typeface="Times New Roman" pitchFamily="18" charset="0"/>
                <a:cs typeface="Times New Roman" pitchFamily="18" charset="0"/>
              </a:rPr>
              <a:t>.</a:t>
            </a:r>
          </a:p>
          <a:p>
            <a:pPr algn="just">
              <a:lnSpc>
                <a:spcPct val="160000"/>
              </a:lnSpc>
            </a:pPr>
            <a:r>
              <a:rPr lang="en-US" sz="3800" dirty="0" smtClean="0">
                <a:latin typeface="Times New Roman" pitchFamily="18" charset="0"/>
                <a:cs typeface="Times New Roman" pitchFamily="18" charset="0"/>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60000"/>
              </a:lnSpc>
            </a:pPr>
            <a:r>
              <a:rPr lang="en-US" sz="2800" dirty="0" smtClean="0">
                <a:latin typeface="Times New Roman" pitchFamily="18" charset="0"/>
                <a:cs typeface="Times New Roman" pitchFamily="18" charset="0"/>
              </a:rPr>
              <a:t>We design a novel verification object request technique based on </a:t>
            </a:r>
            <a:r>
              <a:rPr lang="en-US" sz="2800" dirty="0" err="1" smtClean="0">
                <a:latin typeface="Times New Roman" pitchFamily="18" charset="0"/>
                <a:cs typeface="Times New Roman" pitchFamily="18" charset="0"/>
              </a:rPr>
              <a:t>Paillier</a:t>
            </a:r>
            <a:r>
              <a:rPr lang="en-US" sz="2800" dirty="0" smtClean="0">
                <a:latin typeface="Times New Roman" pitchFamily="18" charset="0"/>
                <a:cs typeface="Times New Roman" pitchFamily="18" charset="0"/>
              </a:rPr>
              <a:t> Encryption, where the cloud server knows nothing about what the data user is requesting for and which verification objects are returned to the user. </a:t>
            </a:r>
            <a:endParaRPr lang="en-US" sz="280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Advantages of Proposed </a:t>
            </a:r>
            <a:r>
              <a:rPr lang="en-US" sz="4000" b="1" dirty="0" smtClean="0">
                <a:latin typeface="Times New Roman" pitchFamily="18" charset="0"/>
                <a:cs typeface="Times New Roman" pitchFamily="18" charset="0"/>
              </a:rPr>
              <a:t>System</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lvl="0" algn="just">
              <a:lnSpc>
                <a:spcPct val="150000"/>
              </a:lnSpc>
            </a:pPr>
            <a:r>
              <a:rPr lang="en-US" sz="2800" dirty="0" smtClean="0">
                <a:latin typeface="Times New Roman" pitchFamily="18" charset="0"/>
                <a:cs typeface="Times New Roman" pitchFamily="18" charset="0"/>
              </a:rPr>
              <a:t>Our scheme can verify the correctness of each encrypted query result or further accurately find out how many or which qualified data files are returned by the dishonest cloud server</a:t>
            </a:r>
          </a:p>
          <a:p>
            <a:pPr algn="just">
              <a:lnSpc>
                <a:spcPct val="150000"/>
              </a:lnSpc>
            </a:pP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638</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Achieving secure, universal, and fine-grained query results verification for secure search scheme over encrypted cloud data </vt:lpstr>
      <vt:lpstr>ABSTRACT </vt:lpstr>
      <vt:lpstr>Slide 3</vt:lpstr>
      <vt:lpstr>EXISTING SYSTEM </vt:lpstr>
      <vt:lpstr>Slide 5</vt:lpstr>
      <vt:lpstr>Disadvantages of Existing System </vt:lpstr>
      <vt:lpstr>PROPOSED SYSTEM </vt:lpstr>
      <vt:lpstr>Slide 8</vt:lpstr>
      <vt:lpstr>Advantages of Proposed System</vt:lpstr>
      <vt:lpstr>System Architecture </vt:lpstr>
      <vt:lpstr>Module </vt:lpstr>
      <vt:lpstr>Module Description:</vt:lpstr>
      <vt:lpstr>Slide 13</vt:lpstr>
      <vt:lpstr>SYSTEM REQUIREMENTS </vt:lpstr>
      <vt:lpstr>Slide 15</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secure, universal, and fine-grained query results verification for secure search scheme over encrypted cloud data </dc:title>
  <dc:creator>Ramesh</dc:creator>
  <cp:lastModifiedBy>Ramya</cp:lastModifiedBy>
  <cp:revision>6</cp:revision>
  <dcterms:created xsi:type="dcterms:W3CDTF">2006-08-16T00:00:00Z</dcterms:created>
  <dcterms:modified xsi:type="dcterms:W3CDTF">2018-02-17T04:57:29Z</dcterms:modified>
</cp:coreProperties>
</file>