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1" r:id="rId6"/>
    <p:sldId id="258" r:id="rId7"/>
    <p:sldId id="281" r:id="rId8"/>
    <p:sldId id="263" r:id="rId9"/>
    <p:sldId id="264" r:id="rId10"/>
    <p:sldId id="315" r:id="rId11"/>
    <p:sldId id="316" r:id="rId12"/>
    <p:sldId id="317" r:id="rId13"/>
    <p:sldId id="265" r:id="rId14"/>
    <p:sldId id="266" r:id="rId15"/>
    <p:sldId id="318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336" userDrawn="1">
          <p15:clr>
            <a:srgbClr val="A4A3A4"/>
          </p15:clr>
        </p15:guide>
        <p15:guide id="3" pos="5520" userDrawn="1">
          <p15:clr>
            <a:srgbClr val="A4A3A4"/>
          </p15:clr>
        </p15:guide>
        <p15:guide id="4" pos="624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5F09"/>
    <a:srgbClr val="005C8A"/>
    <a:srgbClr val="692D56"/>
    <a:srgbClr val="0097E2"/>
    <a:srgbClr val="006699"/>
    <a:srgbClr val="02667E"/>
    <a:srgbClr val="008080"/>
    <a:srgbClr val="503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531" autoAdjust="0"/>
  </p:normalViewPr>
  <p:slideViewPr>
    <p:cSldViewPr>
      <p:cViewPr varScale="1">
        <p:scale>
          <a:sx n="54" d="100"/>
          <a:sy n="54" d="100"/>
        </p:scale>
        <p:origin x="1866" y="66"/>
      </p:cViewPr>
      <p:guideLst>
        <p:guide orient="horz" pos="624"/>
        <p:guide pos="336"/>
        <p:guide pos="5520"/>
        <p:guide pos="624"/>
        <p:guide orient="horz"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3E91F-FD21-4CC1-B620-86244D99CA1A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89104-8C06-4710-901A-8B297D7C2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96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87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0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You should now be able to describe the basic architecture involved in </a:t>
            </a:r>
            <a:r>
              <a:rPr lang="en-US" sz="1200" dirty="0" err="1" smtClean="0">
                <a:solidFill>
                  <a:prstClr val="black"/>
                </a:solidFill>
              </a:rPr>
              <a:t>Callidus</a:t>
            </a:r>
            <a:r>
              <a:rPr lang="en-US" sz="1200" dirty="0" smtClean="0">
                <a:solidFill>
                  <a:prstClr val="black"/>
                </a:solidFill>
              </a:rPr>
              <a:t> Producer Pro</a:t>
            </a:r>
            <a:r>
              <a:rPr lang="en-US" sz="1200" baseline="0" dirty="0" smtClean="0">
                <a:solidFill>
                  <a:prstClr val="black"/>
                </a:solidFill>
              </a:rPr>
              <a:t> and </a:t>
            </a:r>
            <a:r>
              <a:rPr lang="en-US" sz="1200" baseline="0" dirty="0" smtClean="0">
                <a:solidFill>
                  <a:schemeClr val="tx1"/>
                </a:solidFill>
              </a:rPr>
              <a:t>l</a:t>
            </a:r>
            <a:r>
              <a:rPr lang="en-US" sz="1200" dirty="0" smtClean="0"/>
              <a:t>ist the relevant components involved in </a:t>
            </a:r>
            <a:r>
              <a:rPr lang="en-US" sz="1200" dirty="0" err="1" smtClean="0"/>
              <a:t>Callidus</a:t>
            </a:r>
            <a:r>
              <a:rPr lang="en-US" sz="1200" dirty="0" smtClean="0"/>
              <a:t> Producer Pro.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94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/>
              <a:t>The course is geared to enable Associates to design &amp; build Business Intelligence (BI) for </a:t>
            </a:r>
            <a:r>
              <a:rPr lang="en-US" dirty="0" err="1" smtClean="0"/>
              <a:t>Callidus</a:t>
            </a:r>
            <a:r>
              <a:rPr lang="en-US" dirty="0" smtClean="0"/>
              <a:t> Producer Pro. 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This course is intended for Associates with </a:t>
            </a:r>
            <a:r>
              <a:rPr lang="en-US" dirty="0" err="1" smtClean="0"/>
              <a:t>Callidus</a:t>
            </a:r>
            <a:r>
              <a:rPr lang="en-US" dirty="0" smtClean="0"/>
              <a:t> background, and having Proficiency in Oracle PL/SQL programming.</a:t>
            </a:r>
          </a:p>
          <a:p>
            <a:pPr marL="0" lvl="2" indent="0"/>
            <a:endParaRPr lang="en-US" sz="1800" dirty="0" smtClean="0"/>
          </a:p>
          <a:p>
            <a:pPr marL="0" lvl="1" indent="0">
              <a:buNone/>
            </a:pPr>
            <a:r>
              <a:rPr lang="en-US" dirty="0" smtClean="0"/>
              <a:t>The course is delivered in six lessons, where each lesson will take about an hour to complete.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The course is accompanied by a CCP Assessment.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03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b="1" dirty="0" smtClean="0"/>
              <a:t>Lesson 1: Overview</a:t>
            </a:r>
          </a:p>
          <a:p>
            <a:pPr lvl="1"/>
            <a:r>
              <a:rPr lang="en-US" sz="1600" dirty="0" smtClean="0"/>
              <a:t>Get to know the utility of </a:t>
            </a:r>
            <a:r>
              <a:rPr lang="en-US" sz="1600" dirty="0" err="1" smtClean="0"/>
              <a:t>ProducerPro</a:t>
            </a:r>
            <a:r>
              <a:rPr lang="en-US" sz="1600" dirty="0" smtClean="0"/>
              <a:t>.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1800" b="1" dirty="0" smtClean="0"/>
              <a:t>Lesson 2: Components</a:t>
            </a:r>
          </a:p>
          <a:p>
            <a:pPr lvl="1"/>
            <a:r>
              <a:rPr lang="en-US" sz="1600" dirty="0" smtClean="0"/>
              <a:t>Various functionalities that can be performed through </a:t>
            </a:r>
            <a:r>
              <a:rPr lang="en-US" sz="1600" dirty="0" err="1" smtClean="0"/>
              <a:t>ProducerPro</a:t>
            </a:r>
            <a:r>
              <a:rPr lang="en-US" sz="1600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sz="1800" b="1" dirty="0" smtClean="0"/>
              <a:t>Lesson 3: Manager, Book Of Business and Others</a:t>
            </a:r>
          </a:p>
          <a:p>
            <a:pPr lvl="1"/>
            <a:r>
              <a:rPr lang="en-US" sz="1600" dirty="0" smtClean="0"/>
              <a:t>Go deeper into Producer, Contract, Contract Relationship, Customer Policy and Ownership Distribution along with Compliance Configuration and Reporting.</a:t>
            </a:r>
          </a:p>
          <a:p>
            <a:pPr lvl="1"/>
            <a:endParaRPr lang="en-US" dirty="0" smtClean="0"/>
          </a:p>
          <a:p>
            <a:r>
              <a:rPr lang="en-US" sz="1800" b="1" dirty="0" smtClean="0"/>
              <a:t>Lesson 4: Integration</a:t>
            </a:r>
          </a:p>
          <a:p>
            <a:pPr lvl="1"/>
            <a:r>
              <a:rPr lang="en-US" sz="1600" dirty="0" smtClean="0"/>
              <a:t>Insight into configuring various mappings to load data into staging table from source and from staging table to target.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1800" b="1" dirty="0" smtClean="0"/>
              <a:t>Lesson 5: Administrator</a:t>
            </a:r>
          </a:p>
          <a:p>
            <a:pPr lvl="1"/>
            <a:r>
              <a:rPr lang="en-US" sz="1600" dirty="0" smtClean="0"/>
              <a:t>Field creation, configuration, scripts.</a:t>
            </a:r>
          </a:p>
          <a:p>
            <a:pPr lvl="1"/>
            <a:endParaRPr lang="en-US" sz="1600" dirty="0" smtClean="0"/>
          </a:p>
          <a:p>
            <a:r>
              <a:rPr lang="en-US" sz="1800" b="1" dirty="0" smtClean="0"/>
              <a:t>Lesson 6: </a:t>
            </a:r>
            <a:r>
              <a:rPr lang="en-US" sz="1800" b="1" dirty="0" err="1" smtClean="0"/>
              <a:t>ProducerPro</a:t>
            </a:r>
            <a:r>
              <a:rPr lang="en-US" sz="1800" b="1" dirty="0" smtClean="0"/>
              <a:t> Sync Import/Export Feature</a:t>
            </a:r>
          </a:p>
          <a:p>
            <a:pPr marL="457200" lvl="1" indent="0">
              <a:buNone/>
            </a:pPr>
            <a:r>
              <a:rPr lang="en-US" sz="1600" dirty="0" smtClean="0"/>
              <a:t> -  Sync to Commissions (</a:t>
            </a:r>
            <a:r>
              <a:rPr lang="en-US" sz="1600" dirty="0" err="1" smtClean="0"/>
              <a:t>TrueComp</a:t>
            </a:r>
            <a:r>
              <a:rPr lang="en-US" sz="1600" dirty="0" smtClean="0"/>
              <a:t>)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16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None/>
              <a:tabLst>
                <a:tab pos="339725" algn="l"/>
              </a:tabLst>
            </a:pPr>
            <a:r>
              <a:rPr lang="en-US" sz="1800" dirty="0" smtClean="0"/>
              <a:t>By the end of this course, you will be able to:</a:t>
            </a:r>
          </a:p>
          <a:p>
            <a:pPr marL="457200" lvl="1" indent="-457200">
              <a:tabLst>
                <a:tab pos="339725" algn="l"/>
              </a:tabLst>
            </a:pPr>
            <a:endParaRPr lang="en-US" sz="1600" dirty="0" smtClean="0"/>
          </a:p>
          <a:p>
            <a:pPr marL="457200" lvl="1" indent="-457200">
              <a:buFont typeface="Arial" panose="020B0604020202020204" pitchFamily="34" charset="0"/>
              <a:buChar char="•"/>
              <a:tabLst>
                <a:tab pos="339725" algn="l"/>
              </a:tabLst>
            </a:pPr>
            <a:r>
              <a:rPr lang="en-US" dirty="0" smtClean="0"/>
              <a:t>List the components involved in </a:t>
            </a:r>
            <a:r>
              <a:rPr lang="en-US" dirty="0" err="1" smtClean="0"/>
              <a:t>Callidus</a:t>
            </a:r>
            <a:r>
              <a:rPr lang="en-US" dirty="0" smtClean="0"/>
              <a:t> Producer Pro</a:t>
            </a:r>
          </a:p>
          <a:p>
            <a:pPr marL="457200" lvl="1" indent="-457200">
              <a:buFont typeface="Arial" panose="020B0604020202020204" pitchFamily="34" charset="0"/>
              <a:buChar char="•"/>
              <a:tabLst>
                <a:tab pos="339725" algn="l"/>
              </a:tabLst>
            </a:pPr>
            <a:endParaRPr lang="en-US" dirty="0" smtClean="0"/>
          </a:p>
          <a:p>
            <a:pPr marL="457200" lvl="1" indent="-457200">
              <a:buFont typeface="Arial" panose="020B0604020202020204" pitchFamily="34" charset="0"/>
              <a:buChar char="•"/>
              <a:tabLst>
                <a:tab pos="339725" algn="l"/>
              </a:tabLst>
            </a:pPr>
            <a:r>
              <a:rPr lang="en-US" dirty="0" smtClean="0"/>
              <a:t>Traverse through all components, onboard or modify Producers, Positions, and Policies</a:t>
            </a:r>
          </a:p>
          <a:p>
            <a:pPr marL="457200" lvl="1" indent="-457200">
              <a:buFont typeface="Arial" panose="020B0604020202020204" pitchFamily="34" charset="0"/>
              <a:buChar char="•"/>
              <a:tabLst>
                <a:tab pos="339725" algn="l"/>
              </a:tabLst>
            </a:pPr>
            <a:endParaRPr lang="en-US" dirty="0" smtClean="0"/>
          </a:p>
          <a:p>
            <a:pPr marL="457200" lvl="1" indent="-457200">
              <a:buFont typeface="Arial" panose="020B0604020202020204" pitchFamily="34" charset="0"/>
              <a:buChar char="•"/>
              <a:tabLst>
                <a:tab pos="339725" algn="l"/>
              </a:tabLst>
            </a:pPr>
            <a:r>
              <a:rPr lang="en-US" dirty="0" smtClean="0"/>
              <a:t>Configure QB Query, SQL scripts, ECEs</a:t>
            </a:r>
          </a:p>
          <a:p>
            <a:pPr marL="457200" lvl="1" indent="-457200">
              <a:buFont typeface="Arial" panose="020B0604020202020204" pitchFamily="34" charset="0"/>
              <a:buChar char="•"/>
              <a:tabLst>
                <a:tab pos="339725" algn="l"/>
              </a:tabLst>
            </a:pPr>
            <a:endParaRPr lang="en-US" dirty="0" smtClean="0"/>
          </a:p>
          <a:p>
            <a:pPr marL="457200" lvl="1" indent="-457200">
              <a:buFont typeface="Arial" panose="020B0604020202020204" pitchFamily="34" charset="0"/>
              <a:buChar char="•"/>
              <a:tabLst>
                <a:tab pos="339725" algn="l"/>
              </a:tabLst>
            </a:pPr>
            <a:r>
              <a:rPr lang="en-US" dirty="0" smtClean="0"/>
              <a:t>Perform Deployment steps for seamless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25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Producer Pro Application database objects reside in PMPRO schema.</a:t>
            </a:r>
          </a:p>
          <a:p>
            <a:endParaRPr lang="en-US" dirty="0" smtClean="0"/>
          </a:p>
          <a:p>
            <a:r>
              <a:rPr lang="en-US" dirty="0" smtClean="0"/>
              <a:t>Callidus provides an External (EXT) schema for clients to develop custom objects for each implementation.</a:t>
            </a:r>
          </a:p>
          <a:p>
            <a:endParaRPr lang="en-US" dirty="0" smtClean="0"/>
          </a:p>
          <a:p>
            <a:r>
              <a:rPr lang="en-US" dirty="0" smtClean="0"/>
              <a:t>Producer Pro application runs a sync to feed data in </a:t>
            </a:r>
            <a:r>
              <a:rPr lang="en-US" dirty="0" err="1" smtClean="0"/>
              <a:t>TrueComp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Hovering over the attributes in each workspace tell you the table in which it belongs and also other detail configuration (if any).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36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By the end of this course, you will be able to describe the basic architecture involved in </a:t>
            </a:r>
            <a:r>
              <a:rPr lang="en-US" sz="1200" dirty="0" err="1" smtClean="0">
                <a:solidFill>
                  <a:prstClr val="black"/>
                </a:solidFill>
              </a:rPr>
              <a:t>Callidus</a:t>
            </a:r>
            <a:r>
              <a:rPr lang="en-US" sz="1200" dirty="0" smtClean="0">
                <a:solidFill>
                  <a:prstClr val="black"/>
                </a:solidFill>
              </a:rPr>
              <a:t> Producer Pro</a:t>
            </a:r>
            <a:r>
              <a:rPr lang="en-US" sz="1200" baseline="0" dirty="0" smtClean="0">
                <a:solidFill>
                  <a:prstClr val="black"/>
                </a:solidFill>
              </a:rPr>
              <a:t> and </a:t>
            </a:r>
            <a:r>
              <a:rPr lang="en-US" sz="1200" baseline="0" dirty="0" smtClean="0">
                <a:solidFill>
                  <a:schemeClr val="tx1"/>
                </a:solidFill>
              </a:rPr>
              <a:t>l</a:t>
            </a:r>
            <a:r>
              <a:rPr lang="en-US" sz="1200" dirty="0" smtClean="0"/>
              <a:t>ist the relevant components involved in </a:t>
            </a:r>
            <a:r>
              <a:rPr lang="en-US" sz="1200" dirty="0" err="1" smtClean="0"/>
              <a:t>Callidus</a:t>
            </a:r>
            <a:r>
              <a:rPr lang="en-US" sz="1200" dirty="0" smtClean="0"/>
              <a:t> Producer Pro.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88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Producer Pro is the entry point of any agent who needs to be </a:t>
            </a:r>
            <a:r>
              <a:rPr lang="en-US" sz="1200" dirty="0" err="1" smtClean="0"/>
              <a:t>onboarded</a:t>
            </a:r>
            <a:r>
              <a:rPr lang="en-US" sz="1200" dirty="0" smtClean="0"/>
              <a:t> into the system.</a:t>
            </a:r>
          </a:p>
          <a:p>
            <a:r>
              <a:rPr lang="en-US" sz="1200" dirty="0" smtClean="0"/>
              <a:t>It helps in creating/modifying attributes for all entities.</a:t>
            </a:r>
          </a:p>
          <a:p>
            <a:r>
              <a:rPr lang="en-US" sz="1200" dirty="0" smtClean="0"/>
              <a:t>It</a:t>
            </a:r>
            <a:r>
              <a:rPr lang="en-US" sz="1200" baseline="0" dirty="0" smtClean="0"/>
              <a:t> c</a:t>
            </a:r>
            <a:r>
              <a:rPr lang="en-US" sz="1200" dirty="0" smtClean="0"/>
              <a:t>onfigures dropdown, checkbox option for fields.</a:t>
            </a:r>
          </a:p>
          <a:p>
            <a:r>
              <a:rPr lang="en-US" sz="1200" dirty="0" smtClean="0"/>
              <a:t>It</a:t>
            </a:r>
            <a:r>
              <a:rPr lang="en-US" sz="1200" baseline="0" dirty="0" smtClean="0"/>
              <a:t> t</a:t>
            </a:r>
            <a:r>
              <a:rPr lang="en-US" sz="1200" dirty="0" smtClean="0"/>
              <a:t>akes care of staging to target table mapping and uploads data into it.</a:t>
            </a:r>
          </a:p>
          <a:p>
            <a:r>
              <a:rPr lang="en-US" sz="1200" dirty="0" smtClean="0"/>
              <a:t>It allows pre/post condition execution for table load.</a:t>
            </a:r>
          </a:p>
          <a:p>
            <a:r>
              <a:rPr lang="en-US" sz="1200" dirty="0" smtClean="0"/>
              <a:t>It</a:t>
            </a:r>
            <a:r>
              <a:rPr lang="en-US" sz="1200" baseline="0" dirty="0" smtClean="0"/>
              <a:t> a</a:t>
            </a:r>
            <a:r>
              <a:rPr lang="en-US" sz="1200" dirty="0" smtClean="0"/>
              <a:t>llows field level restriction based on business needs.</a:t>
            </a:r>
          </a:p>
          <a:p>
            <a:r>
              <a:rPr lang="en-US" sz="1200" dirty="0" smtClean="0"/>
              <a:t>It</a:t>
            </a:r>
            <a:r>
              <a:rPr lang="en-US" sz="1200" baseline="0" dirty="0" smtClean="0"/>
              <a:t> h</a:t>
            </a:r>
            <a:r>
              <a:rPr lang="en-US" sz="1200" dirty="0" smtClean="0"/>
              <a:t>elps in configuring the UI per user demands.</a:t>
            </a:r>
          </a:p>
          <a:p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QBQuery</a:t>
            </a:r>
            <a:r>
              <a:rPr lang="en-US" sz="1200" dirty="0" smtClean="0"/>
              <a:t> can access all the PL/SQL codes to implement PL/SQL functionality into </a:t>
            </a:r>
            <a:r>
              <a:rPr lang="en-US" sz="1200" dirty="0" err="1" smtClean="0"/>
              <a:t>ProducerPro</a:t>
            </a:r>
            <a:r>
              <a:rPr lang="en-US" sz="120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r>
              <a:rPr lang="en-US" sz="1200" dirty="0" smtClean="0"/>
              <a:t>New users can be created with limited privileges.</a:t>
            </a:r>
          </a:p>
          <a:p>
            <a:endParaRPr lang="en-US" sz="1200" dirty="0" smtClean="0"/>
          </a:p>
          <a:p>
            <a:r>
              <a:rPr lang="en-US" sz="1200" dirty="0" smtClean="0"/>
              <a:t>Scheduling is also possible to load data in future date or on regular intervals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95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Producer Pro UI </a:t>
            </a:r>
            <a:r>
              <a:rPr lang="en-US" sz="1200" dirty="0" err="1" smtClean="0"/>
              <a:t>onboards</a:t>
            </a:r>
            <a:r>
              <a:rPr lang="en-US" sz="1200" dirty="0" smtClean="0"/>
              <a:t> a producer by creating  a primary position through ECE (Entity Change Event).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Once a Producer is created, various legacy positions can also be created for that particular producer.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Relationships here means the Writing Agent (WA) and its </a:t>
            </a:r>
            <a:r>
              <a:rPr lang="en-US" sz="1200" dirty="0" err="1" smtClean="0"/>
              <a:t>upline</a:t>
            </a:r>
            <a:r>
              <a:rPr lang="en-US" sz="1200" dirty="0" smtClean="0"/>
              <a:t> link to get the compensation. The relationships such as Compensation, Agent to Primary (A2P), and Primary to Agent (P2A), also gets created through ECEs.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The Producer Pro sync feature transfers a snapshot of data required for compensation from Producer Pro into Commissions (</a:t>
            </a:r>
            <a:r>
              <a:rPr lang="en-US" sz="1200" dirty="0" err="1" smtClean="0"/>
              <a:t>TrueComp</a:t>
            </a:r>
            <a:r>
              <a:rPr lang="en-US" sz="1200" dirty="0" smtClean="0"/>
              <a:t>) system.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Producer Pro works in hand with Web-service applications (such as OK-2-Sell</a:t>
            </a:r>
            <a:r>
              <a:rPr lang="en-US" sz="1200" baseline="0" dirty="0" smtClean="0"/>
              <a:t> and</a:t>
            </a:r>
            <a:r>
              <a:rPr lang="en-US" sz="1200" dirty="0" smtClean="0"/>
              <a:t> OK-2-Pay) and also with Workflow.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58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types of Components</a:t>
            </a:r>
            <a:r>
              <a:rPr lang="en-US" baseline="0" dirty="0" smtClean="0"/>
              <a:t> are: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Manager,</a:t>
            </a:r>
            <a:r>
              <a:rPr lang="en-US" baseline="0" dirty="0" smtClean="0"/>
              <a:t> under which are </a:t>
            </a:r>
            <a:r>
              <a:rPr lang="en-US" sz="1600" dirty="0" smtClean="0"/>
              <a:t>Producers and Book Of Business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/>
              <a:t>Integration, under which are </a:t>
            </a:r>
            <a:r>
              <a:rPr lang="en-US" sz="1600" dirty="0" smtClean="0"/>
              <a:t>Inbound Data</a:t>
            </a:r>
            <a:r>
              <a:rPr lang="en-US" sz="1600" baseline="0" dirty="0" smtClean="0"/>
              <a:t> and </a:t>
            </a:r>
            <a:r>
              <a:rPr lang="en-US" sz="1600" dirty="0" smtClean="0"/>
              <a:t>Configuration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/>
              <a:t>Administrator, under</a:t>
            </a:r>
            <a:r>
              <a:rPr lang="en-US" sz="2000" baseline="0" dirty="0" smtClean="0"/>
              <a:t> which are </a:t>
            </a:r>
            <a:r>
              <a:rPr lang="en-US" sz="1600" dirty="0" smtClean="0"/>
              <a:t>Configuration, Entity Configuration,</a:t>
            </a:r>
            <a:r>
              <a:rPr lang="en-US" sz="1600" baseline="0" dirty="0" smtClean="0"/>
              <a:t> and</a:t>
            </a:r>
            <a:r>
              <a:rPr lang="en-US" sz="1600" dirty="0" smtClean="0"/>
              <a:t> Processing Configuration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7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| © Cognizant,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BB6C-3D18-43ED-8B15-291584D2D09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56309" y="4689157"/>
            <a:ext cx="286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 Narrow" pitchFamily="34" charset="0"/>
                <a:cs typeface="Arial" panose="020B0604020202020204" pitchFamily="34" charset="0"/>
              </a:rPr>
              <a:t>LEVEL - SPECIALIST</a:t>
            </a:r>
            <a:endParaRPr lang="en-IN" sz="2400" b="1" dirty="0">
              <a:solidFill>
                <a:schemeClr val="bg1"/>
              </a:solidFill>
              <a:latin typeface="Arial Narrow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87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_the_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0"/>
            <a:ext cx="8991600" cy="571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0" kern="1200" dirty="0" smtClean="0">
                <a:solidFill>
                  <a:schemeClr val="lt1"/>
                </a:solidFill>
                <a:latin typeface="Arial Rounded MT Bold" pitchFamily="34" charset="0"/>
                <a:ea typeface="+mn-ea"/>
                <a:cs typeface="+mn-cs"/>
              </a:rPr>
              <a:t>About the Author</a:t>
            </a:r>
            <a:endParaRPr lang="en-US" sz="2800" b="0" kern="1200" dirty="0">
              <a:solidFill>
                <a:schemeClr val="lt1"/>
              </a:solidFill>
              <a:latin typeface="Arial Rounded MT Bold" pitchFamily="34" charset="0"/>
              <a:ea typeface="+mn-ea"/>
              <a:cs typeface="+mn-cs"/>
            </a:endParaRPr>
          </a:p>
        </p:txBody>
      </p:sp>
      <p:graphicFrame>
        <p:nvGraphicFramePr>
          <p:cNvPr id="10" name="Group 8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78942420"/>
              </p:ext>
            </p:extLst>
          </p:nvPr>
        </p:nvGraphicFramePr>
        <p:xfrm>
          <a:off x="533400" y="2057400"/>
          <a:ext cx="8153400" cy="2057400"/>
        </p:xfrm>
        <a:graphic>
          <a:graphicData uri="http://schemas.openxmlformats.org/drawingml/2006/table">
            <a:tbl>
              <a:tblPr firstCol="1"/>
              <a:tblGrid>
                <a:gridCol w="1981200"/>
                <a:gridCol w="6172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Created By: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5F0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Credential Information: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5F0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Version and Date: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5F0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 userDrawn="1"/>
        </p:nvSpPr>
        <p:spPr>
          <a:xfrm>
            <a:off x="1277535" y="4800600"/>
            <a:ext cx="63898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kern="10" dirty="0">
                <a:ln w="9525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solidFill>
                  <a:schemeClr val="accent6">
                    <a:lumMod val="5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34" charset="0"/>
              </a:rPr>
              <a:t>Cognizant Certified Official Curriculum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824" y="6324600"/>
            <a:ext cx="2393576" cy="365125"/>
          </a:xfrm>
        </p:spPr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| © Cognizant, 2017</a:t>
            </a:r>
            <a:endParaRPr lang="en-US" dirty="0" smtClean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6324600"/>
            <a:ext cx="457200" cy="365125"/>
          </a:xfr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31FEBB6C-3D18-43ED-8B15-291584D2D0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| © Cognizant,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BB6C-3D18-43ED-8B15-291584D2D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5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| © Cognizant,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BB6C-3D18-43ED-8B15-291584D2D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2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| © Cognizant,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BB6C-3D18-43ED-8B15-291584D2D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5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| © Cognizant, 2015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BB6C-3D18-43ED-8B15-291584D2D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9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84238"/>
            <a:ext cx="4040188" cy="6397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b="1" dirty="0" smtClean="0"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marL="0" lvl="0" indent="0" fontAlgn="base">
              <a:spcAft>
                <a:spcPct val="0"/>
              </a:spcAft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84238"/>
            <a:ext cx="4041775" cy="6397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b="1" smtClean="0"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marL="0" lvl="0" indent="0" fontAlgn="base">
              <a:spcAft>
                <a:spcPct val="0"/>
              </a:spcAft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| © Cognizant, 2015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BB6C-3D18-43ED-8B15-291584D2D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9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| © Cognizant,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BB6C-3D18-43ED-8B15-291584D2D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0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| © Cognizant,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BB6C-3D18-43ED-8B15-291584D2D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| © Cognizant,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BB6C-3D18-43ED-8B15-291584D2D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44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0"/>
            <a:ext cx="6934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lvl="4" fontAlgn="base">
              <a:spcAft>
                <a:spcPct val="0"/>
              </a:spcAft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824" y="6324600"/>
            <a:ext cx="2393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 smtClean="0">
                <a:latin typeface="Arial Narrow" pitchFamily="34" charset="0"/>
              </a:rPr>
              <a:t>| © Cognizant,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632460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1" smtClean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31FEBB6C-3D18-43ED-8B15-291584D2D0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6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4" r:id="rId9"/>
    <p:sldLayoutId id="2147483687" r:id="rId10"/>
    <p:sldLayoutId id="214748368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2800" b="0" kern="1200" dirty="0">
          <a:solidFill>
            <a:schemeClr val="lt1"/>
          </a:solidFill>
          <a:latin typeface="Arial Rounded MT Bold" pitchFamily="34" charset="0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400" kern="120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1200" kern="1200" dirty="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366157"/>
            <a:ext cx="3962400" cy="1072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  <a:p>
            <a:pPr marL="238125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Building Business Intelligence (BI) for Callidus Producer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Pro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5824" y="6324600"/>
            <a:ext cx="2393576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 Narrow" pitchFamily="34" charset="0"/>
              </a:rPr>
              <a:t>| © Cognizant, 2017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</a:t>
            </a:r>
            <a:r>
              <a:rPr lang="en-US" dirty="0"/>
              <a:t>– 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8150" y="914400"/>
            <a:ext cx="8153400" cy="52117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1800" dirty="0"/>
              <a:t>Producer Pro </a:t>
            </a:r>
            <a:r>
              <a:rPr lang="en-US" sz="1800" dirty="0" smtClean="0"/>
              <a:t>UI </a:t>
            </a:r>
            <a:r>
              <a:rPr lang="en-US" sz="1800" dirty="0" err="1" smtClean="0"/>
              <a:t>onboards</a:t>
            </a:r>
            <a:r>
              <a:rPr lang="en-US" sz="1800" dirty="0" smtClean="0"/>
              <a:t> a producer by creating  a primary position through ECE (Entity Change Event).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Once a Producer is </a:t>
            </a:r>
            <a:r>
              <a:rPr lang="en-US" sz="1800" dirty="0" smtClean="0"/>
              <a:t>created, various </a:t>
            </a:r>
            <a:r>
              <a:rPr lang="en-US" sz="1800" dirty="0"/>
              <a:t>legacy positions can also be </a:t>
            </a:r>
            <a:r>
              <a:rPr lang="en-US" sz="1800" dirty="0" smtClean="0"/>
              <a:t>created for that particular producer.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Relationships </a:t>
            </a:r>
            <a:r>
              <a:rPr lang="en-US" sz="1800" dirty="0" smtClean="0"/>
              <a:t>here means the Writing Agent (WA) and its </a:t>
            </a:r>
            <a:r>
              <a:rPr lang="en-US" sz="1800" dirty="0" err="1" smtClean="0"/>
              <a:t>upline</a:t>
            </a:r>
            <a:r>
              <a:rPr lang="en-US" sz="1800" dirty="0" smtClean="0"/>
              <a:t> link to get the compensation. </a:t>
            </a:r>
            <a:r>
              <a:rPr lang="en-US" sz="1800" dirty="0"/>
              <a:t>The relationships such as Compensation, Agent to Primary (A2P), and Primary to Agent (P2A), also gets created through ECEs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Producer Pro sync feature transfers a snapshot of data required for compensation from Producer Pro into Commissions (</a:t>
            </a:r>
            <a:r>
              <a:rPr lang="en-US" sz="1800" dirty="0" err="1"/>
              <a:t>TrueComp</a:t>
            </a:r>
            <a:r>
              <a:rPr lang="en-US" sz="1800" dirty="0"/>
              <a:t>) system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Producer Pro works in hand with Web-service applications </a:t>
            </a:r>
            <a:r>
              <a:rPr lang="en-US" sz="1800" dirty="0" smtClean="0"/>
              <a:t>(such as OK-2-Sell and </a:t>
            </a:r>
            <a:r>
              <a:rPr lang="en-US" sz="1800" dirty="0"/>
              <a:t>OK-2-Pay) and </a:t>
            </a:r>
            <a:r>
              <a:rPr lang="en-US" sz="1800" dirty="0" smtClean="0"/>
              <a:t>can also work </a:t>
            </a:r>
            <a:r>
              <a:rPr lang="en-US" sz="1800" dirty="0"/>
              <a:t>with Workflow.</a:t>
            </a:r>
          </a:p>
          <a:p>
            <a:pPr marL="0" indent="0">
              <a:buNone/>
            </a:pPr>
            <a:endParaRPr sz="1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| © Cognizant, 2017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7315200" cy="533400"/>
          </a:xfrm>
        </p:spPr>
        <p:txBody>
          <a:bodyPr/>
          <a:lstStyle/>
          <a:p>
            <a:r>
              <a:rPr lang="en-US" dirty="0" smtClean="0"/>
              <a:t>Types of Components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8150" y="914400"/>
            <a:ext cx="8458200" cy="52117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The types of components are: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1800" dirty="0" smtClean="0"/>
              <a:t>Manager</a:t>
            </a:r>
            <a:endParaRPr lang="en-US" sz="1800" dirty="0"/>
          </a:p>
          <a:p>
            <a:pPr lvl="1"/>
            <a:r>
              <a:rPr lang="en-US" sz="1600" dirty="0" smtClean="0"/>
              <a:t>Producers</a:t>
            </a:r>
            <a:endParaRPr lang="en-US" dirty="0" smtClean="0"/>
          </a:p>
          <a:p>
            <a:pPr lvl="1"/>
            <a:r>
              <a:rPr lang="en-US" sz="1600" dirty="0" smtClean="0"/>
              <a:t>Book Of Business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Integration</a:t>
            </a:r>
          </a:p>
          <a:p>
            <a:pPr lvl="1"/>
            <a:r>
              <a:rPr lang="en-US" sz="1600" dirty="0" smtClean="0"/>
              <a:t>Inbound </a:t>
            </a:r>
            <a:r>
              <a:rPr lang="en-US" sz="1600" dirty="0"/>
              <a:t>Data</a:t>
            </a:r>
          </a:p>
          <a:p>
            <a:pPr lvl="1"/>
            <a:r>
              <a:rPr lang="en-US" sz="1600" dirty="0" smtClean="0"/>
              <a:t>Configuration</a:t>
            </a:r>
          </a:p>
          <a:p>
            <a:pPr marL="457200" lvl="1" indent="0">
              <a:buNone/>
            </a:pPr>
            <a:endParaRPr lang="en-US" sz="16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Administrator</a:t>
            </a:r>
          </a:p>
          <a:p>
            <a:pPr lvl="1"/>
            <a:r>
              <a:rPr lang="en-US" sz="1600" dirty="0"/>
              <a:t>Configuration</a:t>
            </a:r>
          </a:p>
          <a:p>
            <a:pPr lvl="1"/>
            <a:r>
              <a:rPr lang="en-US" sz="1600" dirty="0" smtClean="0"/>
              <a:t>Entity </a:t>
            </a:r>
            <a:r>
              <a:rPr lang="en-US" sz="1600" dirty="0"/>
              <a:t>Configuration</a:t>
            </a:r>
          </a:p>
          <a:p>
            <a:pPr lvl="1"/>
            <a:r>
              <a:rPr lang="en-US" sz="1600" dirty="0" smtClean="0"/>
              <a:t>Processing Configuration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| © Cognizant, 2017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815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</a:rPr>
              <a:t>You should now </a:t>
            </a:r>
            <a:r>
              <a:rPr lang="en-US" sz="1800" dirty="0">
                <a:solidFill>
                  <a:prstClr val="black"/>
                </a:solidFill>
              </a:rPr>
              <a:t>be able </a:t>
            </a:r>
            <a:r>
              <a:rPr lang="en-US" sz="1800" dirty="0" smtClean="0">
                <a:solidFill>
                  <a:prstClr val="black"/>
                </a:solidFill>
              </a:rPr>
              <a:t>to:</a:t>
            </a:r>
          </a:p>
          <a:p>
            <a:pPr marL="0" indent="0">
              <a:buNone/>
            </a:pPr>
            <a:endParaRPr lang="en-US" sz="1800" dirty="0" smtClean="0">
              <a:solidFill>
                <a:prstClr val="black"/>
              </a:solidFill>
            </a:endParaRPr>
          </a:p>
          <a:p>
            <a:pPr marL="457200" indent="-457200"/>
            <a:r>
              <a:rPr lang="en-US" sz="1800" dirty="0" smtClean="0">
                <a:solidFill>
                  <a:prstClr val="black"/>
                </a:solidFill>
              </a:rPr>
              <a:t>Describe </a:t>
            </a:r>
            <a:r>
              <a:rPr lang="en-US" sz="1800" dirty="0">
                <a:solidFill>
                  <a:prstClr val="black"/>
                </a:solidFill>
              </a:rPr>
              <a:t>the basic architecture involved in </a:t>
            </a:r>
            <a:r>
              <a:rPr lang="en-US" sz="1800" dirty="0" err="1">
                <a:solidFill>
                  <a:prstClr val="black"/>
                </a:solidFill>
              </a:rPr>
              <a:t>Callidus</a:t>
            </a:r>
            <a:r>
              <a:rPr lang="en-US" sz="1800" dirty="0">
                <a:solidFill>
                  <a:prstClr val="black"/>
                </a:solidFill>
              </a:rPr>
              <a:t> Producer </a:t>
            </a:r>
            <a:r>
              <a:rPr lang="en-US" sz="1800" dirty="0" smtClean="0">
                <a:solidFill>
                  <a:prstClr val="black"/>
                </a:solidFill>
              </a:rPr>
              <a:t>Pro.</a:t>
            </a:r>
          </a:p>
          <a:p>
            <a:pPr marL="457200" indent="-457200"/>
            <a:endParaRPr lang="en-US" sz="1800" dirty="0">
              <a:solidFill>
                <a:prstClr val="black"/>
              </a:solidFill>
            </a:endParaRPr>
          </a:p>
          <a:p>
            <a:pPr marL="457200" indent="-457200"/>
            <a:r>
              <a:rPr lang="en-US" sz="1800" dirty="0" smtClean="0"/>
              <a:t>List </a:t>
            </a:r>
            <a:r>
              <a:rPr lang="en-US" sz="1800" dirty="0"/>
              <a:t>the relevant components involved in </a:t>
            </a:r>
            <a:r>
              <a:rPr lang="en-US" sz="1800" dirty="0" err="1"/>
              <a:t>Callidus</a:t>
            </a:r>
            <a:r>
              <a:rPr lang="en-US" sz="1800" dirty="0"/>
              <a:t> Producer Pro.</a:t>
            </a:r>
          </a:p>
          <a:p>
            <a:pPr marL="457200" indent="-457200"/>
            <a:endParaRPr lang="en-US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| © Cognizant, 2017</a:t>
            </a:r>
            <a:endParaRPr lang="en-US" dirty="0" smtClean="0"/>
          </a:p>
        </p:txBody>
      </p:sp>
      <p:pic>
        <p:nvPicPr>
          <p:cNvPr id="1026" name="Picture 2" descr="D:\Images\Images\Objective\shutterstock_5612989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257550"/>
            <a:ext cx="4165713" cy="2874486"/>
          </a:xfrm>
          <a:prstGeom prst="rect">
            <a:avLst/>
          </a:prstGeom>
          <a:ln w="57150">
            <a:solidFill>
              <a:srgbClr val="E46C0A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7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86" y="4495800"/>
            <a:ext cx="54755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1775" lvl="1"/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</a:rPr>
              <a:t>You have successfully </a:t>
            </a:r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completed </a:t>
            </a:r>
            <a:endParaRPr lang="en-US" sz="2400" dirty="0">
              <a:solidFill>
                <a:schemeClr val="bg1"/>
              </a:solidFill>
              <a:latin typeface="Arial Rounded MT Bold" pitchFamily="34" charset="0"/>
            </a:endParaRPr>
          </a:p>
          <a:p>
            <a:pPr marL="238125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</a:rPr>
              <a:t>Lesson1: </a:t>
            </a:r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Overview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425824" y="6368142"/>
            <a:ext cx="239357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chemeClr val="bg1"/>
                </a:solidFill>
                <a:latin typeface="Arial Narrow" pitchFamily="34" charset="0"/>
              </a:rPr>
              <a:t>| © Cognizant, 2017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744263"/>
              </p:ext>
            </p:extLst>
          </p:nvPr>
        </p:nvGraphicFramePr>
        <p:xfrm>
          <a:off x="2514600" y="2057400"/>
          <a:ext cx="6172200" cy="2103120"/>
        </p:xfrm>
        <a:graphic>
          <a:graphicData uri="http://schemas.openxmlformats.org/drawingml/2006/table">
            <a:tbl>
              <a:tblPr/>
              <a:tblGrid>
                <a:gridCol w="6172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Joshita Nandy(555679), Rony Ghosal(431946)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Joshita Nandy, Master in Computer Application, Sr. Product Specialist, Rony Ghosal,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B.Tech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, Lead Product Consultant - iPPS, Compensation Practice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V 1.0, December 22, 2016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ACB22A88-73BA-4B00-905C-A309951F5147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| © Cognizant, 2017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Setting: 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7704" y="914400"/>
            <a:ext cx="8229600" cy="5211763"/>
          </a:xfrm>
        </p:spPr>
        <p:txBody>
          <a:bodyPr/>
          <a:lstStyle/>
          <a:p>
            <a:pPr marL="0" lvl="1" indent="0">
              <a:buNone/>
            </a:pPr>
            <a:r>
              <a:rPr lang="en-US" dirty="0" smtClean="0"/>
              <a:t>The course is geared to enable Associates to design &amp; build Business Intelligence (BI) for Callidus Producer Pro. 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dirty="0" smtClean="0"/>
              <a:t>This course is intended for Associates with Callidus background, and having Proficiency in Oracle PL/SQL programming.</a:t>
            </a:r>
          </a:p>
          <a:p>
            <a:pPr marL="0" lvl="2" indent="0"/>
            <a:endParaRPr lang="en-US" sz="1800" dirty="0" smtClean="0"/>
          </a:p>
          <a:p>
            <a:pPr marL="0" lvl="1" indent="0">
              <a:buNone/>
            </a:pPr>
            <a:r>
              <a:rPr lang="en-US" dirty="0" smtClean="0"/>
              <a:t>The course is delivered in six lessons, where each lesson will take about an hour to complete.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The course is accompanied by a CCP Assessment.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4304187"/>
            <a:ext cx="2743200" cy="1821976"/>
          </a:xfrm>
          <a:prstGeom prst="rect">
            <a:avLst/>
          </a:prstGeom>
          <a:ln w="57150">
            <a:solidFill>
              <a:srgbClr val="E46C0A"/>
            </a:solidFill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| © Cognizant, 2017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52" y="730044"/>
            <a:ext cx="8472948" cy="6080125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Lesson 1: </a:t>
            </a:r>
            <a:r>
              <a:rPr lang="en-US" sz="1800" b="1" dirty="0" smtClean="0"/>
              <a:t>Overview</a:t>
            </a:r>
            <a:endParaRPr lang="en-US" sz="1800" b="1" dirty="0"/>
          </a:p>
          <a:p>
            <a:pPr marL="457200" lvl="1" indent="0">
              <a:buNone/>
            </a:pPr>
            <a:r>
              <a:rPr lang="en-US" sz="1600" dirty="0"/>
              <a:t>Get to know </a:t>
            </a:r>
            <a:r>
              <a:rPr lang="en-US" sz="1600" dirty="0" smtClean="0"/>
              <a:t>the utility of </a:t>
            </a:r>
            <a:r>
              <a:rPr lang="en-US" sz="1600" dirty="0" err="1" smtClean="0"/>
              <a:t>ProducerPro</a:t>
            </a:r>
            <a:r>
              <a:rPr lang="en-US" sz="1600" dirty="0" smtClean="0"/>
              <a:t>.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800" b="1" dirty="0" smtClean="0"/>
              <a:t>Lesson </a:t>
            </a:r>
            <a:r>
              <a:rPr lang="en-US" sz="1800" b="1" dirty="0"/>
              <a:t>2: Components</a:t>
            </a:r>
          </a:p>
          <a:p>
            <a:pPr marL="457200" lvl="1" indent="0">
              <a:buNone/>
            </a:pPr>
            <a:r>
              <a:rPr lang="en-US" sz="1600" dirty="0" smtClean="0"/>
              <a:t>Various functionalities that can be performed through </a:t>
            </a:r>
            <a:r>
              <a:rPr lang="en-US" sz="1600" dirty="0" err="1" smtClean="0"/>
              <a:t>ProducerPro</a:t>
            </a:r>
            <a:r>
              <a:rPr lang="en-US" sz="1600" dirty="0" smtClean="0"/>
              <a:t>.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b="1" dirty="0" smtClean="0"/>
              <a:t>Lesson </a:t>
            </a:r>
            <a:r>
              <a:rPr lang="en-US" sz="1800" b="1" dirty="0"/>
              <a:t>3: Manager, Book Of Business and Others</a:t>
            </a:r>
          </a:p>
          <a:p>
            <a:pPr marL="457200" lvl="1" indent="0">
              <a:buNone/>
            </a:pPr>
            <a:r>
              <a:rPr lang="en-US" sz="1600" dirty="0"/>
              <a:t>Go deeper into </a:t>
            </a:r>
            <a:r>
              <a:rPr lang="en-US" sz="1600" dirty="0" smtClean="0"/>
              <a:t>Producer, Contract, Contract Relationship, Customer Policy and Ownership Distribution along with Compliance Configuration and Reporting.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b="1" dirty="0" smtClean="0"/>
              <a:t>Lesson </a:t>
            </a:r>
            <a:r>
              <a:rPr lang="en-US" sz="1800" b="1" dirty="0"/>
              <a:t>4: Integration</a:t>
            </a:r>
          </a:p>
          <a:p>
            <a:pPr marL="457200" lvl="1" indent="0">
              <a:buNone/>
            </a:pPr>
            <a:r>
              <a:rPr lang="en-US" sz="1600" dirty="0"/>
              <a:t>Insight into configuring </a:t>
            </a:r>
            <a:r>
              <a:rPr lang="en-US" sz="1600" dirty="0" smtClean="0"/>
              <a:t>various mappings to load data into staging table from source and from staging table to target.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800" b="1" dirty="0" smtClean="0"/>
              <a:t>Lesson </a:t>
            </a:r>
            <a:r>
              <a:rPr lang="en-US" sz="1800" b="1" dirty="0"/>
              <a:t>5: Administrator</a:t>
            </a:r>
          </a:p>
          <a:p>
            <a:pPr marL="457200" lvl="1" indent="0">
              <a:buNone/>
            </a:pPr>
            <a:r>
              <a:rPr lang="en-US" sz="1600" dirty="0" smtClean="0"/>
              <a:t>Field creation, configuration, scripts.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800" b="1" dirty="0" smtClean="0"/>
              <a:t>Lesson 6: </a:t>
            </a:r>
            <a:r>
              <a:rPr lang="en-US" sz="1800" b="1" dirty="0" err="1" smtClean="0"/>
              <a:t>ProducerPro</a:t>
            </a:r>
            <a:r>
              <a:rPr lang="en-US" sz="1800" b="1" dirty="0" smtClean="0"/>
              <a:t> </a:t>
            </a:r>
            <a:r>
              <a:rPr lang="en-US" sz="1800" b="1" dirty="0"/>
              <a:t>Sync </a:t>
            </a:r>
            <a:r>
              <a:rPr lang="en-US" sz="1800" b="1" dirty="0" smtClean="0"/>
              <a:t>Import/Export Feature</a:t>
            </a:r>
            <a:endParaRPr lang="en-US" sz="1800" b="1" dirty="0"/>
          </a:p>
          <a:p>
            <a:pPr marL="457200" lvl="1" indent="0">
              <a:buNone/>
            </a:pPr>
            <a:r>
              <a:rPr lang="en-US" sz="1600" dirty="0" smtClean="0"/>
              <a:t>Sync to </a:t>
            </a:r>
            <a:r>
              <a:rPr lang="en-US" sz="1600" dirty="0"/>
              <a:t>Commissions (</a:t>
            </a:r>
            <a:r>
              <a:rPr lang="en-US" sz="1600" dirty="0" err="1" smtClean="0"/>
              <a:t>TrueComp</a:t>
            </a:r>
            <a:r>
              <a:rPr lang="en-US" sz="1600" dirty="0"/>
              <a:t>) system</a:t>
            </a:r>
            <a:endParaRPr lang="en-US" sz="1600" dirty="0" smtClean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| © Cognizant, 2017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BB6C-3D18-43ED-8B15-291584D2D0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2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7704" y="914400"/>
            <a:ext cx="8288338" cy="5211763"/>
          </a:xfrm>
        </p:spPr>
        <p:txBody>
          <a:bodyPr/>
          <a:lstStyle/>
          <a:p>
            <a:pPr marL="457200" indent="-457200">
              <a:buNone/>
              <a:tabLst>
                <a:tab pos="339725" algn="l"/>
              </a:tabLst>
            </a:pPr>
            <a:r>
              <a:rPr lang="en-US" sz="1800" dirty="0" smtClean="0"/>
              <a:t>By </a:t>
            </a:r>
            <a:r>
              <a:rPr lang="en-US" sz="1800" dirty="0"/>
              <a:t>the end of </a:t>
            </a:r>
            <a:r>
              <a:rPr lang="en-US" sz="1800" dirty="0" smtClean="0"/>
              <a:t>this </a:t>
            </a:r>
            <a:r>
              <a:rPr lang="en-US" sz="1800" dirty="0"/>
              <a:t>course, you will be </a:t>
            </a:r>
            <a:r>
              <a:rPr lang="en-US" sz="1800" dirty="0" smtClean="0"/>
              <a:t>able to</a:t>
            </a:r>
            <a:r>
              <a:rPr sz="1800" dirty="0" smtClean="0"/>
              <a:t>:</a:t>
            </a:r>
          </a:p>
          <a:p>
            <a:pPr marL="457200" lvl="1" indent="-457200">
              <a:tabLst>
                <a:tab pos="339725" algn="l"/>
              </a:tabLst>
            </a:pPr>
            <a:endParaRPr lang="en-US" sz="1600" dirty="0" smtClean="0"/>
          </a:p>
          <a:p>
            <a:pPr marL="457200" lvl="1" indent="-457200">
              <a:buFont typeface="Arial" panose="020B0604020202020204" pitchFamily="34" charset="0"/>
              <a:buChar char="•"/>
              <a:tabLst>
                <a:tab pos="339725" algn="l"/>
              </a:tabLst>
            </a:pPr>
            <a:r>
              <a:rPr lang="en-US" dirty="0" smtClean="0"/>
              <a:t>List the components </a:t>
            </a:r>
            <a:r>
              <a:rPr lang="en-US" dirty="0"/>
              <a:t>involved in Callidus Producer </a:t>
            </a:r>
            <a:r>
              <a:rPr lang="en-US" dirty="0" smtClean="0"/>
              <a:t>Pro</a:t>
            </a:r>
          </a:p>
          <a:p>
            <a:pPr marL="457200" lvl="1" indent="-457200">
              <a:buFont typeface="Arial" panose="020B0604020202020204" pitchFamily="34" charset="0"/>
              <a:buChar char="•"/>
              <a:tabLst>
                <a:tab pos="339725" algn="l"/>
              </a:tabLst>
            </a:pPr>
            <a:endParaRPr lang="en-US" dirty="0" smtClean="0"/>
          </a:p>
          <a:p>
            <a:pPr marL="457200" lvl="1" indent="-457200">
              <a:buFont typeface="Arial" panose="020B0604020202020204" pitchFamily="34" charset="0"/>
              <a:buChar char="•"/>
              <a:tabLst>
                <a:tab pos="339725" algn="l"/>
              </a:tabLst>
            </a:pPr>
            <a:r>
              <a:rPr lang="en-US" dirty="0" smtClean="0"/>
              <a:t>Traverse through all components, onboard or modify Producers, Positions, and Policies</a:t>
            </a:r>
          </a:p>
          <a:p>
            <a:pPr marL="457200" lvl="1" indent="-457200">
              <a:buFont typeface="Arial" panose="020B0604020202020204" pitchFamily="34" charset="0"/>
              <a:buChar char="•"/>
              <a:tabLst>
                <a:tab pos="339725" algn="l"/>
              </a:tabLst>
            </a:pPr>
            <a:endParaRPr lang="en-US" dirty="0" smtClean="0"/>
          </a:p>
          <a:p>
            <a:pPr marL="457200" lvl="1" indent="-457200">
              <a:buFont typeface="Arial" panose="020B0604020202020204" pitchFamily="34" charset="0"/>
              <a:buChar char="•"/>
              <a:tabLst>
                <a:tab pos="339725" algn="l"/>
              </a:tabLst>
            </a:pPr>
            <a:r>
              <a:rPr lang="en-US" dirty="0" smtClean="0"/>
              <a:t>Configure QB Query, SQL scripts, ECEs</a:t>
            </a:r>
          </a:p>
          <a:p>
            <a:pPr marL="457200" lvl="1" indent="-457200">
              <a:buFont typeface="Arial" panose="020B0604020202020204" pitchFamily="34" charset="0"/>
              <a:buChar char="•"/>
              <a:tabLst>
                <a:tab pos="339725" algn="l"/>
              </a:tabLst>
            </a:pPr>
            <a:endParaRPr lang="en-US" dirty="0" smtClean="0"/>
          </a:p>
          <a:p>
            <a:pPr marL="457200" lvl="1" indent="-457200">
              <a:buFont typeface="Arial" panose="020B0604020202020204" pitchFamily="34" charset="0"/>
              <a:buChar char="•"/>
              <a:tabLst>
                <a:tab pos="339725" algn="l"/>
              </a:tabLst>
            </a:pPr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/>
              <a:t>Deployment steps </a:t>
            </a:r>
            <a:r>
              <a:rPr lang="en-US" dirty="0" smtClean="0"/>
              <a:t>for </a:t>
            </a:r>
            <a:r>
              <a:rPr lang="en-US" dirty="0"/>
              <a:t>seamless integration</a:t>
            </a:r>
          </a:p>
          <a:p>
            <a:pPr marL="457200" lvl="1" indent="-457200">
              <a:buNone/>
              <a:tabLst>
                <a:tab pos="339725" algn="l"/>
              </a:tabLst>
            </a:pPr>
            <a:endParaRPr lang="en-US" dirty="0"/>
          </a:p>
          <a:p>
            <a:pPr marL="457200" lvl="1" indent="-457200">
              <a:buNone/>
              <a:tabLst>
                <a:tab pos="339725" algn="l"/>
              </a:tabLst>
            </a:pPr>
            <a:endParaRPr dirty="0" smtClean="0"/>
          </a:p>
          <a:p>
            <a:pPr marL="457200" indent="-457200">
              <a:tabLst>
                <a:tab pos="339725" algn="l"/>
              </a:tabLs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| © Cognizant, 2017</a:t>
            </a:r>
            <a:endParaRPr lang="en-US" dirty="0" smtClean="0"/>
          </a:p>
        </p:txBody>
      </p:sp>
      <p:pic>
        <p:nvPicPr>
          <p:cNvPr id="1026" name="Picture 2" descr="D:\Images\Images\Objective\shutterstock_5612989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8094" y="4584514"/>
            <a:ext cx="2743200" cy="1544077"/>
          </a:xfrm>
          <a:prstGeom prst="rect">
            <a:avLst/>
          </a:prstGeom>
          <a:ln w="57150">
            <a:solidFill>
              <a:srgbClr val="E46C0A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Know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7704" y="914400"/>
            <a:ext cx="8317834" cy="52117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Producer Pro Application database objects reside in PMPRO schema.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Callidus provides an External (EXT) schema for clients to develop custom objects for each implementation.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Producer Pro application runs a sync to feed data in </a:t>
            </a:r>
            <a:r>
              <a:rPr lang="en-US" sz="1800" dirty="0" err="1" smtClean="0"/>
              <a:t>TrueComp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Hovering over the attributes in each workspace tell you the table in which it belongs and also other detail configuration (if any).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2" descr="D:\Images\Images\Question\shutterstock_15759473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958348" y="4358148"/>
            <a:ext cx="2743200" cy="1773621"/>
          </a:xfrm>
          <a:prstGeom prst="rect">
            <a:avLst/>
          </a:prstGeom>
          <a:ln w="57150">
            <a:solidFill>
              <a:srgbClr val="E46C0A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| © Cognizant, 2017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 Narrow" pitchFamily="34" charset="0"/>
              </a:rPr>
              <a:t>| © Cognizant, 2017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BB6C-3D18-43ED-8B15-291584D2D09C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3286" y="2933700"/>
            <a:ext cx="4114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</a:rPr>
              <a:t>Lesson 1: </a:t>
            </a:r>
            <a:r>
              <a:rPr lang="en-US" sz="2400" b="1" dirty="0" smtClean="0">
                <a:solidFill>
                  <a:schemeClr val="bg1"/>
                </a:solidFill>
                <a:latin typeface="Arial Rounded MT Bold" pitchFamily="34" charset="0"/>
                <a:cs typeface="Arial" pitchFamily="34" charset="0"/>
              </a:rPr>
              <a:t>Overview</a:t>
            </a:r>
            <a:endParaRPr lang="en-US" sz="2400" b="1" dirty="0">
              <a:solidFill>
                <a:schemeClr val="bg1"/>
              </a:solidFill>
              <a:latin typeface="Arial Rounded MT Bold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8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815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</a:rPr>
              <a:t>By the end of this course, you will be able </a:t>
            </a:r>
            <a:r>
              <a:rPr lang="en-US" sz="1800" dirty="0" smtClean="0">
                <a:solidFill>
                  <a:prstClr val="black"/>
                </a:solidFill>
              </a:rPr>
              <a:t>to:</a:t>
            </a:r>
          </a:p>
          <a:p>
            <a:pPr marL="0" indent="0">
              <a:buNone/>
            </a:pPr>
            <a:endParaRPr lang="en-US" sz="1800" dirty="0" smtClean="0">
              <a:solidFill>
                <a:prstClr val="black"/>
              </a:solidFill>
            </a:endParaRPr>
          </a:p>
          <a:p>
            <a:pPr marL="457200" indent="-457200"/>
            <a:r>
              <a:rPr lang="en-US" sz="1800" dirty="0" smtClean="0">
                <a:solidFill>
                  <a:prstClr val="black"/>
                </a:solidFill>
              </a:rPr>
              <a:t>Describe </a:t>
            </a:r>
            <a:r>
              <a:rPr lang="en-US" sz="1800" dirty="0">
                <a:solidFill>
                  <a:prstClr val="black"/>
                </a:solidFill>
              </a:rPr>
              <a:t>the basic architecture involved in </a:t>
            </a:r>
            <a:r>
              <a:rPr lang="en-US" sz="1800" dirty="0" err="1">
                <a:solidFill>
                  <a:prstClr val="black"/>
                </a:solidFill>
              </a:rPr>
              <a:t>Callidus</a:t>
            </a:r>
            <a:r>
              <a:rPr lang="en-US" sz="1800" dirty="0">
                <a:solidFill>
                  <a:prstClr val="black"/>
                </a:solidFill>
              </a:rPr>
              <a:t> Producer </a:t>
            </a:r>
            <a:r>
              <a:rPr lang="en-US" sz="1800" dirty="0" smtClean="0">
                <a:solidFill>
                  <a:prstClr val="black"/>
                </a:solidFill>
              </a:rPr>
              <a:t>Pro.</a:t>
            </a:r>
          </a:p>
          <a:p>
            <a:pPr marL="457200" indent="-457200"/>
            <a:endParaRPr lang="en-US" sz="1800" dirty="0">
              <a:solidFill>
                <a:prstClr val="black"/>
              </a:solidFill>
            </a:endParaRPr>
          </a:p>
          <a:p>
            <a:pPr marL="457200" indent="-457200"/>
            <a:r>
              <a:rPr lang="en-US" sz="1800" dirty="0" smtClean="0"/>
              <a:t>List </a:t>
            </a:r>
            <a:r>
              <a:rPr lang="en-US" sz="1800" dirty="0"/>
              <a:t>the relevant components involved in </a:t>
            </a:r>
            <a:r>
              <a:rPr lang="en-US" sz="1800" dirty="0" err="1"/>
              <a:t>Callidus</a:t>
            </a:r>
            <a:r>
              <a:rPr lang="en-US" sz="1800" dirty="0"/>
              <a:t> Producer Pro.</a:t>
            </a:r>
          </a:p>
          <a:p>
            <a:pPr marL="457200" indent="-457200"/>
            <a:endParaRPr lang="en-US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| © Cognizant, 2017</a:t>
            </a:r>
            <a:endParaRPr lang="en-US" dirty="0" smtClean="0"/>
          </a:p>
        </p:txBody>
      </p:sp>
      <p:pic>
        <p:nvPicPr>
          <p:cNvPr id="1026" name="Picture 2" descr="D:\Images\Images\Objective\shutterstock_5612989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257550"/>
            <a:ext cx="4165713" cy="2874486"/>
          </a:xfrm>
          <a:prstGeom prst="rect">
            <a:avLst/>
          </a:prstGeom>
          <a:ln w="57150">
            <a:solidFill>
              <a:srgbClr val="E46C0A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7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 Pro </a:t>
            </a:r>
            <a:r>
              <a:rPr lang="en-US" dirty="0"/>
              <a:t>–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8150" y="914400"/>
            <a:ext cx="8458200" cy="52117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1800" dirty="0" smtClean="0"/>
              <a:t>Producer Pro:</a:t>
            </a:r>
          </a:p>
          <a:p>
            <a:pPr marL="0" indent="0">
              <a:buNone/>
            </a:pPr>
            <a:endParaRPr lang="en-US" sz="1800" dirty="0" smtClean="0"/>
          </a:p>
          <a:p>
            <a:pPr marL="457200" indent="-457200"/>
            <a:r>
              <a:rPr lang="en-US" sz="1800" dirty="0"/>
              <a:t>I</a:t>
            </a:r>
            <a:r>
              <a:rPr lang="en-US" sz="1800" dirty="0" smtClean="0"/>
              <a:t>s the entry point of any agent who needs to be </a:t>
            </a:r>
            <a:r>
              <a:rPr lang="en-US" sz="1800" dirty="0" err="1" smtClean="0"/>
              <a:t>onboarded</a:t>
            </a:r>
            <a:r>
              <a:rPr lang="en-US" sz="1800" dirty="0" smtClean="0"/>
              <a:t> into the system</a:t>
            </a:r>
          </a:p>
          <a:p>
            <a:pPr marL="457200" indent="-457200"/>
            <a:r>
              <a:rPr lang="en-US" sz="1800" dirty="0" smtClean="0"/>
              <a:t>Helps in creating/modifying attributes for all entities</a:t>
            </a:r>
          </a:p>
          <a:p>
            <a:pPr marL="457200" indent="-457200"/>
            <a:r>
              <a:rPr lang="en-US" sz="1800" dirty="0" smtClean="0"/>
              <a:t>Configures dropdown, checkbox option for fields</a:t>
            </a:r>
          </a:p>
          <a:p>
            <a:pPr marL="457200" indent="-457200"/>
            <a:r>
              <a:rPr lang="en-US" sz="1800" dirty="0" smtClean="0"/>
              <a:t>Takes care of staging to target table mapping and uploads data into it</a:t>
            </a:r>
          </a:p>
          <a:p>
            <a:pPr marL="457200" indent="-457200"/>
            <a:r>
              <a:rPr lang="en-US" sz="1800" dirty="0" smtClean="0"/>
              <a:t>Allows pre/post condition execution for table load</a:t>
            </a:r>
          </a:p>
          <a:p>
            <a:pPr marL="457200" indent="-457200"/>
            <a:r>
              <a:rPr lang="en-US" sz="1800" dirty="0" smtClean="0"/>
              <a:t>Allows field level restriction based on business needs</a:t>
            </a:r>
          </a:p>
          <a:p>
            <a:pPr marL="457200" indent="-457200"/>
            <a:r>
              <a:rPr lang="en-US" sz="1800" dirty="0" smtClean="0"/>
              <a:t>Helps in configuring the UI per user demands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err="1"/>
              <a:t>QBQuery</a:t>
            </a:r>
            <a:r>
              <a:rPr lang="en-US" sz="1800" dirty="0"/>
              <a:t> can access all the PL/SQL codes to implement PL/SQL functionality into </a:t>
            </a:r>
            <a:r>
              <a:rPr lang="en-US" sz="1800" dirty="0" err="1"/>
              <a:t>ProducerPro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New users can be created with limited privileges.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Scheduling is also possible to load data in future date or on regular intervals. </a:t>
            </a:r>
          </a:p>
          <a:p>
            <a:endParaRPr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| © Cognizant, 2017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3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13783239961B40AAFBC33983BF4910" ma:contentTypeVersion="46" ma:contentTypeDescription="Create a new document." ma:contentTypeScope="" ma:versionID="980849200093b3d9eb7f7b0a2d7e2109">
  <xsd:schema xmlns:xsd="http://www.w3.org/2001/XMLSchema" xmlns:xs="http://www.w3.org/2001/XMLSchema" xmlns:p="http://schemas.microsoft.com/office/2006/metadata/properties" xmlns:ns2="9832dd6c-4c3f-44e2-9235-332d4164c311" targetNamespace="http://schemas.microsoft.com/office/2006/metadata/properties" ma:root="true" ma:fieldsID="56ff0f63e03811faee4b8342363fdfdb" ns2:_="">
    <xsd:import namespace="9832dd6c-4c3f-44e2-9235-332d4164c311"/>
    <xsd:element name="properties">
      <xsd:complexType>
        <xsd:sequence>
          <xsd:element name="documentManagement">
            <xsd:complexType>
              <xsd:all>
                <xsd:element ref="ns2:AccountID" minOccurs="0"/>
                <xsd:element ref="ns2:ProjectID" minOccurs="0"/>
                <xsd:element ref="ns2:SubProjectID" minOccurs="0"/>
                <xsd:element ref="ns2:AssociateID" minOccurs="0"/>
                <xsd:element ref="ns2:Role" minOccurs="0"/>
                <xsd:element ref="ns2:CreatedTime" minOccurs="0"/>
                <xsd:element ref="ns2:Processes" minOccurs="0"/>
                <xsd:element ref="ns2:Phase" minOccurs="0"/>
                <xsd:element ref="ns2:Activities" minOccurs="0"/>
                <xsd:element ref="ns2:Releases" minOccurs="0"/>
                <xsd:element ref="ns2:Functional_x0020_Modules" minOccurs="0"/>
                <xsd:element ref="ns2:Functional_x0020_Module2" minOccurs="0"/>
                <xsd:element ref="ns2:Functional_x0020_Module3" minOccurs="0"/>
                <xsd:element ref="ns2:ViewCount" minOccurs="0"/>
                <xsd:element ref="ns2:CheckedOutPath" minOccurs="0"/>
                <xsd:element ref="ns2:ApprovalStatus" minOccurs="0"/>
                <xsd:element ref="ns2:Work_x0020_request" minOccurs="0"/>
                <xsd:element ref="ns2:Tags" minOccurs="0"/>
                <xsd:element ref="ns2:ArtifactStatus" minOccurs="0"/>
                <xsd:element ref="ns2:UnmappedDocuments" minOccurs="0"/>
                <xsd:element ref="ns2:CopySource" minOccurs="0"/>
                <xsd:element ref="ns2:CopyToPath" minOccurs="0"/>
                <xsd:element ref="ns2:Comments" minOccurs="0"/>
                <xsd:element ref="ns2:Rating1" minOccurs="0"/>
                <xsd:element ref="ns2:Rating2" minOccurs="0"/>
                <xsd:element ref="ns2:Rating3" minOccurs="0"/>
                <xsd:element ref="ns2:Rating4" minOccurs="0"/>
                <xsd:element ref="ns2:Rating5" minOccurs="0"/>
                <xsd:element ref="ns2:ClientSupplied" minOccurs="0"/>
                <xsd:element ref="ns2:LatestDownloads" minOccurs="0"/>
                <xsd:element ref="ns2:BaselinedVersions" minOccurs="0"/>
                <xsd:element ref="ns2:AverageRating" minOccurs="0"/>
                <xsd:element ref="ns2:ReasonforRejection" minOccurs="0"/>
                <xsd:element ref="ns2:FolderId" minOccurs="0"/>
                <xsd:element ref="ns2:FolderPath" minOccurs="0"/>
                <xsd:element ref="ns2:MBID" minOccurs="0"/>
                <xsd:element ref="ns2:_x0043_M1" minOccurs="0"/>
                <xsd:element ref="ns2:_x0043_M2" minOccurs="0"/>
                <xsd:element ref="ns2:_x0043_M3" minOccurs="0"/>
                <xsd:element ref="ns2:_x0043_M4" minOccurs="0"/>
                <xsd:element ref="ns2:_x0043_M5" minOccurs="0"/>
                <xsd:element ref="ns2:_x0043_M6" minOccurs="0"/>
                <xsd:element ref="ns2:_x0043_M7" minOccurs="0"/>
                <xsd:element ref="ns2:_x0043_M8" minOccurs="0"/>
                <xsd:element ref="ns2:_x0043_M9" minOccurs="0"/>
                <xsd:element ref="ns2:_x0043_M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2dd6c-4c3f-44e2-9235-332d4164c311" elementFormDefault="qualified">
    <xsd:import namespace="http://schemas.microsoft.com/office/2006/documentManagement/types"/>
    <xsd:import namespace="http://schemas.microsoft.com/office/infopath/2007/PartnerControls"/>
    <xsd:element name="AccountID" ma:index="8" nillable="true" ma:displayName="AccountID" ma:internalName="AccountID">
      <xsd:simpleType>
        <xsd:restriction base="dms:Text"/>
      </xsd:simpleType>
    </xsd:element>
    <xsd:element name="ProjectID" ma:index="9" nillable="true" ma:displayName="ProjectID" ma:internalName="ProjectID">
      <xsd:simpleType>
        <xsd:restriction base="dms:Text"/>
      </xsd:simpleType>
    </xsd:element>
    <xsd:element name="SubProjectID" ma:index="10" nillable="true" ma:displayName="SubProjectID" ma:internalName="SubProjectID">
      <xsd:simpleType>
        <xsd:restriction base="dms:Text"/>
      </xsd:simpleType>
    </xsd:element>
    <xsd:element name="AssociateID" ma:index="11" nillable="true" ma:displayName="AssociateID" ma:internalName="AssociateID">
      <xsd:simpleType>
        <xsd:restriction base="dms:Text"/>
      </xsd:simpleType>
    </xsd:element>
    <xsd:element name="Role" ma:index="12" nillable="true" ma:displayName="Role" ma:internalName="Role">
      <xsd:simpleType>
        <xsd:restriction base="dms:Text"/>
      </xsd:simpleType>
    </xsd:element>
    <xsd:element name="CreatedTime" ma:index="13" nillable="true" ma:displayName="CreatedTime" ma:internalName="CreatedTime">
      <xsd:simpleType>
        <xsd:restriction base="dms:DateTime"/>
      </xsd:simpleType>
    </xsd:element>
    <xsd:element name="Processes" ma:index="14" nillable="true" ma:displayName="Processes" ma:internalName="Processes">
      <xsd:simpleType>
        <xsd:restriction base="dms:Text"/>
      </xsd:simpleType>
    </xsd:element>
    <xsd:element name="Phase" ma:index="15" nillable="true" ma:displayName="Phase" ma:internalName="Phase">
      <xsd:simpleType>
        <xsd:restriction base="dms:Text"/>
      </xsd:simpleType>
    </xsd:element>
    <xsd:element name="Activities" ma:index="16" nillable="true" ma:displayName="Activities" ma:internalName="Activities">
      <xsd:simpleType>
        <xsd:restriction base="dms:Text"/>
      </xsd:simpleType>
    </xsd:element>
    <xsd:element name="Releases" ma:index="17" nillable="true" ma:displayName="Releases" ma:internalName="Releases">
      <xsd:simpleType>
        <xsd:restriction base="dms:Text"/>
      </xsd:simpleType>
    </xsd:element>
    <xsd:element name="Functional_x0020_Modules" ma:index="18" nillable="true" ma:displayName="Functional Modules" ma:internalName="Functional_x0020_Modules">
      <xsd:simpleType>
        <xsd:restriction base="dms:Text"/>
      </xsd:simpleType>
    </xsd:element>
    <xsd:element name="Functional_x0020_Module2" ma:index="19" nillable="true" ma:displayName="Functional Module2" ma:internalName="Functional_x0020_Module2">
      <xsd:simpleType>
        <xsd:restriction base="dms:Text"/>
      </xsd:simpleType>
    </xsd:element>
    <xsd:element name="Functional_x0020_Module3" ma:index="20" nillable="true" ma:displayName="Functional Module3" ma:internalName="Functional_x0020_Module3">
      <xsd:simpleType>
        <xsd:restriction base="dms:Text"/>
      </xsd:simpleType>
    </xsd:element>
    <xsd:element name="ViewCount" ma:index="21" nillable="true" ma:displayName="ViewCount" ma:internalName="ViewCount">
      <xsd:simpleType>
        <xsd:restriction base="dms:Unknown"/>
      </xsd:simpleType>
    </xsd:element>
    <xsd:element name="CheckedOutPath" ma:index="22" nillable="true" ma:displayName="CheckedOutPath" ma:internalName="CheckedOutPath">
      <xsd:simpleType>
        <xsd:restriction base="dms:Text"/>
      </xsd:simpleType>
    </xsd:element>
    <xsd:element name="ApprovalStatus" ma:index="23" nillable="true" ma:displayName="ApprovalStatus" ma:internalName="ApprovalStatus">
      <xsd:simpleType>
        <xsd:restriction base="dms:Text"/>
      </xsd:simpleType>
    </xsd:element>
    <xsd:element name="Work_x0020_request" ma:index="24" nillable="true" ma:displayName="Work request" ma:internalName="Work_x0020_request">
      <xsd:simpleType>
        <xsd:restriction base="dms:Text"/>
      </xsd:simpleType>
    </xsd:element>
    <xsd:element name="Tags" ma:index="25" nillable="true" ma:displayName="Tags" ma:internalName="Tags">
      <xsd:simpleType>
        <xsd:restriction base="dms:Note">
          <xsd:maxLength value="255"/>
        </xsd:restriction>
      </xsd:simpleType>
    </xsd:element>
    <xsd:element name="ArtifactStatus" ma:index="26" nillable="true" ma:displayName="ArtifactStatus" ma:internalName="ArtifactStatus">
      <xsd:simpleType>
        <xsd:restriction base="dms:Text"/>
      </xsd:simpleType>
    </xsd:element>
    <xsd:element name="UnmappedDocuments" ma:index="27" nillable="true" ma:displayName="UnmappedDocuments" ma:internalName="UnmappedDocuments">
      <xsd:simpleType>
        <xsd:restriction base="dms:Text"/>
      </xsd:simpleType>
    </xsd:element>
    <xsd:element name="CopySource" ma:index="28" nillable="true" ma:displayName="CopySource" ma:internalName="CopySource">
      <xsd:simpleType>
        <xsd:restriction base="dms:Text"/>
      </xsd:simpleType>
    </xsd:element>
    <xsd:element name="CopyToPath" ma:index="29" nillable="true" ma:displayName="CopyToPath" ma:internalName="CopyToPath">
      <xsd:simpleType>
        <xsd:restriction base="dms:Text"/>
      </xsd:simpleType>
    </xsd:element>
    <xsd:element name="Comments" ma:index="30" nillable="true" ma:displayName="Comments" ma:internalName="Comments">
      <xsd:simpleType>
        <xsd:restriction base="dms:Note">
          <xsd:maxLength value="255"/>
        </xsd:restriction>
      </xsd:simpleType>
    </xsd:element>
    <xsd:element name="Rating1" ma:index="31" nillable="true" ma:displayName="Rating1" ma:internalName="Rating1">
      <xsd:simpleType>
        <xsd:restriction base="dms:Unknown"/>
      </xsd:simpleType>
    </xsd:element>
    <xsd:element name="Rating2" ma:index="32" nillable="true" ma:displayName="Rating2" ma:internalName="Rating2">
      <xsd:simpleType>
        <xsd:restriction base="dms:Unknown"/>
      </xsd:simpleType>
    </xsd:element>
    <xsd:element name="Rating3" ma:index="33" nillable="true" ma:displayName="Rating3" ma:internalName="Rating3">
      <xsd:simpleType>
        <xsd:restriction base="dms:Unknown"/>
      </xsd:simpleType>
    </xsd:element>
    <xsd:element name="Rating4" ma:index="34" nillable="true" ma:displayName="Rating4" ma:internalName="Rating4">
      <xsd:simpleType>
        <xsd:restriction base="dms:Unknown"/>
      </xsd:simpleType>
    </xsd:element>
    <xsd:element name="Rating5" ma:index="35" nillable="true" ma:displayName="Rating5" ma:internalName="Rating5">
      <xsd:simpleType>
        <xsd:restriction base="dms:Unknown"/>
      </xsd:simpleType>
    </xsd:element>
    <xsd:element name="ClientSupplied" ma:index="36" nillable="true" ma:displayName="ClientSupplied" ma:internalName="ClientSupplied">
      <xsd:simpleType>
        <xsd:restriction base="dms:Text"/>
      </xsd:simpleType>
    </xsd:element>
    <xsd:element name="LatestDownloads" ma:index="37" nillable="true" ma:displayName="LatestDownloads" ma:internalName="LatestDownloads">
      <xsd:simpleType>
        <xsd:restriction base="dms:DateTime"/>
      </xsd:simpleType>
    </xsd:element>
    <xsd:element name="BaselinedVersions" ma:index="38" nillable="true" ma:displayName="BaselinedVersions" ma:internalName="BaselinedVersions">
      <xsd:simpleType>
        <xsd:restriction base="dms:Text"/>
      </xsd:simpleType>
    </xsd:element>
    <xsd:element name="AverageRating" ma:index="39" nillable="true" ma:displayName="AverageRating" ma:internalName="AverageRating">
      <xsd:simpleType>
        <xsd:restriction base="dms:Text"/>
      </xsd:simpleType>
    </xsd:element>
    <xsd:element name="ReasonforRejection" ma:index="40" nillable="true" ma:displayName="ReasonforRejection" ma:internalName="ReasonforRejection">
      <xsd:simpleType>
        <xsd:restriction base="dms:Text"/>
      </xsd:simpleType>
    </xsd:element>
    <xsd:element name="FolderId" ma:index="41" nillable="true" ma:displayName="FolderId" ma:internalName="FolderId">
      <xsd:simpleType>
        <xsd:restriction base="dms:Text"/>
      </xsd:simpleType>
    </xsd:element>
    <xsd:element name="FolderPath" ma:index="42" nillable="true" ma:displayName="FolderPath" ma:internalName="FolderPath">
      <xsd:simpleType>
        <xsd:restriction base="dms:Text"/>
      </xsd:simpleType>
    </xsd:element>
    <xsd:element name="MBID" ma:index="43" nillable="true" ma:displayName="MBID" ma:internalName="MBID">
      <xsd:simpleType>
        <xsd:restriction base="dms:Text"/>
      </xsd:simpleType>
    </xsd:element>
    <xsd:element name="_x0043_M1" ma:index="44" nillable="true" ma:displayName="CM1" ma:internalName="_x0043_M1">
      <xsd:simpleType>
        <xsd:restriction base="dms:Text"/>
      </xsd:simpleType>
    </xsd:element>
    <xsd:element name="_x0043_M2" ma:index="45" nillable="true" ma:displayName="CM2" ma:internalName="_x0043_M2">
      <xsd:simpleType>
        <xsd:restriction base="dms:Text"/>
      </xsd:simpleType>
    </xsd:element>
    <xsd:element name="_x0043_M3" ma:index="46" nillable="true" ma:displayName="CM3" ma:internalName="_x0043_M3">
      <xsd:simpleType>
        <xsd:restriction base="dms:Text"/>
      </xsd:simpleType>
    </xsd:element>
    <xsd:element name="_x0043_M4" ma:index="47" nillable="true" ma:displayName="CM4" ma:internalName="_x0043_M4">
      <xsd:simpleType>
        <xsd:restriction base="dms:Text"/>
      </xsd:simpleType>
    </xsd:element>
    <xsd:element name="_x0043_M5" ma:index="48" nillable="true" ma:displayName="CM5" ma:internalName="_x0043_M5">
      <xsd:simpleType>
        <xsd:restriction base="dms:Text"/>
      </xsd:simpleType>
    </xsd:element>
    <xsd:element name="_x0043_M6" ma:index="49" nillable="true" ma:displayName="CM6" ma:internalName="_x0043_M6">
      <xsd:simpleType>
        <xsd:restriction base="dms:Text"/>
      </xsd:simpleType>
    </xsd:element>
    <xsd:element name="_x0043_M7" ma:index="50" nillable="true" ma:displayName="CM7" ma:internalName="_x0043_M7">
      <xsd:simpleType>
        <xsd:restriction base="dms:Text"/>
      </xsd:simpleType>
    </xsd:element>
    <xsd:element name="_x0043_M8" ma:index="51" nillable="true" ma:displayName="CM8" ma:internalName="_x0043_M8">
      <xsd:simpleType>
        <xsd:restriction base="dms:Text"/>
      </xsd:simpleType>
    </xsd:element>
    <xsd:element name="_x0043_M9" ma:index="52" nillable="true" ma:displayName="CM9" ma:internalName="_x0043_M9">
      <xsd:simpleType>
        <xsd:restriction base="dms:Text"/>
      </xsd:simpleType>
    </xsd:element>
    <xsd:element name="_x0043_M10" ma:index="53" nillable="true" ma:displayName="CM10" ma:internalName="_x0043_M10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Releases xmlns="9832dd6c-4c3f-44e2-9235-332d4164c311" xsi:nil="true"/>
    <UnmappedDocuments xmlns="9832dd6c-4c3f-44e2-9235-332d4164c311">false</UnmappedDocuments>
    <Rating2 xmlns="9832dd6c-4c3f-44e2-9235-332d4164c311" xsi:nil="true"/>
    <ArtifactStatus xmlns="9832dd6c-4c3f-44e2-9235-332d4164c311" xsi:nil="true"/>
    <Rating3 xmlns="9832dd6c-4c3f-44e2-9235-332d4164c311" xsi:nil="true"/>
    <MBID xmlns="9832dd6c-4c3f-44e2-9235-332d4164c311">DS_1f6e9584-811c-4b16-837c-2c93b5f9e4b6</MBID>
    <Rating1 xmlns="9832dd6c-4c3f-44e2-9235-332d4164c311" xsi:nil="true"/>
    <AccountID xmlns="9832dd6c-4c3f-44e2-9235-332d4164c311" xsi:nil="true"/>
    <ApprovalStatus xmlns="9832dd6c-4c3f-44e2-9235-332d4164c311">Approved</ApprovalStatus>
    <ViewCount xmlns="9832dd6c-4c3f-44e2-9235-332d4164c311">6</ViewCount>
    <Processes xmlns="9832dd6c-4c3f-44e2-9235-332d4164c311" xsi:nil="true"/>
    <_x0043_M2 xmlns="9832dd6c-4c3f-44e2-9235-332d4164c311" xsi:nil="true"/>
    <Tags xmlns="9832dd6c-4c3f-44e2-9235-332d4164c311" xsi:nil="true"/>
    <CopyToPath xmlns="9832dd6c-4c3f-44e2-9235-332d4164c311">https://cognizant20.cognizant.com/cts/OrgCommunities2/Learning Asset Request 6/DSC/Learning Asset Request 6/07_Content Development Templates/02_Content Development Templates ILT Courses</CopyToPath>
    <_x0043_M3 xmlns="9832dd6c-4c3f-44e2-9235-332d4164c311" xsi:nil="true"/>
    <CheckedOutPath xmlns="9832dd6c-4c3f-44e2-9235-332d4164c311" xsi:nil="true"/>
    <_x0043_M1 xmlns="9832dd6c-4c3f-44e2-9235-332d4164c311" xsi:nil="true"/>
    <_x0043_M6 xmlns="9832dd6c-4c3f-44e2-9235-332d4164c311" xsi:nil="true"/>
    <SubProjectID xmlns="9832dd6c-4c3f-44e2-9235-332d4164c311" xsi:nil="true"/>
    <Functional_x0020_Modules xmlns="9832dd6c-4c3f-44e2-9235-332d4164c311" xsi:nil="true"/>
    <Comments xmlns="9832dd6c-4c3f-44e2-9235-332d4164c311">CTS\250146</Comments>
    <_x0043_M7 xmlns="9832dd6c-4c3f-44e2-9235-332d4164c311" xsi:nil="true"/>
    <Phase xmlns="9832dd6c-4c3f-44e2-9235-332d4164c311" xsi:nil="true"/>
    <_x0043_M4 xmlns="9832dd6c-4c3f-44e2-9235-332d4164c311" xsi:nil="true"/>
    <AssociateID xmlns="9832dd6c-4c3f-44e2-9235-332d4164c311">CTS\250146</AssociateID>
    <_x0043_M5 xmlns="9832dd6c-4c3f-44e2-9235-332d4164c311" xsi:nil="true"/>
    <ProjectID xmlns="9832dd6c-4c3f-44e2-9235-332d4164c311" xsi:nil="true"/>
    <CreatedTime xmlns="9832dd6c-4c3f-44e2-9235-332d4164c311">2014-04-17T08:43:00+00:00</CreatedTime>
    <Activities xmlns="9832dd6c-4c3f-44e2-9235-332d4164c311" xsi:nil="true"/>
    <ClientSupplied xmlns="9832dd6c-4c3f-44e2-9235-332d4164c311">false</ClientSupplied>
    <Work_x0020_request xmlns="9832dd6c-4c3f-44e2-9235-332d4164c311" xsi:nil="true"/>
    <Rating4 xmlns="9832dd6c-4c3f-44e2-9235-332d4164c311" xsi:nil="true"/>
    <_x0043_M8 xmlns="9832dd6c-4c3f-44e2-9235-332d4164c311" xsi:nil="true"/>
    <Rating5 xmlns="9832dd6c-4c3f-44e2-9235-332d4164c311" xsi:nil="true"/>
    <_x0043_M9 xmlns="9832dd6c-4c3f-44e2-9235-332d4164c311" xsi:nil="true"/>
    <_x0043_M10 xmlns="9832dd6c-4c3f-44e2-9235-332d4164c311" xsi:nil="true"/>
    <Role xmlns="9832dd6c-4c3f-44e2-9235-332d4164c311" xsi:nil="true"/>
    <FolderId xmlns="9832dd6c-4c3f-44e2-9235-332d4164c311" xsi:nil="true"/>
    <Functional_x0020_Module3 xmlns="9832dd6c-4c3f-44e2-9235-332d4164c311" xsi:nil="true"/>
    <AverageRating xmlns="9832dd6c-4c3f-44e2-9235-332d4164c311" xsi:nil="true"/>
    <Functional_x0020_Module2 xmlns="9832dd6c-4c3f-44e2-9235-332d4164c311" xsi:nil="true"/>
    <BaselinedVersions xmlns="9832dd6c-4c3f-44e2-9235-332d4164c311" xsi:nil="true"/>
    <ReasonforRejection xmlns="9832dd6c-4c3f-44e2-9235-332d4164c311" xsi:nil="true"/>
    <CopySource xmlns="9832dd6c-4c3f-44e2-9235-332d4164c311" xsi:nil="true"/>
    <LatestDownloads xmlns="9832dd6c-4c3f-44e2-9235-332d4164c311" xsi:nil="true"/>
    <FolderPath xmlns="9832dd6c-4c3f-44e2-9235-332d4164c311" xsi:nil="true"/>
  </documentManagement>
</p:properties>
</file>

<file path=customXml/itemProps1.xml><?xml version="1.0" encoding="utf-8"?>
<ds:datastoreItem xmlns:ds="http://schemas.openxmlformats.org/officeDocument/2006/customXml" ds:itemID="{A34A58A0-01DA-4A0B-868F-475E738247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1BD2BC-731B-4A38-971E-62E7E217A5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32dd6c-4c3f-44e2-9235-332d4164c3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AF6DB9-2A52-42DC-835C-F73043CFBE9D}">
  <ds:schemaRefs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purl.org/dc/elements/1.1/"/>
    <ds:schemaRef ds:uri="9832dd6c-4c3f-44e2-9235-332d4164c311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10080</TotalTime>
  <Words>1390</Words>
  <Application>Microsoft Office PowerPoint</Application>
  <PresentationFormat>On-screen Show (4:3)</PresentationFormat>
  <Paragraphs>216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 Unicode MS</vt:lpstr>
      <vt:lpstr>Arial</vt:lpstr>
      <vt:lpstr>Arial Narrow</vt:lpstr>
      <vt:lpstr>Arial Rounded MT Bold</vt:lpstr>
      <vt:lpstr>Calibri</vt:lpstr>
      <vt:lpstr>Courier New</vt:lpstr>
      <vt:lpstr>Wingdings</vt:lpstr>
      <vt:lpstr>Custom Design</vt:lpstr>
      <vt:lpstr>PowerPoint Presentation</vt:lpstr>
      <vt:lpstr>PowerPoint Presentation</vt:lpstr>
      <vt:lpstr>Context Setting: Overview</vt:lpstr>
      <vt:lpstr>Course Outline</vt:lpstr>
      <vt:lpstr>Objectives</vt:lpstr>
      <vt:lpstr>Do You Know</vt:lpstr>
      <vt:lpstr>PowerPoint Presentation</vt:lpstr>
      <vt:lpstr>Objectives</vt:lpstr>
      <vt:lpstr>Producer Pro – Overview</vt:lpstr>
      <vt:lpstr>Components – Introduction</vt:lpstr>
      <vt:lpstr>Types of Components</vt:lpstr>
      <vt:lpstr>Summary</vt:lpstr>
      <vt:lpstr>PowerPoint Presentation</vt:lpstr>
    </vt:vector>
  </TitlesOfParts>
  <Company>CTS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Content_Development_Template_Specialist Courses</dc:title>
  <dc:creator>AssetDevelopmentTeam@cognizant.com</dc:creator>
  <cp:lastModifiedBy>Ghosal, Rony (Cognizant)</cp:lastModifiedBy>
  <cp:revision>236</cp:revision>
  <dcterms:created xsi:type="dcterms:W3CDTF">2011-06-15T11:24:59Z</dcterms:created>
  <dcterms:modified xsi:type="dcterms:W3CDTF">2017-04-02T09:38:48Z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0x0101003C13783239961B40AAFBC33983BF4910</vt:lpwstr>
  </property>
  <property fmtid="{D5CDD505-2E9C-101B-9397-08002B2CF9AE}" pid="3" name="_dlc_DocIdItemGuid">
    <vt:lpwstr>67332440-e938-4bfd-a06e-b13d8b7f61aa</vt:lpwstr>
  </property>
</Properties>
</file>