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6373CF8-D683-4CC5-B8A1-823B0B540DB4}" type="datetimeFigureOut">
              <a:rPr lang="en-IN" smtClean="0"/>
              <a:t>19-11-2022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344682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73CF8-D683-4CC5-B8A1-823B0B540DB4}"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152072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73CF8-D683-4CC5-B8A1-823B0B540DB4}"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1601442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73CF8-D683-4CC5-B8A1-823B0B540DB4}"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4BA60-504A-448D-92E3-2B8054657AD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7771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73CF8-D683-4CC5-B8A1-823B0B540DB4}"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3758624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373CF8-D683-4CC5-B8A1-823B0B540DB4}"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1120382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373CF8-D683-4CC5-B8A1-823B0B540DB4}"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3554369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73CF8-D683-4CC5-B8A1-823B0B540DB4}"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994000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73CF8-D683-4CC5-B8A1-823B0B540DB4}"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401447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73CF8-D683-4CC5-B8A1-823B0B540DB4}"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95057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73CF8-D683-4CC5-B8A1-823B0B540DB4}"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279090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73CF8-D683-4CC5-B8A1-823B0B540DB4}"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32498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73CF8-D683-4CC5-B8A1-823B0B540DB4}"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241512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73CF8-D683-4CC5-B8A1-823B0B540DB4}"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153429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73CF8-D683-4CC5-B8A1-823B0B540DB4}"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91225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73CF8-D683-4CC5-B8A1-823B0B540DB4}"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321941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73CF8-D683-4CC5-B8A1-823B0B540DB4}"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B4BA60-504A-448D-92E3-2B8054657AD0}" type="slidenum">
              <a:rPr lang="en-IN" smtClean="0"/>
              <a:t>‹#›</a:t>
            </a:fld>
            <a:endParaRPr lang="en-IN"/>
          </a:p>
        </p:txBody>
      </p:sp>
    </p:spTree>
    <p:extLst>
      <p:ext uri="{BB962C8B-B14F-4D97-AF65-F5344CB8AC3E}">
        <p14:creationId xmlns:p14="http://schemas.microsoft.com/office/powerpoint/2010/main" val="137106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373CF8-D683-4CC5-B8A1-823B0B540DB4}" type="datetimeFigureOut">
              <a:rPr lang="en-IN" smtClean="0"/>
              <a:t>19-11-2022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B4BA60-504A-448D-92E3-2B8054657AD0}" type="slidenum">
              <a:rPr lang="en-IN" smtClean="0"/>
              <a:t>‹#›</a:t>
            </a:fld>
            <a:endParaRPr lang="en-IN"/>
          </a:p>
        </p:txBody>
      </p:sp>
    </p:spTree>
    <p:extLst>
      <p:ext uri="{BB962C8B-B14F-4D97-AF65-F5344CB8AC3E}">
        <p14:creationId xmlns:p14="http://schemas.microsoft.com/office/powerpoint/2010/main" val="2666987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11CA9E-C887-0A33-6F76-4D7BD9E47C30}"/>
              </a:ext>
            </a:extLst>
          </p:cNvPr>
          <p:cNvSpPr/>
          <p:nvPr/>
        </p:nvSpPr>
        <p:spPr>
          <a:xfrm>
            <a:off x="1648442" y="2779076"/>
            <a:ext cx="917430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 sz="5400" b="1" dirty="0">
                <a:ln/>
                <a:solidFill>
                  <a:schemeClr val="accent3"/>
                </a:solidFill>
              </a:rPr>
              <a:t>Malignant Comments Classifier</a:t>
            </a:r>
            <a:endParaRPr lang="en-IN" sz="5400" b="1" dirty="0">
              <a:ln/>
              <a:solidFill>
                <a:schemeClr val="accent3"/>
              </a:solidFill>
            </a:endParaRPr>
          </a:p>
        </p:txBody>
      </p:sp>
      <p:sp>
        <p:nvSpPr>
          <p:cNvPr id="8" name="Rectangle 7">
            <a:extLst>
              <a:ext uri="{FF2B5EF4-FFF2-40B4-BE49-F238E27FC236}">
                <a16:creationId xmlns:a16="http://schemas.microsoft.com/office/drawing/2014/main" id="{3AB11E91-5C6E-70EC-ACD1-666E0AB7DCD5}"/>
              </a:ext>
            </a:extLst>
          </p:cNvPr>
          <p:cNvSpPr/>
          <p:nvPr/>
        </p:nvSpPr>
        <p:spPr>
          <a:xfrm>
            <a:off x="6853661" y="5710535"/>
            <a:ext cx="4544834"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cs typeface="Arial" panose="020B0604020202020204" pitchFamily="34" charset="0"/>
              </a:rPr>
              <a:t>By:- Raj Sharma</a:t>
            </a:r>
          </a:p>
        </p:txBody>
      </p:sp>
    </p:spTree>
    <p:extLst>
      <p:ext uri="{BB962C8B-B14F-4D97-AF65-F5344CB8AC3E}">
        <p14:creationId xmlns:p14="http://schemas.microsoft.com/office/powerpoint/2010/main" val="382630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5A2F-737D-E7E4-6AAC-B2BFA0D696F1}"/>
              </a:ext>
            </a:extLst>
          </p:cNvPr>
          <p:cNvSpPr>
            <a:spLocks noGrp="1"/>
          </p:cNvSpPr>
          <p:nvPr>
            <p:ph type="title"/>
          </p:nvPr>
        </p:nvSpPr>
        <p:spPr/>
        <p:txBody>
          <a:bodyPr/>
          <a:lstStyle/>
          <a:p>
            <a:r>
              <a:rPr lang="en-US" dirty="0">
                <a:solidFill>
                  <a:schemeClr val="bg2">
                    <a:lumMod val="50000"/>
                  </a:schemeClr>
                </a:solidFill>
              </a:rPr>
              <a:t>Problem Statement</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id="{60C134F0-565E-CA22-B9F2-EBFEF97881E6}"/>
              </a:ext>
            </a:extLst>
          </p:cNvPr>
          <p:cNvSpPr>
            <a:spLocks noGrp="1"/>
          </p:cNvSpPr>
          <p:nvPr>
            <p:ph idx="1"/>
          </p:nvPr>
        </p:nvSpPr>
        <p:spPr/>
        <p:txBody>
          <a:bodyPr>
            <a:normAutofit fontScale="85000" lnSpcReduction="20000"/>
          </a:bodyPr>
          <a:lstStyle/>
          <a:p>
            <a:pPr marL="0" lvl="0" indent="0" algn="l" rtl="0">
              <a:spcBef>
                <a:spcPts val="0"/>
              </a:spcBef>
              <a:spcAft>
                <a:spcPts val="800"/>
              </a:spcAft>
              <a:buNone/>
            </a:pPr>
            <a:r>
              <a:rPr lang="en-US" sz="2400" dirty="0">
                <a:solidFill>
                  <a:schemeClr val="bg2">
                    <a:lumMod val="50000"/>
                  </a:schemeClr>
                </a:solidFill>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lvl="0" indent="0" algn="l" rtl="0">
              <a:spcBef>
                <a:spcPts val="0"/>
              </a:spcBef>
              <a:spcAft>
                <a:spcPts val="800"/>
              </a:spcAft>
              <a:buNone/>
            </a:pPr>
            <a:r>
              <a:rPr lang="en-US" sz="2400" dirty="0">
                <a:solidFill>
                  <a:schemeClr val="bg2">
                    <a:lumMod val="50000"/>
                  </a:schemeClr>
                </a:solidFill>
              </a:rPr>
              <a:t>• Online hate, described as abusive language, aggression, cyberbullying, hatefulness and many others has been identified as a major threat on online social media platforms. Social media platforms are the most prominent grounds for such toxic behavior.   </a:t>
            </a:r>
          </a:p>
          <a:p>
            <a:pPr marL="0" lvl="0" indent="0" algn="l" rtl="0">
              <a:spcBef>
                <a:spcPts val="0"/>
              </a:spcBef>
              <a:spcAft>
                <a:spcPts val="800"/>
              </a:spcAft>
              <a:buNone/>
            </a:pPr>
            <a:r>
              <a:rPr lang="en-US" sz="2400" dirty="0">
                <a:solidFill>
                  <a:schemeClr val="bg2">
                    <a:lumMod val="50000"/>
                  </a:schemeClr>
                </a:solidFill>
              </a:rPr>
              <a:t>•Our goal is to build a prototype of online hate and abuse comment classifier which can used to classify hate and offensive comments so that it can be controlled and restricted from spreading hatred and cyberbullying. </a:t>
            </a:r>
          </a:p>
          <a:p>
            <a:endParaRPr lang="en-IN" dirty="0"/>
          </a:p>
        </p:txBody>
      </p:sp>
    </p:spTree>
    <p:extLst>
      <p:ext uri="{BB962C8B-B14F-4D97-AF65-F5344CB8AC3E}">
        <p14:creationId xmlns:p14="http://schemas.microsoft.com/office/powerpoint/2010/main" val="174756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BFE5-5896-CEFA-2F2F-A70361D7EB61}"/>
              </a:ext>
            </a:extLst>
          </p:cNvPr>
          <p:cNvSpPr>
            <a:spLocks noGrp="1"/>
          </p:cNvSpPr>
          <p:nvPr>
            <p:ph type="title"/>
          </p:nvPr>
        </p:nvSpPr>
        <p:spPr/>
        <p:txBody>
          <a:bodyPr/>
          <a:lstStyle/>
          <a:p>
            <a:r>
              <a:rPr lang="en-US" sz="3600" dirty="0">
                <a:solidFill>
                  <a:schemeClr val="bg2">
                    <a:lumMod val="50000"/>
                  </a:schemeClr>
                </a:solidFill>
              </a:rPr>
              <a:t>Data Description</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id="{27772938-5DF4-9D7C-6802-5BD9D235A721}"/>
              </a:ext>
            </a:extLst>
          </p:cNvPr>
          <p:cNvSpPr>
            <a:spLocks noGrp="1"/>
          </p:cNvSpPr>
          <p:nvPr>
            <p:ph idx="1"/>
          </p:nvPr>
        </p:nvSpPr>
        <p:spPr/>
        <p:txBody>
          <a:bodyPr>
            <a:normAutofit lnSpcReduction="10000"/>
          </a:bodyPr>
          <a:lstStyle/>
          <a:p>
            <a:pPr marL="419100" indent="-342900">
              <a:spcBef>
                <a:spcPts val="0"/>
              </a:spcBef>
              <a:buSzPts val="2400"/>
            </a:pPr>
            <a:r>
              <a:rPr lang="en-US" sz="2400" dirty="0">
                <a:solidFill>
                  <a:schemeClr val="bg2">
                    <a:lumMod val="50000"/>
                  </a:schemeClr>
                </a:solidFill>
              </a:rPr>
              <a:t>We were provided with two different datasets. One for training and another to test the efficiency of the model created using the training dataset.</a:t>
            </a:r>
          </a:p>
          <a:p>
            <a:pPr marL="419100" indent="-342900">
              <a:spcBef>
                <a:spcPts val="0"/>
              </a:spcBef>
              <a:buSzPts val="2400"/>
            </a:pPr>
            <a:r>
              <a:rPr lang="en-US" sz="2400" dirty="0">
                <a:solidFill>
                  <a:schemeClr val="bg2">
                    <a:lumMod val="50000"/>
                  </a:schemeClr>
                </a:solidFill>
              </a:rPr>
              <a:t>The training dataset provided here has a shape of 159571 rows and 8 columns. As it is a multiclass problem it has 6 dependent / target column. </a:t>
            </a:r>
          </a:p>
          <a:p>
            <a:pPr marL="419100" indent="-342900">
              <a:spcBef>
                <a:spcPts val="0"/>
              </a:spcBef>
              <a:buSzPts val="2400"/>
            </a:pPr>
            <a:r>
              <a:rPr lang="en-US" sz="2400" dirty="0">
                <a:solidFill>
                  <a:schemeClr val="bg2">
                    <a:lumMod val="50000"/>
                  </a:schemeClr>
                </a:solidFill>
              </a:rPr>
              <a:t>Here the target or the dependent variables named “malignant, </a:t>
            </a:r>
            <a:r>
              <a:rPr lang="en-US" sz="2400" dirty="0" err="1">
                <a:solidFill>
                  <a:schemeClr val="bg2">
                    <a:lumMod val="50000"/>
                  </a:schemeClr>
                </a:solidFill>
              </a:rPr>
              <a:t>highly_malignant</a:t>
            </a:r>
            <a:r>
              <a:rPr lang="en-US" sz="2400" dirty="0">
                <a:solidFill>
                  <a:schemeClr val="bg2">
                    <a:lumMod val="50000"/>
                  </a:schemeClr>
                </a:solidFill>
              </a:rPr>
              <a:t>, rude, threat, abuse, loathe” have two distinct values 0 and 1. </a:t>
            </a:r>
          </a:p>
          <a:p>
            <a:pPr marL="76200" lvl="0" indent="0" algn="l" rtl="0">
              <a:spcBef>
                <a:spcPts val="0"/>
              </a:spcBef>
              <a:spcAft>
                <a:spcPts val="0"/>
              </a:spcAft>
              <a:buSzPts val="2400"/>
              <a:buNone/>
            </a:pPr>
            <a:endParaRPr lang="en-US" sz="2400" dirty="0"/>
          </a:p>
          <a:p>
            <a:endParaRPr lang="en-IN" dirty="0"/>
          </a:p>
        </p:txBody>
      </p:sp>
    </p:spTree>
    <p:extLst>
      <p:ext uri="{BB962C8B-B14F-4D97-AF65-F5344CB8AC3E}">
        <p14:creationId xmlns:p14="http://schemas.microsoft.com/office/powerpoint/2010/main" val="244160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3174-16FB-FD69-AEA0-5D004DE89775}"/>
              </a:ext>
            </a:extLst>
          </p:cNvPr>
          <p:cNvSpPr>
            <a:spLocks noGrp="1"/>
          </p:cNvSpPr>
          <p:nvPr>
            <p:ph type="title"/>
          </p:nvPr>
        </p:nvSpPr>
        <p:spPr/>
        <p:txBody>
          <a:bodyPr/>
          <a:lstStyle/>
          <a:p>
            <a:r>
              <a:rPr lang="en-US" dirty="0">
                <a:solidFill>
                  <a:schemeClr val="bg2">
                    <a:lumMod val="50000"/>
                  </a:schemeClr>
                </a:solidFill>
              </a:rPr>
              <a:t>Model Building</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id="{47E1D579-987B-DB00-BA00-187EFD24D5AF}"/>
              </a:ext>
            </a:extLst>
          </p:cNvPr>
          <p:cNvSpPr>
            <a:spLocks noGrp="1"/>
          </p:cNvSpPr>
          <p:nvPr>
            <p:ph idx="1"/>
          </p:nvPr>
        </p:nvSpPr>
        <p:spPr/>
        <p:txBody>
          <a:bodyPr/>
          <a:lstStyle/>
          <a:p>
            <a:pPr marL="457200" marR="0">
              <a:lnSpc>
                <a:spcPct val="107000"/>
              </a:lnSpc>
              <a:spcBef>
                <a:spcPts val="0"/>
              </a:spcBef>
              <a:spcAft>
                <a:spcPts val="0"/>
              </a:spcAft>
            </a:pPr>
            <a:r>
              <a:rPr lang="en-IN" sz="2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As it is a multi-label classification problem, </a:t>
            </a:r>
          </a:p>
          <a:p>
            <a:pPr marR="0" indent="0">
              <a:lnSpc>
                <a:spcPct val="107000"/>
              </a:lnSpc>
              <a:spcBef>
                <a:spcPts val="0"/>
              </a:spcBef>
              <a:spcAft>
                <a:spcPts val="0"/>
              </a:spcAft>
              <a:buNone/>
            </a:pPr>
            <a:endParaRPr lang="en-IN" sz="2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IN" sz="2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we will use Classification algorithms from </a:t>
            </a:r>
            <a:r>
              <a:rPr lang="en-IN" sz="2400" dirty="0" err="1">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sklearn</a:t>
            </a:r>
            <a:endParaRPr lang="en-US" sz="2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2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Decision Tree Classifier ()</a:t>
            </a:r>
            <a:endParaRPr lang="en-US" sz="2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Multinomial NB()</a:t>
            </a:r>
            <a:endParaRPr lang="en-US" sz="2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US" sz="2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2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SVM ()</a:t>
            </a:r>
            <a:endParaRPr lang="en-US" sz="2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220486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F12D-1176-624A-2572-887E3C35BCC4}"/>
              </a:ext>
            </a:extLst>
          </p:cNvPr>
          <p:cNvSpPr>
            <a:spLocks noGrp="1"/>
          </p:cNvSpPr>
          <p:nvPr>
            <p:ph type="title"/>
          </p:nvPr>
        </p:nvSpPr>
        <p:spPr/>
        <p:txBody>
          <a:bodyPr/>
          <a:lstStyle/>
          <a:p>
            <a:r>
              <a:rPr lang="en-US" dirty="0">
                <a:solidFill>
                  <a:schemeClr val="bg2">
                    <a:lumMod val="50000"/>
                  </a:schemeClr>
                </a:solidFill>
              </a:rPr>
              <a:t>Metrics : Accuracy, Confusion Matrix</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id="{79CD6240-5544-8B5D-8ECD-D64FE8D18825}"/>
              </a:ext>
            </a:extLst>
          </p:cNvPr>
          <p:cNvSpPr>
            <a:spLocks noGrp="1"/>
          </p:cNvSpPr>
          <p:nvPr>
            <p:ph idx="1"/>
          </p:nvPr>
        </p:nvSpPr>
        <p:spPr/>
        <p:txBody>
          <a:bodyPr>
            <a:normAutofit fontScale="92500" lnSpcReduction="10000"/>
          </a:bodyPr>
          <a:lstStyle/>
          <a:p>
            <a:r>
              <a:rPr lang="en-US" sz="2400" dirty="0">
                <a:solidFill>
                  <a:schemeClr val="bg2">
                    <a:lumMod val="50000"/>
                  </a:schemeClr>
                </a:solidFill>
              </a:rPr>
              <a:t>In classification problem there are various metrics that are accuracy score, confusion matrix, classification repot, Roc </a:t>
            </a:r>
            <a:r>
              <a:rPr lang="en-US" sz="2400" dirty="0" err="1">
                <a:solidFill>
                  <a:schemeClr val="bg2">
                    <a:lumMod val="50000"/>
                  </a:schemeClr>
                </a:solidFill>
              </a:rPr>
              <a:t>Auc</a:t>
            </a:r>
            <a:r>
              <a:rPr lang="en-US" sz="2400" dirty="0">
                <a:solidFill>
                  <a:schemeClr val="bg2">
                    <a:lumMod val="50000"/>
                  </a:schemeClr>
                </a:solidFill>
              </a:rPr>
              <a:t> curve which help to check the efficiency of the model</a:t>
            </a:r>
          </a:p>
          <a:p>
            <a:r>
              <a:rPr lang="en-US" sz="2400" dirty="0">
                <a:solidFill>
                  <a:schemeClr val="bg2">
                    <a:lumMod val="50000"/>
                  </a:schemeClr>
                </a:solidFill>
              </a:rPr>
              <a:t>Which metrices is useful? Is also depend and vary on domain, so as per the use case we must predict that whether the customer is defaulter or not</a:t>
            </a:r>
          </a:p>
          <a:p>
            <a:r>
              <a:rPr lang="en-US" sz="2400" dirty="0">
                <a:solidFill>
                  <a:schemeClr val="bg2">
                    <a:lumMod val="50000"/>
                  </a:schemeClr>
                </a:solidFill>
              </a:rPr>
              <a:t>So, in this case accuracy score is good but most important is confusion matrix in which we must decrease the False Positive that is type 2 error which is provided by Logistic Regression.</a:t>
            </a:r>
          </a:p>
          <a:p>
            <a:endParaRPr lang="en-US" sz="2400" dirty="0"/>
          </a:p>
          <a:p>
            <a:endParaRPr lang="en-US" sz="2400" dirty="0"/>
          </a:p>
          <a:p>
            <a:endParaRPr lang="en-IN" dirty="0"/>
          </a:p>
        </p:txBody>
      </p:sp>
    </p:spTree>
    <p:extLst>
      <p:ext uri="{BB962C8B-B14F-4D97-AF65-F5344CB8AC3E}">
        <p14:creationId xmlns:p14="http://schemas.microsoft.com/office/powerpoint/2010/main" val="144298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514B-2D13-C75E-7EAC-ABD516570A49}"/>
              </a:ext>
            </a:extLst>
          </p:cNvPr>
          <p:cNvSpPr>
            <a:spLocks noGrp="1"/>
          </p:cNvSpPr>
          <p:nvPr>
            <p:ph type="title"/>
          </p:nvPr>
        </p:nvSpPr>
        <p:spPr/>
        <p:txBody>
          <a:bodyPr/>
          <a:lstStyle/>
          <a:p>
            <a:r>
              <a:rPr lang="en-US" dirty="0">
                <a:solidFill>
                  <a:schemeClr val="bg2">
                    <a:lumMod val="50000"/>
                  </a:schemeClr>
                </a:solidFill>
              </a:rPr>
              <a:t>Data Visualization</a:t>
            </a:r>
            <a:endParaRPr lang="en-IN" dirty="0">
              <a:solidFill>
                <a:schemeClr val="bg2">
                  <a:lumMod val="50000"/>
                </a:schemeClr>
              </a:solidFill>
            </a:endParaRPr>
          </a:p>
        </p:txBody>
      </p:sp>
      <p:pic>
        <p:nvPicPr>
          <p:cNvPr id="1026" name="Picture 2">
            <a:extLst>
              <a:ext uri="{FF2B5EF4-FFF2-40B4-BE49-F238E27FC236}">
                <a16:creationId xmlns:a16="http://schemas.microsoft.com/office/drawing/2014/main" id="{E7B19BC7-525A-D857-53E6-2BFB2754B8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2" y="2186736"/>
            <a:ext cx="2666753" cy="2761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8256FD6-8316-71E7-D5A4-1A380A7D9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190" y="2186736"/>
            <a:ext cx="3058749" cy="27617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C2267EE-64D7-1A99-E19E-6E3076CDD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0" y="2186736"/>
            <a:ext cx="4043667" cy="276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53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F0BA-F122-8A3B-F1D6-B59732EB56F4}"/>
              </a:ext>
            </a:extLst>
          </p:cNvPr>
          <p:cNvSpPr>
            <a:spLocks noGrp="1"/>
          </p:cNvSpPr>
          <p:nvPr>
            <p:ph type="title"/>
          </p:nvPr>
        </p:nvSpPr>
        <p:spPr/>
        <p:txBody>
          <a:bodyPr/>
          <a:lstStyle/>
          <a:p>
            <a:r>
              <a:rPr lang="en-US" dirty="0">
                <a:solidFill>
                  <a:schemeClr val="bg2">
                    <a:lumMod val="50000"/>
                  </a:schemeClr>
                </a:solidFill>
              </a:rPr>
              <a:t>Conclusion</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id="{D34B79E9-CA5A-ED18-2355-4FB9DAF38472}"/>
              </a:ext>
            </a:extLst>
          </p:cNvPr>
          <p:cNvSpPr>
            <a:spLocks noGrp="1"/>
          </p:cNvSpPr>
          <p:nvPr>
            <p:ph idx="1"/>
          </p:nvPr>
        </p:nvSpPr>
        <p:spPr>
          <a:xfrm>
            <a:off x="1141412" y="2097088"/>
            <a:ext cx="9905999" cy="3541714"/>
          </a:xfrm>
        </p:spPr>
        <p:txBody>
          <a:bodyPr>
            <a:noAutofit/>
          </a:bodyPr>
          <a:lstStyle/>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2000" b="1" dirty="0">
                <a:solidFill>
                  <a:schemeClr val="bg2">
                    <a:lumMod val="50000"/>
                  </a:schemeClr>
                </a:solidFill>
                <a:latin typeface="+mj-lt"/>
                <a:cs typeface="Calibri" panose="020F0502020204030204" pitchFamily="34" charset="0"/>
              </a:rPr>
              <a:t>In this project there are some variables like malignant and rude which are highly correlated it is possible because one comment text may have combination of multiple features.</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2000" b="1" dirty="0">
                <a:solidFill>
                  <a:schemeClr val="bg2">
                    <a:lumMod val="50000"/>
                  </a:schemeClr>
                </a:solidFill>
                <a:latin typeface="+mj-lt"/>
                <a:cs typeface="Calibri" panose="020F0502020204030204" pitchFamily="34" charset="0"/>
              </a:rPr>
              <a:t>Removing the column id does not impact the model training.</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2000" b="1" dirty="0">
                <a:solidFill>
                  <a:schemeClr val="bg2">
                    <a:lumMod val="50000"/>
                  </a:schemeClr>
                </a:solidFill>
                <a:latin typeface="+mj-lt"/>
                <a:cs typeface="Calibri" panose="020F0502020204030204" pitchFamily="34" charset="0"/>
              </a:rPr>
              <a:t>Using Tree, model can reduce the false negative values.</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2000" b="1" dirty="0">
                <a:solidFill>
                  <a:schemeClr val="bg2">
                    <a:lumMod val="50000"/>
                  </a:schemeClr>
                </a:solidFill>
                <a:latin typeface="+mj-lt"/>
                <a:cs typeface="Calibri" panose="020F0502020204030204" pitchFamily="34" charset="0"/>
              </a:rPr>
              <a:t>It has future scope in various use cases likewise in election, social media etc, where every day there are multi offensive comments spread.</a:t>
            </a:r>
            <a:endParaRPr lang="en-IN" sz="2000" b="1" dirty="0">
              <a:solidFill>
                <a:schemeClr val="bg2">
                  <a:lumMod val="50000"/>
                </a:schemeClr>
              </a:solidFill>
              <a:latin typeface="+mj-lt"/>
              <a:cs typeface="Arial" panose="020B0604020202020204" pitchFamily="34" charset="0"/>
            </a:endParaRP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2000" b="1" dirty="0">
                <a:solidFill>
                  <a:schemeClr val="bg2">
                    <a:lumMod val="50000"/>
                  </a:schemeClr>
                </a:solidFill>
                <a:latin typeface="+mj-lt"/>
                <a:cs typeface="Arial" panose="020B0604020202020204" pitchFamily="34" charset="0"/>
              </a:rPr>
              <a:t>SVM </a:t>
            </a:r>
            <a:r>
              <a:rPr lang="en-IN" sz="2000" b="1" dirty="0">
                <a:solidFill>
                  <a:schemeClr val="bg2">
                    <a:lumMod val="50000"/>
                  </a:schemeClr>
                </a:solidFill>
                <a:latin typeface="+mj-lt"/>
                <a:cs typeface="Calibri" panose="020F0502020204030204" pitchFamily="34" charset="0"/>
              </a:rPr>
              <a:t>is well suitable for this project as it used tree internally and it used multiple weak learner and generate the strong model and generate low bias and low variance model.</a:t>
            </a:r>
          </a:p>
          <a:p>
            <a:pPr marL="0" indent="0"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sz="2000" dirty="0">
              <a:solidFill>
                <a:schemeClr val="bg2">
                  <a:lumMod val="50000"/>
                </a:schemeClr>
              </a:solidFill>
              <a:latin typeface="+mj-lt"/>
              <a:cs typeface="Calibri" panose="020F0502020204030204" pitchFamily="34" charset="0"/>
            </a:endParaRPr>
          </a:p>
          <a:p>
            <a:endParaRPr lang="en-IN" sz="2000" dirty="0">
              <a:solidFill>
                <a:schemeClr val="bg2">
                  <a:lumMod val="50000"/>
                </a:schemeClr>
              </a:solidFill>
              <a:latin typeface="+mj-lt"/>
            </a:endParaRPr>
          </a:p>
        </p:txBody>
      </p:sp>
    </p:spTree>
    <p:extLst>
      <p:ext uri="{BB962C8B-B14F-4D97-AF65-F5344CB8AC3E}">
        <p14:creationId xmlns:p14="http://schemas.microsoft.com/office/powerpoint/2010/main" val="168754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8A7636-5400-6AE3-6BB0-AFB54B64982B}"/>
              </a:ext>
            </a:extLst>
          </p:cNvPr>
          <p:cNvSpPr/>
          <p:nvPr/>
        </p:nvSpPr>
        <p:spPr>
          <a:xfrm>
            <a:off x="4159286" y="2967335"/>
            <a:ext cx="3873433"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Thank You</a:t>
            </a:r>
          </a:p>
        </p:txBody>
      </p:sp>
    </p:spTree>
    <p:extLst>
      <p:ext uri="{BB962C8B-B14F-4D97-AF65-F5344CB8AC3E}">
        <p14:creationId xmlns:p14="http://schemas.microsoft.com/office/powerpoint/2010/main" val="286152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TotalTime>
  <Words>490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Tw Cen MT</vt:lpstr>
      <vt:lpstr>Circuit</vt:lpstr>
      <vt:lpstr>PowerPoint Presentation</vt:lpstr>
      <vt:lpstr>Problem Statement</vt:lpstr>
      <vt:lpstr>Data Description</vt:lpstr>
      <vt:lpstr>Model Building</vt:lpstr>
      <vt:lpstr>Metrics : Accuracy, Confusion Matrix</vt:lpstr>
      <vt:lpstr>Data Visualization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c:creator>
  <cp:lastModifiedBy>Raj</cp:lastModifiedBy>
  <cp:revision>3</cp:revision>
  <dcterms:created xsi:type="dcterms:W3CDTF">2022-11-19T13:28:09Z</dcterms:created>
  <dcterms:modified xsi:type="dcterms:W3CDTF">2022-11-19T13:40:13Z</dcterms:modified>
</cp:coreProperties>
</file>