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6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DFAAF0-9A0A-4601-8F79-1A6C6DC13F9D}"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25F177-B949-44AA-884A-C889DB405023}" type="slidenum">
              <a:rPr lang="en-IN" smtClean="0"/>
              <a:t>‹#›</a:t>
            </a:fld>
            <a:endParaRPr lang="en-IN"/>
          </a:p>
        </p:txBody>
      </p:sp>
    </p:spTree>
    <p:extLst>
      <p:ext uri="{BB962C8B-B14F-4D97-AF65-F5344CB8AC3E}">
        <p14:creationId xmlns:p14="http://schemas.microsoft.com/office/powerpoint/2010/main" val="599263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DFAAF0-9A0A-4601-8F79-1A6C6DC13F9D}"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25F177-B949-44AA-884A-C889DB405023}" type="slidenum">
              <a:rPr lang="en-IN" smtClean="0"/>
              <a:t>‹#›</a:t>
            </a:fld>
            <a:endParaRPr lang="en-IN"/>
          </a:p>
        </p:txBody>
      </p:sp>
    </p:spTree>
    <p:extLst>
      <p:ext uri="{BB962C8B-B14F-4D97-AF65-F5344CB8AC3E}">
        <p14:creationId xmlns:p14="http://schemas.microsoft.com/office/powerpoint/2010/main" val="933934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DDFAAF0-9A0A-4601-8F79-1A6C6DC13F9D}"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25F177-B949-44AA-884A-C889DB405023}" type="slidenum">
              <a:rPr lang="en-IN" smtClean="0"/>
              <a:t>‹#›</a:t>
            </a:fld>
            <a:endParaRPr lang="en-IN"/>
          </a:p>
        </p:txBody>
      </p:sp>
    </p:spTree>
    <p:extLst>
      <p:ext uri="{BB962C8B-B14F-4D97-AF65-F5344CB8AC3E}">
        <p14:creationId xmlns:p14="http://schemas.microsoft.com/office/powerpoint/2010/main" val="125241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DDFAAF0-9A0A-4601-8F79-1A6C6DC13F9D}"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25F177-B949-44AA-884A-C889DB40502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68818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FAAF0-9A0A-4601-8F79-1A6C6DC13F9D}"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25F177-B949-44AA-884A-C889DB405023}" type="slidenum">
              <a:rPr lang="en-IN" smtClean="0"/>
              <a:t>‹#›</a:t>
            </a:fld>
            <a:endParaRPr lang="en-IN"/>
          </a:p>
        </p:txBody>
      </p:sp>
    </p:spTree>
    <p:extLst>
      <p:ext uri="{BB962C8B-B14F-4D97-AF65-F5344CB8AC3E}">
        <p14:creationId xmlns:p14="http://schemas.microsoft.com/office/powerpoint/2010/main" val="1525098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DFAAF0-9A0A-4601-8F79-1A6C6DC13F9D}" type="datetimeFigureOut">
              <a:rPr lang="en-IN" smtClean="0"/>
              <a:t>25-09-2022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25F177-B949-44AA-884A-C889DB405023}" type="slidenum">
              <a:rPr lang="en-IN" smtClean="0"/>
              <a:t>‹#›</a:t>
            </a:fld>
            <a:endParaRPr lang="en-IN"/>
          </a:p>
        </p:txBody>
      </p:sp>
    </p:spTree>
    <p:extLst>
      <p:ext uri="{BB962C8B-B14F-4D97-AF65-F5344CB8AC3E}">
        <p14:creationId xmlns:p14="http://schemas.microsoft.com/office/powerpoint/2010/main" val="1566876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DFAAF0-9A0A-4601-8F79-1A6C6DC13F9D}" type="datetimeFigureOut">
              <a:rPr lang="en-IN" smtClean="0"/>
              <a:t>25-09-2022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25F177-B949-44AA-884A-C889DB405023}" type="slidenum">
              <a:rPr lang="en-IN" smtClean="0"/>
              <a:t>‹#›</a:t>
            </a:fld>
            <a:endParaRPr lang="en-IN"/>
          </a:p>
        </p:txBody>
      </p:sp>
    </p:spTree>
    <p:extLst>
      <p:ext uri="{BB962C8B-B14F-4D97-AF65-F5344CB8AC3E}">
        <p14:creationId xmlns:p14="http://schemas.microsoft.com/office/powerpoint/2010/main" val="2328319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DFAAF0-9A0A-4601-8F79-1A6C6DC13F9D}"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25F177-B949-44AA-884A-C889DB405023}" type="slidenum">
              <a:rPr lang="en-IN" smtClean="0"/>
              <a:t>‹#›</a:t>
            </a:fld>
            <a:endParaRPr lang="en-IN"/>
          </a:p>
        </p:txBody>
      </p:sp>
    </p:spTree>
    <p:extLst>
      <p:ext uri="{BB962C8B-B14F-4D97-AF65-F5344CB8AC3E}">
        <p14:creationId xmlns:p14="http://schemas.microsoft.com/office/powerpoint/2010/main" val="3043567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DFAAF0-9A0A-4601-8F79-1A6C6DC13F9D}"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25F177-B949-44AA-884A-C889DB405023}" type="slidenum">
              <a:rPr lang="en-IN" smtClean="0"/>
              <a:t>‹#›</a:t>
            </a:fld>
            <a:endParaRPr lang="en-IN"/>
          </a:p>
        </p:txBody>
      </p:sp>
    </p:spTree>
    <p:extLst>
      <p:ext uri="{BB962C8B-B14F-4D97-AF65-F5344CB8AC3E}">
        <p14:creationId xmlns:p14="http://schemas.microsoft.com/office/powerpoint/2010/main" val="656048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DDFAAF0-9A0A-4601-8F79-1A6C6DC13F9D}"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25F177-B949-44AA-884A-C889DB405023}" type="slidenum">
              <a:rPr lang="en-IN" smtClean="0"/>
              <a:t>‹#›</a:t>
            </a:fld>
            <a:endParaRPr lang="en-IN"/>
          </a:p>
        </p:txBody>
      </p:sp>
    </p:spTree>
    <p:extLst>
      <p:ext uri="{BB962C8B-B14F-4D97-AF65-F5344CB8AC3E}">
        <p14:creationId xmlns:p14="http://schemas.microsoft.com/office/powerpoint/2010/main" val="3300942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FAAF0-9A0A-4601-8F79-1A6C6DC13F9D}"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25F177-B949-44AA-884A-C889DB405023}" type="slidenum">
              <a:rPr lang="en-IN" smtClean="0"/>
              <a:t>‹#›</a:t>
            </a:fld>
            <a:endParaRPr lang="en-IN"/>
          </a:p>
        </p:txBody>
      </p:sp>
    </p:spTree>
    <p:extLst>
      <p:ext uri="{BB962C8B-B14F-4D97-AF65-F5344CB8AC3E}">
        <p14:creationId xmlns:p14="http://schemas.microsoft.com/office/powerpoint/2010/main" val="466780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DFAAF0-9A0A-4601-8F79-1A6C6DC13F9D}"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25F177-B949-44AA-884A-C889DB405023}" type="slidenum">
              <a:rPr lang="en-IN" smtClean="0"/>
              <a:t>‹#›</a:t>
            </a:fld>
            <a:endParaRPr lang="en-IN"/>
          </a:p>
        </p:txBody>
      </p:sp>
    </p:spTree>
    <p:extLst>
      <p:ext uri="{BB962C8B-B14F-4D97-AF65-F5344CB8AC3E}">
        <p14:creationId xmlns:p14="http://schemas.microsoft.com/office/powerpoint/2010/main" val="272373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DFAAF0-9A0A-4601-8F79-1A6C6DC13F9D}" type="datetimeFigureOut">
              <a:rPr lang="en-IN" smtClean="0"/>
              <a:t>25-09-2022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25F177-B949-44AA-884A-C889DB405023}" type="slidenum">
              <a:rPr lang="en-IN" smtClean="0"/>
              <a:t>‹#›</a:t>
            </a:fld>
            <a:endParaRPr lang="en-IN"/>
          </a:p>
        </p:txBody>
      </p:sp>
    </p:spTree>
    <p:extLst>
      <p:ext uri="{BB962C8B-B14F-4D97-AF65-F5344CB8AC3E}">
        <p14:creationId xmlns:p14="http://schemas.microsoft.com/office/powerpoint/2010/main" val="1658630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DDFAAF0-9A0A-4601-8F79-1A6C6DC13F9D}" type="datetimeFigureOut">
              <a:rPr lang="en-IN" smtClean="0"/>
              <a:t>25-09-2022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425F177-B949-44AA-884A-C889DB405023}" type="slidenum">
              <a:rPr lang="en-IN" smtClean="0"/>
              <a:t>‹#›</a:t>
            </a:fld>
            <a:endParaRPr lang="en-IN"/>
          </a:p>
        </p:txBody>
      </p:sp>
    </p:spTree>
    <p:extLst>
      <p:ext uri="{BB962C8B-B14F-4D97-AF65-F5344CB8AC3E}">
        <p14:creationId xmlns:p14="http://schemas.microsoft.com/office/powerpoint/2010/main" val="1586245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DDFAAF0-9A0A-4601-8F79-1A6C6DC13F9D}" type="datetimeFigureOut">
              <a:rPr lang="en-IN" smtClean="0"/>
              <a:t>25-09-2022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425F177-B949-44AA-884A-C889DB405023}" type="slidenum">
              <a:rPr lang="en-IN" smtClean="0"/>
              <a:t>‹#›</a:t>
            </a:fld>
            <a:endParaRPr lang="en-IN"/>
          </a:p>
        </p:txBody>
      </p:sp>
    </p:spTree>
    <p:extLst>
      <p:ext uri="{BB962C8B-B14F-4D97-AF65-F5344CB8AC3E}">
        <p14:creationId xmlns:p14="http://schemas.microsoft.com/office/powerpoint/2010/main" val="4133295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DDFAAF0-9A0A-4601-8F79-1A6C6DC13F9D}" type="datetimeFigureOut">
              <a:rPr lang="en-IN" smtClean="0"/>
              <a:t>25-09-2022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425F177-B949-44AA-884A-C889DB405023}" type="slidenum">
              <a:rPr lang="en-IN" smtClean="0"/>
              <a:t>‹#›</a:t>
            </a:fld>
            <a:endParaRPr lang="en-IN"/>
          </a:p>
        </p:txBody>
      </p:sp>
    </p:spTree>
    <p:extLst>
      <p:ext uri="{BB962C8B-B14F-4D97-AF65-F5344CB8AC3E}">
        <p14:creationId xmlns:p14="http://schemas.microsoft.com/office/powerpoint/2010/main" val="283698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DFAAF0-9A0A-4601-8F79-1A6C6DC13F9D}"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25F177-B949-44AA-884A-C889DB405023}" type="slidenum">
              <a:rPr lang="en-IN" smtClean="0"/>
              <a:t>‹#›</a:t>
            </a:fld>
            <a:endParaRPr lang="en-IN"/>
          </a:p>
        </p:txBody>
      </p:sp>
    </p:spTree>
    <p:extLst>
      <p:ext uri="{BB962C8B-B14F-4D97-AF65-F5344CB8AC3E}">
        <p14:creationId xmlns:p14="http://schemas.microsoft.com/office/powerpoint/2010/main" val="390462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DDFAAF0-9A0A-4601-8F79-1A6C6DC13F9D}" type="datetimeFigureOut">
              <a:rPr lang="en-IN" smtClean="0"/>
              <a:t>25-09-2022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425F177-B949-44AA-884A-C889DB405023}" type="slidenum">
              <a:rPr lang="en-IN" smtClean="0"/>
              <a:t>‹#›</a:t>
            </a:fld>
            <a:endParaRPr lang="en-IN"/>
          </a:p>
        </p:txBody>
      </p:sp>
    </p:spTree>
    <p:extLst>
      <p:ext uri="{BB962C8B-B14F-4D97-AF65-F5344CB8AC3E}">
        <p14:creationId xmlns:p14="http://schemas.microsoft.com/office/powerpoint/2010/main" val="220264449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30EA10-E712-5723-8C67-1D877E44D12D}"/>
              </a:ext>
            </a:extLst>
          </p:cNvPr>
          <p:cNvSpPr/>
          <p:nvPr/>
        </p:nvSpPr>
        <p:spPr>
          <a:xfrm>
            <a:off x="1367652" y="1595736"/>
            <a:ext cx="9329145" cy="1754326"/>
          </a:xfrm>
          <a:prstGeom prst="rect">
            <a:avLst/>
          </a:prstGeom>
          <a:noFill/>
        </p:spPr>
        <p:txBody>
          <a:bodyPr wrap="square" lIns="91440" tIns="45720" rIns="91440" bIns="45720">
            <a:spAutoFit/>
          </a:bodyPr>
          <a:lstStyle/>
          <a:p>
            <a:pPr algn="ctr"/>
            <a:r>
              <a:rPr lang="en-IN" sz="5400" b="1" i="1" spc="50" dirty="0">
                <a:ln w="0"/>
                <a:solidFill>
                  <a:schemeClr val="accent1">
                    <a:lumMod val="60000"/>
                    <a:lumOff val="40000"/>
                  </a:schemeClr>
                </a:solidFill>
                <a:effectLst>
                  <a:innerShdw blurRad="63500" dist="50800" dir="13500000">
                    <a:srgbClr val="000000">
                      <a:alpha val="50000"/>
                    </a:srgbClr>
                  </a:innerShdw>
                </a:effectLst>
                <a:latin typeface="Cambria" panose="02040503050406030204" pitchFamily="18" charset="0"/>
                <a:ea typeface="Cambria" panose="02040503050406030204" pitchFamily="18" charset="0"/>
              </a:rPr>
              <a:t>Ecommerce  Customer Retention And Activation</a:t>
            </a:r>
            <a:endParaRPr lang="en-US" sz="5400" b="1" spc="50" dirty="0">
              <a:ln w="0"/>
              <a:solidFill>
                <a:schemeClr val="accent1">
                  <a:lumMod val="60000"/>
                  <a:lumOff val="40000"/>
                </a:schemeClr>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747541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DEBF4F-B4CF-3AA3-66C3-D47FE5358189}"/>
              </a:ext>
            </a:extLst>
          </p:cNvPr>
          <p:cNvSpPr txBox="1"/>
          <p:nvPr/>
        </p:nvSpPr>
        <p:spPr>
          <a:xfrm>
            <a:off x="224118" y="241157"/>
            <a:ext cx="9628094" cy="707886"/>
          </a:xfrm>
          <a:prstGeom prst="rect">
            <a:avLst/>
          </a:prstGeom>
          <a:noFill/>
        </p:spPr>
        <p:txBody>
          <a:bodyPr wrap="square">
            <a:spAutoFit/>
          </a:bodyPr>
          <a:lstStyle/>
          <a:p>
            <a:r>
              <a:rPr lang="en-IN" sz="4000" dirty="0">
                <a:latin typeface="Arial" panose="020B0604020202020204" pitchFamily="34" charset="0"/>
                <a:cs typeface="Arial" panose="020B0604020202020204" pitchFamily="34" charset="0"/>
              </a:rPr>
              <a:t>E-commerce Data Analysis:</a:t>
            </a:r>
          </a:p>
        </p:txBody>
      </p:sp>
      <p:pic>
        <p:nvPicPr>
          <p:cNvPr id="4" name="Picture 2">
            <a:extLst>
              <a:ext uri="{FF2B5EF4-FFF2-40B4-BE49-F238E27FC236}">
                <a16:creationId xmlns:a16="http://schemas.microsoft.com/office/drawing/2014/main" id="{16C7B817-AE7A-5DCC-7F8B-E4DB86AFB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 y="1126942"/>
            <a:ext cx="11010900"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092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149EEB-B269-EA68-2594-2741A8D83F02}"/>
              </a:ext>
            </a:extLst>
          </p:cNvPr>
          <p:cNvSpPr txBox="1"/>
          <p:nvPr/>
        </p:nvSpPr>
        <p:spPr>
          <a:xfrm>
            <a:off x="295835" y="312875"/>
            <a:ext cx="6096000" cy="707886"/>
          </a:xfrm>
          <a:prstGeom prst="rect">
            <a:avLst/>
          </a:prstGeom>
          <a:noFill/>
        </p:spPr>
        <p:txBody>
          <a:bodyPr wrap="square">
            <a:spAutoFit/>
          </a:bodyPr>
          <a:lstStyle/>
          <a:p>
            <a:r>
              <a:rPr lang="en-IN" sz="4000" dirty="0">
                <a:latin typeface="Arial" panose="020B0604020202020204" pitchFamily="34" charset="0"/>
                <a:cs typeface="Arial" panose="020B0604020202020204" pitchFamily="34" charset="0"/>
              </a:rPr>
              <a:t>Key Observations:</a:t>
            </a:r>
          </a:p>
        </p:txBody>
      </p:sp>
      <p:sp>
        <p:nvSpPr>
          <p:cNvPr id="4" name="Content Placeholder 2">
            <a:extLst>
              <a:ext uri="{FF2B5EF4-FFF2-40B4-BE49-F238E27FC236}">
                <a16:creationId xmlns:a16="http://schemas.microsoft.com/office/drawing/2014/main" id="{D76536EF-2566-A99C-5DF4-BBE5535305B4}"/>
              </a:ext>
            </a:extLst>
          </p:cNvPr>
          <p:cNvSpPr txBox="1">
            <a:spLocks/>
          </p:cNvSpPr>
          <p:nvPr/>
        </p:nvSpPr>
        <p:spPr>
          <a:xfrm>
            <a:off x="362174" y="1155452"/>
            <a:ext cx="10058400" cy="402336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IN" dirty="0">
                <a:solidFill>
                  <a:srgbClr val="000000"/>
                </a:solidFill>
                <a:cs typeface="Arial" panose="020B0604020202020204" pitchFamily="34" charset="0"/>
              </a:rPr>
              <a:t>Customers has strongly agreed for</a:t>
            </a:r>
          </a:p>
          <a:p>
            <a:pPr marL="457200" indent="-457200">
              <a:buFont typeface="+mj-lt"/>
              <a:buAutoNum type="arabicPeriod"/>
            </a:pPr>
            <a:endParaRPr lang="en-IN" dirty="0">
              <a:solidFill>
                <a:srgbClr val="000000"/>
              </a:solidFill>
              <a:latin typeface="Arial" panose="020B0604020202020204" pitchFamily="34" charset="0"/>
              <a:cs typeface="Arial" panose="020B0604020202020204" pitchFamily="34" charset="0"/>
            </a:endParaRPr>
          </a:p>
          <a:p>
            <a:pPr marL="457200" indent="-457200">
              <a:buFont typeface="+mj-lt"/>
              <a:buAutoNum type="arabicPeriod"/>
            </a:pPr>
            <a:endParaRPr lang="en-IN" dirty="0">
              <a:solidFill>
                <a:srgbClr val="000000"/>
              </a:solidFill>
              <a:latin typeface="Arial" panose="020B0604020202020204" pitchFamily="34" charset="0"/>
              <a:cs typeface="Arial" panose="020B0604020202020204" pitchFamily="34" charset="0"/>
            </a:endParaRPr>
          </a:p>
          <a:p>
            <a:pPr marL="457200" indent="-457200">
              <a:buFont typeface="+mj-lt"/>
              <a:buAutoNum type="arabicPeriod"/>
            </a:pPr>
            <a:endParaRPr lang="en-IN" dirty="0">
              <a:solidFill>
                <a:srgbClr val="000000"/>
              </a:solidFill>
              <a:latin typeface="Arial" panose="020B0604020202020204" pitchFamily="34" charset="0"/>
              <a:cs typeface="Arial" panose="020B0604020202020204" pitchFamily="34" charset="0"/>
            </a:endParaRPr>
          </a:p>
          <a:p>
            <a:pPr marL="457200" indent="-457200">
              <a:buFont typeface="+mj-lt"/>
              <a:buAutoNum type="arabicPeriod"/>
            </a:pPr>
            <a:endParaRPr lang="en-IN" dirty="0">
              <a:solidFill>
                <a:srgbClr val="000000"/>
              </a:solidFill>
              <a:latin typeface="Arial" panose="020B0604020202020204" pitchFamily="34" charset="0"/>
              <a:cs typeface="Arial" panose="020B0604020202020204" pitchFamily="34" charset="0"/>
            </a:endParaRPr>
          </a:p>
          <a:p>
            <a:pPr marL="457200" indent="-457200">
              <a:buFont typeface="+mj-lt"/>
              <a:buAutoNum type="arabicPeriod"/>
            </a:pPr>
            <a:endParaRPr lang="en-IN" dirty="0">
              <a:solidFill>
                <a:srgbClr val="000000"/>
              </a:solidFill>
              <a:cs typeface="Arial" panose="020B0604020202020204" pitchFamily="34" charset="0"/>
            </a:endParaRPr>
          </a:p>
          <a:p>
            <a:pPr marL="0" indent="0">
              <a:buNone/>
            </a:pPr>
            <a:endParaRPr lang="en-IN" dirty="0">
              <a:solidFill>
                <a:srgbClr val="000000"/>
              </a:solidFill>
              <a:cs typeface="Arial" panose="020B0604020202020204" pitchFamily="34" charset="0"/>
            </a:endParaRPr>
          </a:p>
          <a:p>
            <a:pPr>
              <a:buFont typeface="Wingdings" panose="05000000000000000000" pitchFamily="2" charset="2"/>
              <a:buChar char="Ø"/>
            </a:pPr>
            <a:r>
              <a:rPr lang="en-IN" dirty="0">
                <a:solidFill>
                  <a:srgbClr val="000000"/>
                </a:solidFill>
                <a:cs typeface="Arial" panose="020B0604020202020204" pitchFamily="34" charset="0"/>
              </a:rPr>
              <a:t>'SOCIAL STATUS’ , 'GRATIFICATION SHOPPING’ , 'CERTAIN ROLES' shows indifference.</a:t>
            </a:r>
          </a:p>
          <a:p>
            <a:pPr>
              <a:buFont typeface="Wingdings" panose="05000000000000000000" pitchFamily="2" charset="2"/>
              <a:buChar char="Ø"/>
            </a:pPr>
            <a:r>
              <a:rPr lang="en-IN" dirty="0">
                <a:solidFill>
                  <a:srgbClr val="000000"/>
                </a:solidFill>
                <a:cs typeface="Arial" panose="020B0604020202020204" pitchFamily="34" charset="0"/>
              </a:rPr>
              <a:t>'PATRONIZING’ , 'CERTAIN ROLES’ , 'ADVENTURE' shows agree</a:t>
            </a:r>
          </a:p>
          <a:p>
            <a:endParaRPr lang="en-IN" dirty="0"/>
          </a:p>
        </p:txBody>
      </p:sp>
      <p:graphicFrame>
        <p:nvGraphicFramePr>
          <p:cNvPr id="8" name="Table 8">
            <a:extLst>
              <a:ext uri="{FF2B5EF4-FFF2-40B4-BE49-F238E27FC236}">
                <a16:creationId xmlns:a16="http://schemas.microsoft.com/office/drawing/2014/main" id="{A581E3DE-B9DF-D34E-47C8-962EAF739AC6}"/>
              </a:ext>
            </a:extLst>
          </p:cNvPr>
          <p:cNvGraphicFramePr>
            <a:graphicFrameLocks noGrp="1"/>
          </p:cNvGraphicFramePr>
          <p:nvPr>
            <p:extLst>
              <p:ext uri="{D42A27DB-BD31-4B8C-83A1-F6EECF244321}">
                <p14:modId xmlns:p14="http://schemas.microsoft.com/office/powerpoint/2010/main" val="3532244026"/>
              </p:ext>
            </p:extLst>
          </p:nvPr>
        </p:nvGraphicFramePr>
        <p:xfrm>
          <a:off x="920377" y="1750606"/>
          <a:ext cx="9227670" cy="2090046"/>
        </p:xfrm>
        <a:graphic>
          <a:graphicData uri="http://schemas.openxmlformats.org/drawingml/2006/table">
            <a:tbl>
              <a:tblPr firstRow="1" bandRow="1">
                <a:tableStyleId>{5C22544A-7EE6-4342-B048-85BDC9FD1C3A}</a:tableStyleId>
              </a:tblPr>
              <a:tblGrid>
                <a:gridCol w="3075890">
                  <a:extLst>
                    <a:ext uri="{9D8B030D-6E8A-4147-A177-3AD203B41FA5}">
                      <a16:colId xmlns:a16="http://schemas.microsoft.com/office/drawing/2014/main" val="3286012542"/>
                    </a:ext>
                  </a:extLst>
                </a:gridCol>
                <a:gridCol w="3075890">
                  <a:extLst>
                    <a:ext uri="{9D8B030D-6E8A-4147-A177-3AD203B41FA5}">
                      <a16:colId xmlns:a16="http://schemas.microsoft.com/office/drawing/2014/main" val="1837610167"/>
                    </a:ext>
                  </a:extLst>
                </a:gridCol>
                <a:gridCol w="3075890">
                  <a:extLst>
                    <a:ext uri="{9D8B030D-6E8A-4147-A177-3AD203B41FA5}">
                      <a16:colId xmlns:a16="http://schemas.microsoft.com/office/drawing/2014/main" val="3262792445"/>
                    </a:ext>
                  </a:extLst>
                </a:gridCol>
              </a:tblGrid>
              <a:tr h="503642">
                <a:tc>
                  <a:txBody>
                    <a:bodyPr/>
                    <a:lstStyle/>
                    <a:p>
                      <a:r>
                        <a:rPr lang="en-IN" sz="1800" b="0" dirty="0">
                          <a:solidFill>
                            <a:srgbClr val="000000"/>
                          </a:solidFill>
                          <a:effectLst/>
                        </a:rPr>
                        <a:t>ENJOYMENT</a:t>
                      </a:r>
                      <a:endParaRPr lang="en-IN" dirty="0"/>
                    </a:p>
                  </a:txBody>
                  <a:tcPr>
                    <a:noFill/>
                  </a:tcPr>
                </a:tc>
                <a:tc>
                  <a:txBody>
                    <a:bodyPr/>
                    <a:lstStyle/>
                    <a:p>
                      <a:pPr marL="0" indent="0">
                        <a:buFont typeface="Arial" panose="020B0604020202020204" pitchFamily="34" charset="0"/>
                        <a:buNone/>
                      </a:pPr>
                      <a:r>
                        <a:rPr lang="en-IN" sz="1600" b="0" dirty="0">
                          <a:solidFill>
                            <a:srgbClr val="000000"/>
                          </a:solidFill>
                          <a:effectLst/>
                        </a:rPr>
                        <a:t>GAINING ACCESS TO LOYALTY PROGRAM</a:t>
                      </a:r>
                      <a:endParaRPr lang="en-IN" sz="1600" dirty="0"/>
                    </a:p>
                  </a:txBody>
                  <a:tcPr>
                    <a:noFill/>
                  </a:tcPr>
                </a:tc>
                <a:tc>
                  <a:txBody>
                    <a:bodyPr/>
                    <a:lstStyle/>
                    <a:p>
                      <a:pPr marL="0" indent="0">
                        <a:buFont typeface="Arial" panose="020B0604020202020204" pitchFamily="34" charset="0"/>
                        <a:buNone/>
                      </a:pPr>
                      <a:r>
                        <a:rPr lang="en-IN" sz="1600" b="0" dirty="0">
                          <a:solidFill>
                            <a:srgbClr val="000000"/>
                          </a:solidFill>
                          <a:effectLst/>
                        </a:rPr>
                        <a:t>WIDE VARIETY OF PRODUCT</a:t>
                      </a:r>
                      <a:endParaRPr lang="en-IN" sz="1600" dirty="0"/>
                    </a:p>
                  </a:txBody>
                  <a:tcPr>
                    <a:noFill/>
                  </a:tcPr>
                </a:tc>
                <a:extLst>
                  <a:ext uri="{0D108BD9-81ED-4DB2-BD59-A6C34878D82A}">
                    <a16:rowId xmlns:a16="http://schemas.microsoft.com/office/drawing/2014/main" val="1711692054"/>
                  </a:ext>
                </a:extLst>
              </a:tr>
              <a:tr h="503642">
                <a:tc>
                  <a:txBody>
                    <a:bodyPr/>
                    <a:lstStyle/>
                    <a:p>
                      <a:pPr marL="0" indent="0">
                        <a:buFont typeface="Arial" panose="020B0604020202020204" pitchFamily="34" charset="0"/>
                        <a:buNone/>
                      </a:pPr>
                      <a:r>
                        <a:rPr lang="en-IN" sz="1600" b="0" dirty="0">
                          <a:solidFill>
                            <a:srgbClr val="000000"/>
                          </a:solidFill>
                          <a:effectLst/>
                        </a:rPr>
                        <a:t>CONVIENENT/FLEXIBLE</a:t>
                      </a:r>
                      <a:endParaRPr lang="en-IN" sz="1600" dirty="0"/>
                    </a:p>
                  </a:txBody>
                  <a:tcPr>
                    <a:noFill/>
                  </a:tcPr>
                </a:tc>
                <a:tc>
                  <a:txBody>
                    <a:bodyPr/>
                    <a:lstStyle/>
                    <a:p>
                      <a:pPr marL="0" indent="0">
                        <a:buFont typeface="Arial" panose="020B0604020202020204" pitchFamily="34" charset="0"/>
                        <a:buNone/>
                      </a:pPr>
                      <a:r>
                        <a:rPr lang="en-IN" sz="1600" b="0" dirty="0">
                          <a:solidFill>
                            <a:srgbClr val="000000"/>
                          </a:solidFill>
                          <a:effectLst/>
                        </a:rPr>
                        <a:t>QUALITY INFORMATION</a:t>
                      </a:r>
                      <a:endParaRPr lang="en-IN" sz="1600" dirty="0"/>
                    </a:p>
                  </a:txBody>
                  <a:tcPr>
                    <a:noFill/>
                  </a:tcPr>
                </a:tc>
                <a:tc>
                  <a:txBody>
                    <a:bodyPr/>
                    <a:lstStyle/>
                    <a:p>
                      <a:pPr marL="0" indent="0">
                        <a:buFont typeface="Arial" panose="020B0604020202020204" pitchFamily="34" charset="0"/>
                        <a:buNone/>
                      </a:pPr>
                      <a:r>
                        <a:rPr lang="en-IN" sz="1600" b="0" dirty="0">
                          <a:solidFill>
                            <a:srgbClr val="000000"/>
                          </a:solidFill>
                          <a:effectLst/>
                        </a:rPr>
                        <a:t>NET BENEFITS</a:t>
                      </a:r>
                      <a:endParaRPr lang="en-IN" sz="1600" dirty="0"/>
                    </a:p>
                  </a:txBody>
                  <a:tcPr>
                    <a:noFill/>
                  </a:tcPr>
                </a:tc>
                <a:extLst>
                  <a:ext uri="{0D108BD9-81ED-4DB2-BD59-A6C34878D82A}">
                    <a16:rowId xmlns:a16="http://schemas.microsoft.com/office/drawing/2014/main" val="462683310"/>
                  </a:ext>
                </a:extLst>
              </a:tr>
              <a:tr h="503642">
                <a:tc>
                  <a:txBody>
                    <a:bodyPr/>
                    <a:lstStyle/>
                    <a:p>
                      <a:pPr marL="0" indent="0">
                        <a:buFont typeface="Arial" panose="020B0604020202020204" pitchFamily="34" charset="0"/>
                        <a:buNone/>
                      </a:pPr>
                      <a:r>
                        <a:rPr lang="en-IN" sz="1600" b="0" dirty="0">
                          <a:solidFill>
                            <a:srgbClr val="000000"/>
                          </a:solidFill>
                          <a:effectLst/>
                        </a:rPr>
                        <a:t>RUTURN/REPLACEMENT</a:t>
                      </a:r>
                      <a:endParaRPr lang="en-IN" sz="1600" dirty="0"/>
                    </a:p>
                  </a:txBody>
                  <a:tcPr>
                    <a:noFill/>
                  </a:tcPr>
                </a:tc>
                <a:tc>
                  <a:txBody>
                    <a:bodyPr/>
                    <a:lstStyle/>
                    <a:p>
                      <a:pPr marL="0" indent="0">
                        <a:buFont typeface="Arial" panose="020B0604020202020204" pitchFamily="34" charset="0"/>
                        <a:buNone/>
                      </a:pPr>
                      <a:r>
                        <a:rPr lang="en-IN" sz="1600" b="0" dirty="0">
                          <a:solidFill>
                            <a:srgbClr val="000000"/>
                          </a:solidFill>
                          <a:effectLst/>
                        </a:rPr>
                        <a:t>SATISFACTION</a:t>
                      </a:r>
                      <a:endParaRPr lang="en-IN" sz="1600" dirty="0"/>
                    </a:p>
                  </a:txBody>
                  <a:tcPr>
                    <a:noFill/>
                  </a:tcPr>
                </a:tc>
                <a:tc>
                  <a:txBody>
                    <a:bodyPr/>
                    <a:lstStyle/>
                    <a:p>
                      <a:pPr marL="0" indent="0">
                        <a:buFont typeface="Arial" panose="020B0604020202020204" pitchFamily="34" charset="0"/>
                        <a:buNone/>
                      </a:pPr>
                      <a:r>
                        <a:rPr lang="en-IN" sz="1600" b="0" dirty="0">
                          <a:solidFill>
                            <a:srgbClr val="000000"/>
                          </a:solidFill>
                          <a:effectLst/>
                        </a:rPr>
                        <a:t>TRUST</a:t>
                      </a:r>
                      <a:endParaRPr lang="en-IN" sz="1600" dirty="0"/>
                    </a:p>
                  </a:txBody>
                  <a:tcPr>
                    <a:noFill/>
                  </a:tcPr>
                </a:tc>
                <a:extLst>
                  <a:ext uri="{0D108BD9-81ED-4DB2-BD59-A6C34878D82A}">
                    <a16:rowId xmlns:a16="http://schemas.microsoft.com/office/drawing/2014/main" val="1398529742"/>
                  </a:ext>
                </a:extLst>
              </a:tr>
              <a:tr h="503642">
                <a:tc>
                  <a:txBody>
                    <a:bodyPr/>
                    <a:lstStyle/>
                    <a:p>
                      <a:pPr marL="0" indent="0">
                        <a:buFont typeface="Arial" panose="020B0604020202020204" pitchFamily="34" charset="0"/>
                        <a:buNone/>
                      </a:pPr>
                      <a:r>
                        <a:rPr lang="en-IN" sz="1600" b="0" dirty="0">
                          <a:solidFill>
                            <a:srgbClr val="000000"/>
                          </a:solidFill>
                          <a:effectLst/>
                        </a:rPr>
                        <a:t>PRODUCT INFORMATION</a:t>
                      </a:r>
                      <a:endParaRPr lang="en-IN" sz="1600" dirty="0"/>
                    </a:p>
                  </a:txBody>
                  <a:tcPr>
                    <a:noFill/>
                  </a:tcPr>
                </a:tc>
                <a:tc>
                  <a:txBody>
                    <a:bodyPr/>
                    <a:lstStyle/>
                    <a:p>
                      <a:pPr marL="0" indent="0">
                        <a:buFont typeface="Arial" panose="020B0604020202020204" pitchFamily="34" charset="0"/>
                        <a:buNone/>
                      </a:pPr>
                      <a:r>
                        <a:rPr lang="en-IN" sz="1600" b="0" dirty="0">
                          <a:solidFill>
                            <a:srgbClr val="000000"/>
                          </a:solidFill>
                          <a:effectLst/>
                        </a:rPr>
                        <a:t>MONETARY SAVINGS</a:t>
                      </a:r>
                      <a:endParaRPr lang="en-IN" sz="1600" dirty="0"/>
                    </a:p>
                  </a:txBody>
                  <a:tcPr>
                    <a:noFill/>
                  </a:tcPr>
                </a:tc>
                <a:tc>
                  <a:txBody>
                    <a:bodyPr/>
                    <a:lstStyle/>
                    <a:p>
                      <a:pPr marL="285750" indent="-285750">
                        <a:buFont typeface="Arial" panose="020B0604020202020204" pitchFamily="34" charset="0"/>
                        <a:buChar char="•"/>
                      </a:pPr>
                      <a:endParaRPr lang="en-IN" sz="1600" dirty="0"/>
                    </a:p>
                  </a:txBody>
                  <a:tcPr>
                    <a:noFill/>
                  </a:tcPr>
                </a:tc>
                <a:extLst>
                  <a:ext uri="{0D108BD9-81ED-4DB2-BD59-A6C34878D82A}">
                    <a16:rowId xmlns:a16="http://schemas.microsoft.com/office/drawing/2014/main" val="4146839128"/>
                  </a:ext>
                </a:extLst>
              </a:tr>
            </a:tbl>
          </a:graphicData>
        </a:graphic>
      </p:graphicFrame>
    </p:spTree>
    <p:extLst>
      <p:ext uri="{BB962C8B-B14F-4D97-AF65-F5344CB8AC3E}">
        <p14:creationId xmlns:p14="http://schemas.microsoft.com/office/powerpoint/2010/main" val="1558381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9857F3-D1C8-A782-357E-98ECA7541880}"/>
              </a:ext>
            </a:extLst>
          </p:cNvPr>
          <p:cNvSpPr txBox="1"/>
          <p:nvPr/>
        </p:nvSpPr>
        <p:spPr>
          <a:xfrm>
            <a:off x="502024" y="510098"/>
            <a:ext cx="6096000" cy="707886"/>
          </a:xfrm>
          <a:prstGeom prst="rect">
            <a:avLst/>
          </a:prstGeom>
          <a:noFill/>
        </p:spPr>
        <p:txBody>
          <a:bodyPr wrap="square">
            <a:spAutoFit/>
          </a:bodyPr>
          <a:lstStyle/>
          <a:p>
            <a:r>
              <a:rPr lang="en-IN" sz="4000" dirty="0">
                <a:latin typeface="Arial" panose="020B0604020202020204" pitchFamily="34" charset="0"/>
                <a:cs typeface="Arial" panose="020B0604020202020204" pitchFamily="34" charset="0"/>
              </a:rPr>
              <a:t>VALUE FOR MONEY</a:t>
            </a:r>
          </a:p>
        </p:txBody>
      </p:sp>
      <p:pic>
        <p:nvPicPr>
          <p:cNvPr id="4" name="Picture 2">
            <a:extLst>
              <a:ext uri="{FF2B5EF4-FFF2-40B4-BE49-F238E27FC236}">
                <a16:creationId xmlns:a16="http://schemas.microsoft.com/office/drawing/2014/main" id="{25D42366-9FEF-6D78-2E3B-EF8E3B157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13" y="1569539"/>
            <a:ext cx="4939682" cy="33269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83A0208-A99D-5027-7930-9D4AF1C42336}"/>
              </a:ext>
            </a:extLst>
          </p:cNvPr>
          <p:cNvSpPr txBox="1"/>
          <p:nvPr/>
        </p:nvSpPr>
        <p:spPr>
          <a:xfrm>
            <a:off x="842681" y="5248079"/>
            <a:ext cx="9359153" cy="400110"/>
          </a:xfrm>
          <a:prstGeom prst="rect">
            <a:avLst/>
          </a:prstGeom>
          <a:no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Here mostly all customers agree that the product bought are Value for money.</a:t>
            </a:r>
          </a:p>
        </p:txBody>
      </p:sp>
    </p:spTree>
    <p:extLst>
      <p:ext uri="{BB962C8B-B14F-4D97-AF65-F5344CB8AC3E}">
        <p14:creationId xmlns:p14="http://schemas.microsoft.com/office/powerpoint/2010/main" val="3504836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31430C-AE27-4259-18FA-171B1D3BB7E2}"/>
              </a:ext>
            </a:extLst>
          </p:cNvPr>
          <p:cNvSpPr txBox="1"/>
          <p:nvPr/>
        </p:nvSpPr>
        <p:spPr>
          <a:xfrm>
            <a:off x="466165" y="268051"/>
            <a:ext cx="6096000" cy="707886"/>
          </a:xfrm>
          <a:prstGeom prst="rect">
            <a:avLst/>
          </a:prstGeom>
          <a:noFill/>
        </p:spPr>
        <p:txBody>
          <a:bodyPr wrap="square">
            <a:spAutoFit/>
          </a:bodyPr>
          <a:lstStyle/>
          <a:p>
            <a:r>
              <a:rPr lang="en-IN" sz="4000" dirty="0">
                <a:latin typeface="Arial" panose="020B0604020202020204" pitchFamily="34" charset="0"/>
                <a:cs typeface="Arial" panose="020B0604020202020204" pitchFamily="34" charset="0"/>
              </a:rPr>
              <a:t>Website data</a:t>
            </a:r>
          </a:p>
        </p:txBody>
      </p:sp>
      <p:pic>
        <p:nvPicPr>
          <p:cNvPr id="4" name="Picture 2">
            <a:extLst>
              <a:ext uri="{FF2B5EF4-FFF2-40B4-BE49-F238E27FC236}">
                <a16:creationId xmlns:a16="http://schemas.microsoft.com/office/drawing/2014/main" id="{22D1A020-CA9C-6FB2-1ACB-FDC054F58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961" y="1212784"/>
            <a:ext cx="10409588" cy="5364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084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B81DBB-338F-12CC-9809-A9FA3B938115}"/>
              </a:ext>
            </a:extLst>
          </p:cNvPr>
          <p:cNvSpPr txBox="1"/>
          <p:nvPr/>
        </p:nvSpPr>
        <p:spPr>
          <a:xfrm>
            <a:off x="358588" y="241158"/>
            <a:ext cx="6096000" cy="707886"/>
          </a:xfrm>
          <a:prstGeom prst="rect">
            <a:avLst/>
          </a:prstGeom>
          <a:noFill/>
        </p:spPr>
        <p:txBody>
          <a:bodyPr wrap="square">
            <a:spAutoFit/>
          </a:bodyPr>
          <a:lstStyle/>
          <a:p>
            <a:r>
              <a:rPr lang="en-IN" sz="4000" dirty="0">
                <a:latin typeface="Arial" panose="020B0604020202020204" pitchFamily="34" charset="0"/>
                <a:cs typeface="Arial" panose="020B0604020202020204" pitchFamily="34" charset="0"/>
              </a:rPr>
              <a:t>Website data</a:t>
            </a:r>
          </a:p>
        </p:txBody>
      </p:sp>
      <p:pic>
        <p:nvPicPr>
          <p:cNvPr id="4" name="Picture 2">
            <a:extLst>
              <a:ext uri="{FF2B5EF4-FFF2-40B4-BE49-F238E27FC236}">
                <a16:creationId xmlns:a16="http://schemas.microsoft.com/office/drawing/2014/main" id="{DC075BA6-E46B-2D10-1164-51530BA6F1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928" y="1020278"/>
            <a:ext cx="10584601" cy="5620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788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B9DEDA-6188-54E5-1519-379EC8330FD4}"/>
              </a:ext>
            </a:extLst>
          </p:cNvPr>
          <p:cNvSpPr txBox="1"/>
          <p:nvPr/>
        </p:nvSpPr>
        <p:spPr>
          <a:xfrm>
            <a:off x="394447" y="339769"/>
            <a:ext cx="6096000" cy="707886"/>
          </a:xfrm>
          <a:prstGeom prst="rect">
            <a:avLst/>
          </a:prstGeom>
          <a:noFill/>
        </p:spPr>
        <p:txBody>
          <a:bodyPr wrap="square">
            <a:spAutoFit/>
          </a:bodyPr>
          <a:lstStyle/>
          <a:p>
            <a:r>
              <a:rPr lang="en-IN" sz="4000" dirty="0">
                <a:latin typeface="Arial" panose="020B0604020202020204" pitchFamily="34" charset="0"/>
                <a:cs typeface="Arial" panose="020B0604020202020204" pitchFamily="34" charset="0"/>
              </a:rPr>
              <a:t>Key Observations:</a:t>
            </a:r>
            <a:endParaRPr lang="en-IN" sz="4000" dirty="0"/>
          </a:p>
        </p:txBody>
      </p:sp>
      <p:sp>
        <p:nvSpPr>
          <p:cNvPr id="5" name="TextBox 4">
            <a:extLst>
              <a:ext uri="{FF2B5EF4-FFF2-40B4-BE49-F238E27FC236}">
                <a16:creationId xmlns:a16="http://schemas.microsoft.com/office/drawing/2014/main" id="{CE8A4423-5B41-52DA-D764-D7B2033F8BE1}"/>
              </a:ext>
            </a:extLst>
          </p:cNvPr>
          <p:cNvSpPr txBox="1"/>
          <p:nvPr/>
        </p:nvSpPr>
        <p:spPr>
          <a:xfrm>
            <a:off x="394447" y="1782395"/>
            <a:ext cx="11134165" cy="3293209"/>
          </a:xfrm>
          <a:prstGeom prst="rect">
            <a:avLst/>
          </a:prstGeom>
          <a:noFill/>
        </p:spPr>
        <p:txBody>
          <a:bodyPr wrap="square">
            <a:spAutoFit/>
          </a:bodyPr>
          <a:lstStyle/>
          <a:p>
            <a:pPr marL="285750" indent="-285750">
              <a:buFont typeface="Wingdings" panose="05000000000000000000" pitchFamily="2" charset="2"/>
              <a:buChar char="§"/>
            </a:pPr>
            <a:r>
              <a:rPr lang="en-GB" sz="1600" b="0" i="0" dirty="0">
                <a:solidFill>
                  <a:srgbClr val="000000"/>
                </a:solidFill>
                <a:effectLst/>
                <a:latin typeface="Arial" panose="020B0604020202020204" pitchFamily="34" charset="0"/>
                <a:cs typeface="Arial" panose="020B0604020202020204" pitchFamily="34" charset="0"/>
              </a:rPr>
              <a:t>Most of customers go with Amazon for </a:t>
            </a:r>
            <a:r>
              <a:rPr lang="en-GB" sz="1600" b="1" i="0" dirty="0">
                <a:solidFill>
                  <a:srgbClr val="000000"/>
                </a:solidFill>
                <a:effectLst/>
                <a:latin typeface="Arial" panose="020B0604020202020204" pitchFamily="34" charset="0"/>
                <a:cs typeface="Arial" panose="020B0604020202020204" pitchFamily="34" charset="0"/>
              </a:rPr>
              <a:t>EASE TO USE,</a:t>
            </a:r>
            <a:r>
              <a:rPr lang="en-GB" sz="1600" b="1" dirty="0">
                <a:solidFill>
                  <a:srgbClr val="000000"/>
                </a:solidFill>
                <a:latin typeface="Arial" panose="020B0604020202020204" pitchFamily="34" charset="0"/>
                <a:cs typeface="Arial" panose="020B0604020202020204" pitchFamily="34" charset="0"/>
              </a:rPr>
              <a:t> </a:t>
            </a:r>
            <a:r>
              <a:rPr lang="en-GB" sz="1600" b="1" i="0" dirty="0">
                <a:solidFill>
                  <a:srgbClr val="000000"/>
                </a:solidFill>
                <a:effectLst/>
                <a:latin typeface="Arial" panose="020B0604020202020204" pitchFamily="34" charset="0"/>
                <a:cs typeface="Arial" panose="020B0604020202020204" pitchFamily="34" charset="0"/>
              </a:rPr>
              <a:t>VISUAL APPEARING, PRODUCT    ON OFFER, DESCRIPTION, SPEED, RELIABILITY, QUICKNESS, PAYMENT OPTIONS, DELIVERY SPEED </a:t>
            </a:r>
            <a:r>
              <a:rPr lang="en-GB" sz="1600" b="0" i="0" dirty="0">
                <a:solidFill>
                  <a:srgbClr val="000000"/>
                </a:solidFill>
                <a:effectLst/>
                <a:latin typeface="Arial" panose="020B0604020202020204" pitchFamily="34" charset="0"/>
                <a:cs typeface="Arial" panose="020B0604020202020204" pitchFamily="34" charset="0"/>
              </a:rPr>
              <a:t>followed by Flipkart, Myntra, Paytm</a:t>
            </a:r>
          </a:p>
          <a:p>
            <a:pPr marL="285750" indent="-285750">
              <a:buFont typeface="Wingdings" panose="05000000000000000000" pitchFamily="2" charset="2"/>
              <a:buChar char="§"/>
            </a:pPr>
            <a:endParaRPr lang="en-GB" sz="1600" dirty="0">
              <a:solidFill>
                <a:srgbClr val="0000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sz="1600" b="0" i="0" dirty="0">
                <a:solidFill>
                  <a:srgbClr val="000000"/>
                </a:solidFill>
                <a:effectLst/>
                <a:latin typeface="Arial" panose="020B0604020202020204" pitchFamily="34" charset="0"/>
                <a:cs typeface="Arial" panose="020B0604020202020204" pitchFamily="34" charset="0"/>
              </a:rPr>
              <a:t>In </a:t>
            </a:r>
            <a:r>
              <a:rPr lang="en-IN" sz="1600" b="1" i="0" dirty="0">
                <a:solidFill>
                  <a:srgbClr val="000000"/>
                </a:solidFill>
                <a:effectLst/>
                <a:latin typeface="Arial" panose="020B0604020202020204" pitchFamily="34" charset="0"/>
                <a:cs typeface="Arial" panose="020B0604020202020204" pitchFamily="34" charset="0"/>
              </a:rPr>
              <a:t>PRIVACY, TRUTHWORTHINESS, SECURITY, ONLINE ASSISTANCE, TIME FOR LOG IN, GRAPHICS, HOW EFFICIENT, FREQUENT DISTRUPTION, CHANGE IN WEBSITE</a:t>
            </a:r>
            <a:r>
              <a:rPr lang="en-IN" sz="1600" b="0" i="0" dirty="0">
                <a:solidFill>
                  <a:srgbClr val="000000"/>
                </a:solidFill>
                <a:effectLst/>
                <a:latin typeface="Arial" panose="020B0604020202020204" pitchFamily="34" charset="0"/>
                <a:cs typeface="Arial" panose="020B0604020202020204" pitchFamily="34" charset="0"/>
              </a:rPr>
              <a:t> Amazon tops the list followed by Flipkart.</a:t>
            </a:r>
          </a:p>
          <a:p>
            <a:pPr marL="285750" indent="-285750">
              <a:buFont typeface="Wingdings" panose="05000000000000000000" pitchFamily="2" charset="2"/>
              <a:buChar char="§"/>
            </a:pPr>
            <a:endParaRPr lang="en-IN" sz="1600" b="0" i="0" dirty="0">
              <a:solidFill>
                <a:srgbClr val="000000"/>
              </a:solidFill>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sz="1600" b="0" i="0" dirty="0">
                <a:solidFill>
                  <a:srgbClr val="000000"/>
                </a:solidFill>
                <a:effectLst/>
                <a:latin typeface="Arial" panose="020B0604020202020204" pitchFamily="34" charset="0"/>
                <a:cs typeface="Arial" panose="020B0604020202020204" pitchFamily="34" charset="0"/>
              </a:rPr>
              <a:t>Snapdeal has 'limited mode of payment' followed by Amazon and Flipkart.</a:t>
            </a:r>
          </a:p>
          <a:p>
            <a:pPr marL="285750" indent="-285750">
              <a:buFont typeface="Wingdings" panose="05000000000000000000" pitchFamily="2" charset="2"/>
              <a:buChar char="§"/>
            </a:pPr>
            <a:endParaRPr lang="en-IN" sz="1600" dirty="0">
              <a:solidFill>
                <a:srgbClr val="0000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sz="1600" b="0" i="0" dirty="0">
                <a:solidFill>
                  <a:srgbClr val="000000"/>
                </a:solidFill>
                <a:effectLst/>
                <a:latin typeface="Arial" panose="020B0604020202020204" pitchFamily="34" charset="0"/>
                <a:cs typeface="Arial" panose="020B0604020202020204" pitchFamily="34" charset="0"/>
              </a:rPr>
              <a:t>Myntra, Paytm takes more time to load.</a:t>
            </a:r>
          </a:p>
          <a:p>
            <a:pPr marL="285750" indent="-285750">
              <a:buFont typeface="Wingdings" panose="05000000000000000000" pitchFamily="2" charset="2"/>
              <a:buChar char="§"/>
            </a:pPr>
            <a:endParaRPr lang="en-IN" sz="1600" dirty="0">
              <a:solidFill>
                <a:srgbClr val="0000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sz="1600" b="0" i="0" dirty="0">
                <a:solidFill>
                  <a:srgbClr val="000000"/>
                </a:solidFill>
                <a:effectLst/>
                <a:latin typeface="Arial" panose="020B0604020202020204" pitchFamily="34" charset="0"/>
                <a:cs typeface="Arial" panose="020B0604020202020204" pitchFamily="34" charset="0"/>
              </a:rPr>
              <a:t>Paytm, Snapdeal has longer delivery time.</a:t>
            </a: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422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A952F6-F4D5-C0A8-9EA2-148AEB72188A}"/>
              </a:ext>
            </a:extLst>
          </p:cNvPr>
          <p:cNvSpPr txBox="1"/>
          <p:nvPr/>
        </p:nvSpPr>
        <p:spPr>
          <a:xfrm>
            <a:off x="528917" y="420452"/>
            <a:ext cx="10883154" cy="707886"/>
          </a:xfrm>
          <a:prstGeom prst="rect">
            <a:avLst/>
          </a:prstGeom>
          <a:noFill/>
        </p:spPr>
        <p:txBody>
          <a:bodyPr wrap="square">
            <a:spAutoFit/>
          </a:bodyPr>
          <a:lstStyle/>
          <a:p>
            <a:r>
              <a:rPr lang="en-IN" sz="4000" dirty="0">
                <a:latin typeface="Arial" panose="020B0604020202020204" pitchFamily="34" charset="0"/>
                <a:cs typeface="Arial" panose="020B0604020202020204" pitchFamily="34" charset="0"/>
              </a:rPr>
              <a:t>RECOMMENDED WEBSITE:</a:t>
            </a:r>
          </a:p>
        </p:txBody>
      </p:sp>
      <p:pic>
        <p:nvPicPr>
          <p:cNvPr id="6" name="Picture 2">
            <a:extLst>
              <a:ext uri="{FF2B5EF4-FFF2-40B4-BE49-F238E27FC236}">
                <a16:creationId xmlns:a16="http://schemas.microsoft.com/office/drawing/2014/main" id="{50B49C7D-55CB-1C86-AFDA-AE534A1FAC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8917" y="1322629"/>
            <a:ext cx="4442733" cy="40227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6A327B8-F8F0-6459-1065-185DDBBC1E8A}"/>
              </a:ext>
            </a:extLst>
          </p:cNvPr>
          <p:cNvSpPr txBox="1"/>
          <p:nvPr/>
        </p:nvSpPr>
        <p:spPr>
          <a:xfrm>
            <a:off x="5455745" y="1322629"/>
            <a:ext cx="4046844" cy="1200329"/>
          </a:xfrm>
          <a:prstGeom prst="rect">
            <a:avLst/>
          </a:prstGeom>
          <a:noFill/>
        </p:spPr>
        <p:txBody>
          <a:bodyPr wrap="square">
            <a:spAutoFit/>
          </a:bodyPr>
          <a:lstStyle/>
          <a:p>
            <a:r>
              <a:rPr lang="en-GB" sz="1800" b="0" i="0" dirty="0">
                <a:solidFill>
                  <a:srgbClr val="000000"/>
                </a:solidFill>
                <a:effectLst/>
              </a:rPr>
              <a:t>It is seen that mostly amazon is used and recommended website, followed by Flipkart and Myntra</a:t>
            </a:r>
          </a:p>
          <a:p>
            <a:endParaRPr lang="en-IN" dirty="0"/>
          </a:p>
        </p:txBody>
      </p:sp>
    </p:spTree>
    <p:extLst>
      <p:ext uri="{BB962C8B-B14F-4D97-AF65-F5344CB8AC3E}">
        <p14:creationId xmlns:p14="http://schemas.microsoft.com/office/powerpoint/2010/main" val="69137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CE4CA0-BDA8-126C-CEB6-07093CDC7973}"/>
              </a:ext>
            </a:extLst>
          </p:cNvPr>
          <p:cNvSpPr txBox="1"/>
          <p:nvPr/>
        </p:nvSpPr>
        <p:spPr>
          <a:xfrm>
            <a:off x="277906" y="232192"/>
            <a:ext cx="6096000" cy="707886"/>
          </a:xfrm>
          <a:prstGeom prst="rect">
            <a:avLst/>
          </a:prstGeom>
          <a:noFill/>
        </p:spPr>
        <p:txBody>
          <a:bodyPr wrap="square">
            <a:spAutoFit/>
          </a:bodyPr>
          <a:lstStyle/>
          <a:p>
            <a:r>
              <a:rPr lang="en-IN" sz="4000" dirty="0">
                <a:latin typeface="Arial" panose="020B0604020202020204" pitchFamily="34" charset="0"/>
                <a:cs typeface="Arial" panose="020B0604020202020204" pitchFamily="34" charset="0"/>
              </a:rPr>
              <a:t>Correlation:</a:t>
            </a:r>
          </a:p>
        </p:txBody>
      </p:sp>
      <p:pic>
        <p:nvPicPr>
          <p:cNvPr id="4" name="Picture 6">
            <a:extLst>
              <a:ext uri="{FF2B5EF4-FFF2-40B4-BE49-F238E27FC236}">
                <a16:creationId xmlns:a16="http://schemas.microsoft.com/office/drawing/2014/main" id="{D2CCD115-EF35-A882-3959-8D423625D2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75765"/>
            <a:ext cx="11567537" cy="585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941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810D17-0C86-E96C-1234-3E75E6FF4471}"/>
              </a:ext>
            </a:extLst>
          </p:cNvPr>
          <p:cNvSpPr txBox="1"/>
          <p:nvPr/>
        </p:nvSpPr>
        <p:spPr>
          <a:xfrm>
            <a:off x="430306" y="501133"/>
            <a:ext cx="6096000" cy="707886"/>
          </a:xfrm>
          <a:prstGeom prst="rect">
            <a:avLst/>
          </a:prstGeom>
          <a:noFill/>
        </p:spPr>
        <p:txBody>
          <a:bodyPr wrap="square">
            <a:spAutoFit/>
          </a:bodyPr>
          <a:lstStyle/>
          <a:p>
            <a:r>
              <a:rPr lang="en-IN" sz="4000" dirty="0">
                <a:latin typeface="Arial" panose="020B0604020202020204" pitchFamily="34" charset="0"/>
                <a:cs typeface="Arial" panose="020B0604020202020204" pitchFamily="34" charset="0"/>
              </a:rPr>
              <a:t>Key Observations:</a:t>
            </a:r>
          </a:p>
        </p:txBody>
      </p:sp>
      <p:sp>
        <p:nvSpPr>
          <p:cNvPr id="5" name="TextBox 4">
            <a:extLst>
              <a:ext uri="{FF2B5EF4-FFF2-40B4-BE49-F238E27FC236}">
                <a16:creationId xmlns:a16="http://schemas.microsoft.com/office/drawing/2014/main" id="{8FEA7058-3972-CAD0-8C7E-16D672F35576}"/>
              </a:ext>
            </a:extLst>
          </p:cNvPr>
          <p:cNvSpPr txBox="1"/>
          <p:nvPr/>
        </p:nvSpPr>
        <p:spPr>
          <a:xfrm>
            <a:off x="430305" y="1495816"/>
            <a:ext cx="10040471" cy="2308324"/>
          </a:xfrm>
          <a:prstGeom prst="rect">
            <a:avLst/>
          </a:prstGeom>
          <a:noFill/>
        </p:spPr>
        <p:txBody>
          <a:bodyPr wrap="square">
            <a:spAutoFit/>
          </a:bodyPr>
          <a:lstStyle/>
          <a:p>
            <a:pPr algn="l"/>
            <a:r>
              <a:rPr lang="en-GB" sz="1800" b="0" i="0" dirty="0">
                <a:solidFill>
                  <a:srgbClr val="000000"/>
                </a:solidFill>
                <a:effectLst/>
                <a:cs typeface="Arial" panose="020B0604020202020204" pitchFamily="34" charset="0"/>
              </a:rPr>
              <a:t>Here we can find that 'OS' and 'SCREEN SIZE' column is highly correlated with each other.</a:t>
            </a:r>
          </a:p>
          <a:p>
            <a:pPr algn="l"/>
            <a:endParaRPr lang="en-GB" sz="1800" b="0" i="0" dirty="0">
              <a:solidFill>
                <a:srgbClr val="000000"/>
              </a:solidFill>
              <a:effectLst/>
              <a:cs typeface="Arial" panose="020B0604020202020204" pitchFamily="34" charset="0"/>
            </a:endParaRPr>
          </a:p>
          <a:p>
            <a:pPr algn="l"/>
            <a:r>
              <a:rPr lang="en-GB" sz="1800" b="0" i="0" dirty="0">
                <a:solidFill>
                  <a:srgbClr val="000000"/>
                </a:solidFill>
                <a:effectLst/>
                <a:cs typeface="Arial" panose="020B0604020202020204" pitchFamily="34" charset="0"/>
              </a:rPr>
              <a:t>Mostly all data have positive correlation with 'VALUE FOR MONEY’</a:t>
            </a:r>
          </a:p>
          <a:p>
            <a:pPr algn="l"/>
            <a:endParaRPr lang="en-GB" sz="1800" b="0" i="0" dirty="0">
              <a:solidFill>
                <a:srgbClr val="000000"/>
              </a:solidFill>
              <a:effectLst/>
              <a:cs typeface="Arial" panose="020B0604020202020204" pitchFamily="34" charset="0"/>
            </a:endParaRPr>
          </a:p>
          <a:p>
            <a:r>
              <a:rPr lang="en-US" sz="1800" b="0" i="0" dirty="0">
                <a:solidFill>
                  <a:srgbClr val="000000"/>
                </a:solidFill>
                <a:effectLst/>
              </a:rPr>
              <a:t>These observation says that customers are more interested in faster delivery and ease of access product details over other factors which also makes the customers to purchase again from the same vendor.</a:t>
            </a:r>
          </a:p>
          <a:p>
            <a:pPr marL="0" indent="0">
              <a:buNone/>
            </a:pPr>
            <a:endParaRPr lang="en-IN" dirty="0"/>
          </a:p>
        </p:txBody>
      </p:sp>
    </p:spTree>
    <p:extLst>
      <p:ext uri="{BB962C8B-B14F-4D97-AF65-F5344CB8AC3E}">
        <p14:creationId xmlns:p14="http://schemas.microsoft.com/office/powerpoint/2010/main" val="3428874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EECAF3-C0D1-D5FF-D097-1CB24B980588}"/>
              </a:ext>
            </a:extLst>
          </p:cNvPr>
          <p:cNvSpPr txBox="1"/>
          <p:nvPr/>
        </p:nvSpPr>
        <p:spPr>
          <a:xfrm>
            <a:off x="439271" y="545957"/>
            <a:ext cx="6096000" cy="707886"/>
          </a:xfrm>
          <a:prstGeom prst="rect">
            <a:avLst/>
          </a:prstGeom>
          <a:noFill/>
        </p:spPr>
        <p:txBody>
          <a:bodyPr wrap="square">
            <a:spAutoFit/>
          </a:bodyPr>
          <a:lstStyle/>
          <a:p>
            <a:r>
              <a:rPr lang="en-IN" sz="4000" dirty="0">
                <a:latin typeface="Arial" panose="020B0604020202020204" pitchFamily="34" charset="0"/>
                <a:cs typeface="Arial" panose="020B0604020202020204" pitchFamily="34" charset="0"/>
              </a:rPr>
              <a:t>Conclusion:</a:t>
            </a:r>
          </a:p>
        </p:txBody>
      </p:sp>
      <p:sp>
        <p:nvSpPr>
          <p:cNvPr id="5" name="TextBox 4">
            <a:extLst>
              <a:ext uri="{FF2B5EF4-FFF2-40B4-BE49-F238E27FC236}">
                <a16:creationId xmlns:a16="http://schemas.microsoft.com/office/drawing/2014/main" id="{81409831-3BD9-5AD2-E197-2D6B3F2946B2}"/>
              </a:ext>
            </a:extLst>
          </p:cNvPr>
          <p:cNvSpPr txBox="1"/>
          <p:nvPr/>
        </p:nvSpPr>
        <p:spPr>
          <a:xfrm>
            <a:off x="439271" y="2061063"/>
            <a:ext cx="9914964" cy="1477328"/>
          </a:xfrm>
          <a:prstGeom prst="rect">
            <a:avLst/>
          </a:prstGeom>
          <a:noFill/>
        </p:spPr>
        <p:txBody>
          <a:bodyPr wrap="square">
            <a:spAutoFit/>
          </a:bodyPr>
          <a:lstStyle/>
          <a:p>
            <a:r>
              <a:rPr lang="en-GB" i="0" dirty="0">
                <a:solidFill>
                  <a:srgbClr val="000000"/>
                </a:solidFill>
                <a:effectLst/>
                <a:cs typeface="Arial" panose="020B0604020202020204" pitchFamily="34" charset="0"/>
              </a:rPr>
              <a:t>Based on the data we can conclude that with ease of internet facility most of customers trust ecommerce sites because they have good price, product offers, easy return policy, ease usage of website.</a:t>
            </a:r>
          </a:p>
          <a:p>
            <a:endParaRPr lang="en-GB" i="0" dirty="0">
              <a:solidFill>
                <a:srgbClr val="000000"/>
              </a:solidFill>
              <a:effectLst/>
              <a:cs typeface="Arial" panose="020B0604020202020204" pitchFamily="34" charset="0"/>
            </a:endParaRPr>
          </a:p>
          <a:p>
            <a:r>
              <a:rPr lang="en-GB" i="0" dirty="0">
                <a:solidFill>
                  <a:srgbClr val="000000"/>
                </a:solidFill>
                <a:effectLst/>
                <a:cs typeface="Arial" panose="020B0604020202020204" pitchFamily="34" charset="0"/>
              </a:rPr>
              <a:t>Customers also recommend few sites to their friends based on the value of the website.</a:t>
            </a:r>
            <a:endParaRPr lang="en-IN" dirty="0">
              <a:cs typeface="Arial" panose="020B0604020202020204" pitchFamily="34" charset="0"/>
            </a:endParaRPr>
          </a:p>
        </p:txBody>
      </p:sp>
    </p:spTree>
    <p:extLst>
      <p:ext uri="{BB962C8B-B14F-4D97-AF65-F5344CB8AC3E}">
        <p14:creationId xmlns:p14="http://schemas.microsoft.com/office/powerpoint/2010/main" val="279331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FA5B80-6B7E-4830-09F2-A81178440EB6}"/>
              </a:ext>
            </a:extLst>
          </p:cNvPr>
          <p:cNvSpPr txBox="1"/>
          <p:nvPr/>
        </p:nvSpPr>
        <p:spPr>
          <a:xfrm>
            <a:off x="528918" y="652318"/>
            <a:ext cx="6096000" cy="707886"/>
          </a:xfrm>
          <a:prstGeom prst="rect">
            <a:avLst/>
          </a:prstGeom>
          <a:noFill/>
        </p:spPr>
        <p:txBody>
          <a:bodyPr wrap="square">
            <a:spAutoFit/>
          </a:bodyPr>
          <a:lstStyle/>
          <a:p>
            <a:r>
              <a:rPr lang="en-IN" sz="4000" dirty="0">
                <a:latin typeface="Arial" panose="020B0604020202020204" pitchFamily="34" charset="0"/>
                <a:cs typeface="Arial" panose="020B0604020202020204" pitchFamily="34" charset="0"/>
              </a:rPr>
              <a:t>Introduction</a:t>
            </a:r>
          </a:p>
        </p:txBody>
      </p:sp>
      <p:sp>
        <p:nvSpPr>
          <p:cNvPr id="5" name="TextBox 4">
            <a:extLst>
              <a:ext uri="{FF2B5EF4-FFF2-40B4-BE49-F238E27FC236}">
                <a16:creationId xmlns:a16="http://schemas.microsoft.com/office/drawing/2014/main" id="{3AFBF085-1E4F-5C77-59B1-CC6EB15BA2B7}"/>
              </a:ext>
            </a:extLst>
          </p:cNvPr>
          <p:cNvSpPr txBox="1"/>
          <p:nvPr/>
        </p:nvSpPr>
        <p:spPr>
          <a:xfrm>
            <a:off x="528918" y="1702078"/>
            <a:ext cx="9502588" cy="3693319"/>
          </a:xfrm>
          <a:prstGeom prst="rect">
            <a:avLst/>
          </a:prstGeom>
          <a:noFill/>
        </p:spPr>
        <p:txBody>
          <a:bodyPr wrap="square">
            <a:spAutoFit/>
          </a:bodyPr>
          <a:lstStyle/>
          <a:p>
            <a:pPr>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Customer satisfaction has emerged as one of the most important factors that guarantee the success of online store; it has been posited as a key stimulant of purchase, repurchase intentions and customer loyalty.</a:t>
            </a:r>
          </a:p>
          <a:p>
            <a:pPr>
              <a:buFont typeface="Arial" panose="020B0604020202020204" pitchFamily="34" charset="0"/>
              <a:buChar char="•"/>
            </a:pPr>
            <a:endParaRPr lang="en-GB" dirty="0">
              <a:solidFill>
                <a:schemeClr val="bg1"/>
              </a:solidFill>
              <a:latin typeface="Arial" panose="020B0604020202020204" pitchFamily="34" charset="0"/>
              <a:cs typeface="Arial" panose="020B0604020202020204" pitchFamily="34" charset="0"/>
            </a:endParaRPr>
          </a:p>
          <a:p>
            <a:pPr>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 A comprehensive review of the literature, theories and models have been carried out to propose the models for customer activation and customer retention. </a:t>
            </a:r>
          </a:p>
          <a:p>
            <a:pPr>
              <a:buFont typeface="Arial" panose="020B0604020202020204" pitchFamily="34" charset="0"/>
              <a:buChar char="•"/>
            </a:pPr>
            <a:endParaRPr lang="en-GB" dirty="0">
              <a:solidFill>
                <a:schemeClr val="bg1"/>
              </a:solidFill>
              <a:latin typeface="Arial" panose="020B0604020202020204" pitchFamily="34" charset="0"/>
              <a:cs typeface="Arial" panose="020B0604020202020204" pitchFamily="34" charset="0"/>
            </a:endParaRPr>
          </a:p>
          <a:p>
            <a:pPr>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Five major factors that contributed to the success of an e-commerce store have been identified as: service quality, system quality, information quality, trust and net benefit. </a:t>
            </a:r>
          </a:p>
          <a:p>
            <a:pPr>
              <a:buFont typeface="Arial" panose="020B0604020202020204" pitchFamily="34" charset="0"/>
              <a:buChar char="•"/>
            </a:pPr>
            <a:endParaRPr lang="en-GB" dirty="0">
              <a:solidFill>
                <a:schemeClr val="bg1"/>
              </a:solidFill>
              <a:latin typeface="Arial" panose="020B0604020202020204" pitchFamily="34" charset="0"/>
              <a:cs typeface="Arial" panose="020B0604020202020204" pitchFamily="34" charset="0"/>
            </a:endParaRPr>
          </a:p>
          <a:p>
            <a:pPr>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The research furthermore investigated the factors that influence the online customers repeat purchase intention. The combination of both utilitarian value and hedonistic values are needed to affect the repeat purchase intention (loyalty) positively. </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1493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E70AD69-7722-79FF-3FBD-E3A8CEF20DF3}"/>
              </a:ext>
            </a:extLst>
          </p:cNvPr>
          <p:cNvSpPr/>
          <p:nvPr/>
        </p:nvSpPr>
        <p:spPr>
          <a:xfrm>
            <a:off x="3626424" y="2967335"/>
            <a:ext cx="4628191" cy="923330"/>
          </a:xfrm>
          <a:prstGeom prst="rect">
            <a:avLst/>
          </a:prstGeom>
          <a:noFill/>
        </p:spPr>
        <p:txBody>
          <a:bodyPr wrap="none" lIns="91440" tIns="45720" rIns="91440" bIns="45720">
            <a:spAutoFit/>
          </a:bodyPr>
          <a:lstStyle/>
          <a:p>
            <a:pPr algn="ctr"/>
            <a:r>
              <a:rPr lang="en-US" sz="5400" b="1" spc="50" dirty="0">
                <a:ln w="0"/>
                <a:solidFill>
                  <a:srgbClr val="C00000"/>
                </a:solidFill>
                <a:effectLst>
                  <a:innerShdw blurRad="63500" dist="50800" dir="13500000">
                    <a:srgbClr val="000000">
                      <a:alpha val="50000"/>
                    </a:srgbClr>
                  </a:innerShdw>
                </a:effectLst>
              </a:rPr>
              <a:t>Thank you</a:t>
            </a:r>
            <a:r>
              <a:rPr lang="en-IN" sz="5400" dirty="0">
                <a:effectLst/>
              </a:rPr>
              <a:t>🙂</a:t>
            </a:r>
            <a:endParaRPr lang="en-US" sz="5400" b="1" spc="50" dirty="0">
              <a:ln w="0"/>
              <a:solidFill>
                <a:srgbClr val="C00000"/>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813978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D1290C-BF52-2E93-9C29-1035670C6E60}"/>
              </a:ext>
            </a:extLst>
          </p:cNvPr>
          <p:cNvSpPr txBox="1"/>
          <p:nvPr/>
        </p:nvSpPr>
        <p:spPr>
          <a:xfrm>
            <a:off x="762000" y="770074"/>
            <a:ext cx="6096000" cy="707886"/>
          </a:xfrm>
          <a:prstGeom prst="rect">
            <a:avLst/>
          </a:prstGeom>
          <a:noFill/>
        </p:spPr>
        <p:txBody>
          <a:bodyPr wrap="square">
            <a:spAutoFit/>
          </a:bodyPr>
          <a:lstStyle/>
          <a:p>
            <a:r>
              <a:rPr lang="en-IN" sz="4000" dirty="0">
                <a:latin typeface="Arial" panose="020B0604020202020204" pitchFamily="34" charset="0"/>
                <a:cs typeface="Arial" panose="020B0604020202020204" pitchFamily="34" charset="0"/>
              </a:rPr>
              <a:t>Introduction</a:t>
            </a:r>
            <a:endParaRPr lang="en-IN" sz="4000" dirty="0"/>
          </a:p>
        </p:txBody>
      </p:sp>
      <p:pic>
        <p:nvPicPr>
          <p:cNvPr id="4" name="Picture 3">
            <a:extLst>
              <a:ext uri="{FF2B5EF4-FFF2-40B4-BE49-F238E27FC236}">
                <a16:creationId xmlns:a16="http://schemas.microsoft.com/office/drawing/2014/main" id="{C26E5F6C-4FAB-BB26-C6DD-0F054307D8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1180" y="1719054"/>
            <a:ext cx="8874493" cy="4437246"/>
          </a:xfrm>
          <a:prstGeom prst="rect">
            <a:avLst/>
          </a:prstGeom>
          <a:noFill/>
          <a:ln>
            <a:noFill/>
          </a:ln>
        </p:spPr>
      </p:pic>
    </p:spTree>
    <p:extLst>
      <p:ext uri="{BB962C8B-B14F-4D97-AF65-F5344CB8AC3E}">
        <p14:creationId xmlns:p14="http://schemas.microsoft.com/office/powerpoint/2010/main" val="4244841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A92CA4-6940-A261-DA68-776782487411}"/>
              </a:ext>
            </a:extLst>
          </p:cNvPr>
          <p:cNvSpPr txBox="1"/>
          <p:nvPr/>
        </p:nvSpPr>
        <p:spPr>
          <a:xfrm>
            <a:off x="484095" y="608710"/>
            <a:ext cx="6096000" cy="707886"/>
          </a:xfrm>
          <a:prstGeom prst="rect">
            <a:avLst/>
          </a:prstGeom>
          <a:noFill/>
        </p:spPr>
        <p:txBody>
          <a:bodyPr wrap="square">
            <a:spAutoFit/>
          </a:bodyPr>
          <a:lstStyle/>
          <a:p>
            <a:r>
              <a:rPr lang="en-IN" sz="4000" dirty="0">
                <a:latin typeface="Arial" panose="020B0604020202020204" pitchFamily="34" charset="0"/>
                <a:cs typeface="Arial" panose="020B0604020202020204" pitchFamily="34" charset="0"/>
              </a:rPr>
              <a:t>Dataset</a:t>
            </a:r>
          </a:p>
        </p:txBody>
      </p:sp>
      <p:sp>
        <p:nvSpPr>
          <p:cNvPr id="5" name="TextBox 4">
            <a:extLst>
              <a:ext uri="{FF2B5EF4-FFF2-40B4-BE49-F238E27FC236}">
                <a16:creationId xmlns:a16="http://schemas.microsoft.com/office/drawing/2014/main" id="{2B72E97E-B355-85FC-A851-3240AE686496}"/>
              </a:ext>
            </a:extLst>
          </p:cNvPr>
          <p:cNvSpPr txBox="1"/>
          <p:nvPr/>
        </p:nvSpPr>
        <p:spPr>
          <a:xfrm>
            <a:off x="484095" y="1693439"/>
            <a:ext cx="10712823" cy="923330"/>
          </a:xfrm>
          <a:prstGeom prst="rect">
            <a:avLst/>
          </a:prstGeom>
          <a:noFill/>
        </p:spPr>
        <p:txBody>
          <a:bodyPr wrap="square">
            <a:spAutoFit/>
          </a:bodyPr>
          <a:lstStyle/>
          <a:p>
            <a:pPr marL="285750" indent="-285750">
              <a:buFont typeface="Arial" panose="020B0604020202020204" pitchFamily="34" charset="0"/>
              <a:buChar char="•"/>
            </a:pPr>
            <a:r>
              <a:rPr lang="en-IN" sz="1800" dirty="0">
                <a:solidFill>
                  <a:srgbClr val="111111"/>
                </a:solidFill>
                <a:effectLst/>
                <a:latin typeface="Arial" panose="020B0604020202020204" pitchFamily="34" charset="0"/>
                <a:ea typeface="Calibri" panose="020F0502020204030204" pitchFamily="34" charset="0"/>
              </a:rPr>
              <a:t>The data is collected from the Indian online shoppers which has such data as age, gender, how long customers shop online, payment mode, access mode, page loading time, value for money and other data.</a:t>
            </a:r>
            <a:endParaRPr lang="en-IN" dirty="0"/>
          </a:p>
        </p:txBody>
      </p:sp>
      <p:sp>
        <p:nvSpPr>
          <p:cNvPr id="7" name="TextBox 6">
            <a:extLst>
              <a:ext uri="{FF2B5EF4-FFF2-40B4-BE49-F238E27FC236}">
                <a16:creationId xmlns:a16="http://schemas.microsoft.com/office/drawing/2014/main" id="{C9B4B3E2-B7E2-5454-A6C4-8C13F98C8D29}"/>
              </a:ext>
            </a:extLst>
          </p:cNvPr>
          <p:cNvSpPr txBox="1"/>
          <p:nvPr/>
        </p:nvSpPr>
        <p:spPr>
          <a:xfrm>
            <a:off x="484095" y="2993611"/>
            <a:ext cx="10712822" cy="373757"/>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Results </a:t>
            </a:r>
            <a:r>
              <a:rPr lang="en-IN" sz="16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indicate</a:t>
            </a: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the e-retail success factors, which are very much critical for customer satisfaction.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6606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F41292-BABA-F500-B1FD-A5A8BE24804A}"/>
              </a:ext>
            </a:extLst>
          </p:cNvPr>
          <p:cNvSpPr txBox="1"/>
          <p:nvPr/>
        </p:nvSpPr>
        <p:spPr>
          <a:xfrm>
            <a:off x="412377" y="581816"/>
            <a:ext cx="6096000" cy="707886"/>
          </a:xfrm>
          <a:prstGeom prst="rect">
            <a:avLst/>
          </a:prstGeom>
          <a:noFill/>
        </p:spPr>
        <p:txBody>
          <a:bodyPr wrap="square">
            <a:spAutoFit/>
          </a:bodyPr>
          <a:lstStyle/>
          <a:p>
            <a:r>
              <a:rPr lang="en-IN" sz="4000" dirty="0">
                <a:latin typeface="Arial" panose="020B0604020202020204" pitchFamily="34" charset="0"/>
                <a:ea typeface="Cambria" panose="02040503050406030204" pitchFamily="18" charset="0"/>
                <a:cs typeface="Arial" panose="020B0604020202020204" pitchFamily="34" charset="0"/>
              </a:rPr>
              <a:t>Exploratory Data Analysis</a:t>
            </a:r>
            <a:endParaRPr lang="en-IN" sz="4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6488396-3D7F-0E88-1CAC-BD109D96908B}"/>
              </a:ext>
            </a:extLst>
          </p:cNvPr>
          <p:cNvSpPr txBox="1"/>
          <p:nvPr/>
        </p:nvSpPr>
        <p:spPr>
          <a:xfrm>
            <a:off x="412377" y="2031485"/>
            <a:ext cx="10963836" cy="3046988"/>
          </a:xfrm>
          <a:prstGeom prst="rect">
            <a:avLst/>
          </a:prstGeom>
          <a:noFill/>
        </p:spPr>
        <p:txBody>
          <a:bodyPr wrap="square">
            <a:spAutoFit/>
          </a:bodyPr>
          <a:lstStyle/>
          <a:p>
            <a:pPr algn="l"/>
            <a:r>
              <a:rPr lang="en-IN" sz="1600" dirty="0">
                <a:solidFill>
                  <a:schemeClr val="bg1"/>
                </a:solidFill>
                <a:latin typeface="Arial" panose="020B0604020202020204" pitchFamily="34" charset="0"/>
                <a:cs typeface="Arial" panose="020B0604020202020204" pitchFamily="34" charset="0"/>
              </a:rPr>
              <a:t>With this dataset I have performed the below analysis (after null value removal)</a:t>
            </a:r>
          </a:p>
          <a:p>
            <a:pPr algn="l"/>
            <a:endParaRPr lang="en-IN" sz="1600" dirty="0">
              <a:solidFill>
                <a:schemeClr val="bg1"/>
              </a:solidFill>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v"/>
            </a:pPr>
            <a:r>
              <a:rPr lang="en-IN" sz="1600" b="1" dirty="0">
                <a:solidFill>
                  <a:schemeClr val="bg1"/>
                </a:solidFill>
                <a:latin typeface="Arial" panose="020B0604020202020204" pitchFamily="34" charset="0"/>
                <a:cs typeface="Arial" panose="020B0604020202020204" pitchFamily="34" charset="0"/>
              </a:rPr>
              <a:t>Univarient Analysis:  </a:t>
            </a:r>
            <a:r>
              <a:rPr lang="en-IN" sz="1600" dirty="0">
                <a:solidFill>
                  <a:schemeClr val="bg1"/>
                </a:solidFill>
                <a:latin typeface="Arial" panose="020B0604020202020204" pitchFamily="34" charset="0"/>
                <a:cs typeface="Arial" panose="020B0604020202020204" pitchFamily="34" charset="0"/>
              </a:rPr>
              <a:t>Uni means ‘one’ which is simplest form of analysing data. Analysing each variables separately.</a:t>
            </a:r>
          </a:p>
          <a:p>
            <a:pPr marL="285750" indent="-285750" algn="l">
              <a:buFont typeface="Wingdings" panose="05000000000000000000" pitchFamily="2" charset="2"/>
              <a:buChar char="v"/>
            </a:pPr>
            <a:r>
              <a:rPr lang="en-IN" sz="1600" b="1" dirty="0">
                <a:solidFill>
                  <a:schemeClr val="bg1"/>
                </a:solidFill>
                <a:latin typeface="Arial" panose="020B0604020202020204" pitchFamily="34" charset="0"/>
                <a:cs typeface="Arial" panose="020B0604020202020204" pitchFamily="34" charset="0"/>
              </a:rPr>
              <a:t>Multivarient Analysis: </a:t>
            </a:r>
            <a:r>
              <a:rPr lang="en-IN" sz="1600" dirty="0">
                <a:solidFill>
                  <a:schemeClr val="bg1"/>
                </a:solidFill>
                <a:latin typeface="Arial" panose="020B0604020202020204" pitchFamily="34" charset="0"/>
                <a:cs typeface="Arial" panose="020B0604020202020204" pitchFamily="34" charset="0"/>
              </a:rPr>
              <a:t>Analysis is made with more than one data.</a:t>
            </a:r>
          </a:p>
          <a:p>
            <a:pPr marL="285750" indent="-285750" algn="l">
              <a:buFont typeface="Wingdings" panose="05000000000000000000" pitchFamily="2" charset="2"/>
              <a:buChar char="v"/>
            </a:pPr>
            <a:endParaRPr lang="en-IN" sz="1600" b="1" dirty="0">
              <a:solidFill>
                <a:schemeClr val="bg1"/>
              </a:solidFill>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v"/>
            </a:pPr>
            <a:r>
              <a:rPr lang="en-IN" sz="1600" b="1" dirty="0">
                <a:solidFill>
                  <a:schemeClr val="bg1"/>
                </a:solidFill>
                <a:latin typeface="Arial" panose="020B0604020202020204" pitchFamily="34" charset="0"/>
                <a:cs typeface="Arial" panose="020B0604020202020204" pitchFamily="34" charset="0"/>
              </a:rPr>
              <a:t>Correlation : </a:t>
            </a:r>
            <a:r>
              <a:rPr lang="en-IN" sz="1600" dirty="0">
                <a:solidFill>
                  <a:schemeClr val="bg1"/>
                </a:solidFill>
                <a:latin typeface="Arial" panose="020B0604020202020204" pitchFamily="34" charset="0"/>
                <a:cs typeface="Arial" panose="020B0604020202020204" pitchFamily="34" charset="0"/>
              </a:rPr>
              <a:t>It is the measure of relationship between two variables</a:t>
            </a:r>
          </a:p>
          <a:p>
            <a:pPr marL="285750" indent="-285750" algn="l">
              <a:buFont typeface="Wingdings" panose="05000000000000000000" pitchFamily="2" charset="2"/>
              <a:buChar char="v"/>
            </a:pPr>
            <a:endParaRPr lang="en-IN" sz="1600" b="1" dirty="0">
              <a:solidFill>
                <a:schemeClr val="bg1"/>
              </a:solidFill>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v"/>
            </a:pPr>
            <a:r>
              <a:rPr lang="en-IN" sz="1600" b="1" dirty="0">
                <a:solidFill>
                  <a:schemeClr val="bg1"/>
                </a:solidFill>
                <a:latin typeface="Arial" panose="020B0604020202020204" pitchFamily="34" charset="0"/>
                <a:cs typeface="Arial" panose="020B0604020202020204" pitchFamily="34" charset="0"/>
              </a:rPr>
              <a:t>Outliers:</a:t>
            </a:r>
            <a:r>
              <a:rPr lang="en-GB" sz="1600" i="0" dirty="0">
                <a:solidFill>
                  <a:schemeClr val="bg1"/>
                </a:solidFill>
                <a:effectLst/>
                <a:latin typeface="Arial" panose="020B0604020202020204" pitchFamily="34" charset="0"/>
                <a:cs typeface="Arial" panose="020B0604020202020204" pitchFamily="34" charset="0"/>
              </a:rPr>
              <a:t> outliers are values within a dataset that vary greatly from the others—they're either much larger, or significantly smaller. Outliers may indicate variabilities in a measurement, experimental errors, or a novelty.</a:t>
            </a:r>
          </a:p>
          <a:p>
            <a:pPr marL="285750" indent="-285750" algn="l">
              <a:buFont typeface="Wingdings" panose="05000000000000000000" pitchFamily="2" charset="2"/>
              <a:buChar char="v"/>
            </a:pPr>
            <a:endParaRPr lang="en-GB" sz="1600" b="1" dirty="0">
              <a:solidFill>
                <a:schemeClr val="bg1"/>
              </a:solidFill>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v"/>
            </a:pPr>
            <a:r>
              <a:rPr lang="en-GB" sz="1600" b="1" dirty="0">
                <a:solidFill>
                  <a:schemeClr val="bg1"/>
                </a:solidFill>
                <a:latin typeface="Arial" panose="020B0604020202020204" pitchFamily="34" charset="0"/>
                <a:cs typeface="Arial" panose="020B0604020202020204" pitchFamily="34" charset="0"/>
              </a:rPr>
              <a:t>Skewness: </a:t>
            </a:r>
            <a:r>
              <a:rPr lang="en-GB" sz="1600" dirty="0">
                <a:solidFill>
                  <a:schemeClr val="bg1"/>
                </a:solidFill>
                <a:latin typeface="Arial" panose="020B0604020202020204" pitchFamily="34" charset="0"/>
                <a:cs typeface="Arial" panose="020B0604020202020204" pitchFamily="34" charset="0"/>
              </a:rPr>
              <a:t>Measure of symmetric or asymmetric distribution.</a:t>
            </a:r>
          </a:p>
        </p:txBody>
      </p:sp>
    </p:spTree>
    <p:extLst>
      <p:ext uri="{BB962C8B-B14F-4D97-AF65-F5344CB8AC3E}">
        <p14:creationId xmlns:p14="http://schemas.microsoft.com/office/powerpoint/2010/main" val="3685569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3C9121-4568-8A65-371B-89AE1B580EE9}"/>
              </a:ext>
            </a:extLst>
          </p:cNvPr>
          <p:cNvSpPr txBox="1"/>
          <p:nvPr/>
        </p:nvSpPr>
        <p:spPr>
          <a:xfrm>
            <a:off x="340658" y="339769"/>
            <a:ext cx="9520518" cy="707886"/>
          </a:xfrm>
          <a:prstGeom prst="rect">
            <a:avLst/>
          </a:prstGeom>
          <a:noFill/>
        </p:spPr>
        <p:txBody>
          <a:bodyPr wrap="square">
            <a:spAutoFit/>
          </a:bodyPr>
          <a:lstStyle/>
          <a:p>
            <a:r>
              <a:rPr lang="en-IN" sz="4000" dirty="0">
                <a:latin typeface="Arial" panose="020B0604020202020204" pitchFamily="34" charset="0"/>
                <a:cs typeface="Arial" panose="020B0604020202020204" pitchFamily="34" charset="0"/>
              </a:rPr>
              <a:t>Customer </a:t>
            </a:r>
            <a:r>
              <a:rPr lang="en-IN" sz="4000" dirty="0">
                <a:latin typeface="Arial" panose="020B0604020202020204" pitchFamily="34" charset="0"/>
                <a:ea typeface="Cambria" panose="02040503050406030204" pitchFamily="18" charset="0"/>
                <a:cs typeface="Arial" panose="020B0604020202020204" pitchFamily="34" charset="0"/>
              </a:rPr>
              <a:t>Preference Data Analysis</a:t>
            </a:r>
            <a:r>
              <a:rPr lang="en-IN" sz="4000" dirty="0">
                <a:latin typeface="Arial" panose="020B0604020202020204" pitchFamily="34" charset="0"/>
                <a:cs typeface="Arial" panose="020B0604020202020204" pitchFamily="34" charset="0"/>
              </a:rPr>
              <a:t>: </a:t>
            </a:r>
          </a:p>
        </p:txBody>
      </p:sp>
      <p:pic>
        <p:nvPicPr>
          <p:cNvPr id="4" name="Picture 2">
            <a:extLst>
              <a:ext uri="{FF2B5EF4-FFF2-40B4-BE49-F238E27FC236}">
                <a16:creationId xmlns:a16="http://schemas.microsoft.com/office/drawing/2014/main" id="{7F92107D-5664-6550-5D96-1062532B3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658" y="1131063"/>
            <a:ext cx="10173904" cy="5264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76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EF803-CC92-46B0-C7EA-F8C72C2654C0}"/>
              </a:ext>
            </a:extLst>
          </p:cNvPr>
          <p:cNvSpPr txBox="1"/>
          <p:nvPr/>
        </p:nvSpPr>
        <p:spPr>
          <a:xfrm>
            <a:off x="403412" y="380564"/>
            <a:ext cx="6096000" cy="707886"/>
          </a:xfrm>
          <a:prstGeom prst="rect">
            <a:avLst/>
          </a:prstGeom>
          <a:noFill/>
        </p:spPr>
        <p:txBody>
          <a:bodyPr wrap="square">
            <a:spAutoFit/>
          </a:bodyPr>
          <a:lstStyle/>
          <a:p>
            <a:r>
              <a:rPr lang="en-GB" sz="4000" dirty="0">
                <a:latin typeface="Arial" panose="020B0604020202020204" pitchFamily="34" charset="0"/>
                <a:cs typeface="Arial" panose="020B0604020202020204" pitchFamily="34" charset="0"/>
              </a:rPr>
              <a:t>Key</a:t>
            </a:r>
            <a:r>
              <a:rPr lang="en-GB" sz="4000" b="1" i="0" dirty="0">
                <a:solidFill>
                  <a:srgbClr val="000000"/>
                </a:solidFill>
                <a:effectLst/>
                <a:latin typeface="Arial" panose="020B0604020202020204" pitchFamily="34" charset="0"/>
                <a:cs typeface="Arial" panose="020B0604020202020204" pitchFamily="34" charset="0"/>
              </a:rPr>
              <a:t> </a:t>
            </a:r>
            <a:r>
              <a:rPr lang="en-GB" sz="4000" dirty="0">
                <a:latin typeface="Arial" panose="020B0604020202020204" pitchFamily="34" charset="0"/>
                <a:cs typeface="Arial" panose="020B0604020202020204" pitchFamily="34" charset="0"/>
              </a:rPr>
              <a:t>Observations:</a:t>
            </a:r>
            <a:endParaRPr lang="en-IN" sz="4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AEBEF1F-3F6C-E57C-77BE-99AFB8800297}"/>
              </a:ext>
            </a:extLst>
          </p:cNvPr>
          <p:cNvSpPr txBox="1"/>
          <p:nvPr/>
        </p:nvSpPr>
        <p:spPr>
          <a:xfrm>
            <a:off x="403412" y="1509791"/>
            <a:ext cx="10040470" cy="4524315"/>
          </a:xfrm>
          <a:prstGeom prst="rect">
            <a:avLst/>
          </a:prstGeom>
          <a:noFill/>
        </p:spPr>
        <p:txBody>
          <a:bodyPr wrap="square">
            <a:spAutoFit/>
          </a:bodyPr>
          <a:lstStyle/>
          <a:p>
            <a:pPr marL="285750" indent="-285750">
              <a:buFont typeface="Wingdings" panose="05000000000000000000" pitchFamily="2" charset="2"/>
              <a:buChar char="Ø"/>
            </a:pPr>
            <a:r>
              <a:rPr lang="en-IN" sz="1600" dirty="0">
                <a:latin typeface="Arial" panose="020B0604020202020204" pitchFamily="34" charset="0"/>
                <a:cs typeface="Arial" panose="020B0604020202020204" pitchFamily="34" charset="0"/>
              </a:rPr>
              <a:t> We can see that female online buyers outnumber males and are mostly between the ages of 21 and 40. </a:t>
            </a:r>
          </a:p>
          <a:p>
            <a:pPr marL="285750" indent="-285750">
              <a:buFont typeface="Wingdings" panose="05000000000000000000" pitchFamily="2" charset="2"/>
              <a:buChar char="Ø"/>
            </a:pPr>
            <a:endParaRPr lang="en-IN"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1600" dirty="0">
                <a:latin typeface="Arial" panose="020B0604020202020204" pitchFamily="34" charset="0"/>
                <a:cs typeface="Arial" panose="020B0604020202020204" pitchFamily="34" charset="0"/>
              </a:rPr>
              <a:t>Delhi has witnessed the highest online shopping compared to other cities.</a:t>
            </a:r>
          </a:p>
          <a:p>
            <a:pPr marL="285750" indent="-285750">
              <a:buFont typeface="Wingdings" panose="05000000000000000000" pitchFamily="2" charset="2"/>
              <a:buChar char="Ø"/>
            </a:pPr>
            <a:endParaRPr lang="en-IN"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1600" dirty="0">
                <a:latin typeface="Arial" panose="020B0604020202020204" pitchFamily="34" charset="0"/>
                <a:cs typeface="Arial" panose="020B0604020202020204" pitchFamily="34" charset="0"/>
              </a:rPr>
              <a:t>Many are doing online shopping for more than 4 years with less than 10 times the number of purchases done.</a:t>
            </a:r>
          </a:p>
          <a:p>
            <a:pPr marL="285750" indent="-285750">
              <a:buFont typeface="Wingdings" panose="05000000000000000000" pitchFamily="2" charset="2"/>
              <a:buChar char="Ø"/>
            </a:pPr>
            <a:endParaRPr lang="en-IN"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1600" dirty="0">
                <a:latin typeface="Arial" panose="020B0604020202020204" pitchFamily="34" charset="0"/>
                <a:cs typeface="Arial" panose="020B0604020202020204" pitchFamily="34" charset="0"/>
              </a:rPr>
              <a:t>Most of the internet is accessed through mobile data on smartphones, and all types of screens are used.</a:t>
            </a:r>
          </a:p>
          <a:p>
            <a:pPr marL="285750" indent="-285750">
              <a:buFont typeface="Wingdings" panose="05000000000000000000" pitchFamily="2" charset="2"/>
              <a:buChar char="Ø"/>
            </a:pPr>
            <a:endParaRPr lang="en-IN"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1600" dirty="0">
                <a:latin typeface="Arial" panose="020B0604020202020204" pitchFamily="34" charset="0"/>
                <a:cs typeface="Arial" panose="020B0604020202020204" pitchFamily="34" charset="0"/>
              </a:rPr>
              <a:t>Windows is used in most cases followed by android devices and the Google browser is the most frequently used search engine.</a:t>
            </a:r>
          </a:p>
          <a:p>
            <a:pPr marL="285750" indent="-285750">
              <a:buFont typeface="Wingdings" panose="05000000000000000000" pitchFamily="2" charset="2"/>
              <a:buChar char="Ø"/>
            </a:pPr>
            <a:endParaRPr lang="en-IN"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1600" dirty="0">
                <a:latin typeface="Arial" panose="020B0604020202020204" pitchFamily="34" charset="0"/>
                <a:cs typeface="Arial" panose="020B0604020202020204" pitchFamily="34" charset="0"/>
              </a:rPr>
              <a:t>Many are reaching online stores via search engines and applications followed by direct </a:t>
            </a:r>
            <a:r>
              <a:rPr lang="en-IN" sz="1600" dirty="0" err="1">
                <a:latin typeface="Arial" panose="020B0604020202020204" pitchFamily="34" charset="0"/>
                <a:cs typeface="Arial" panose="020B0604020202020204" pitchFamily="34" charset="0"/>
              </a:rPr>
              <a:t>urls</a:t>
            </a:r>
            <a:r>
              <a:rPr lang="en-IN" sz="1600" dirty="0">
                <a:latin typeface="Arial" panose="020B0604020202020204" pitchFamily="34" charset="0"/>
                <a:cs typeface="Arial" panose="020B0604020202020204" pitchFamily="34" charset="0"/>
              </a:rPr>
              <a:t>, and exploring products is done in less than 15 minutes.</a:t>
            </a:r>
          </a:p>
          <a:p>
            <a:pPr marL="285750" indent="-285750">
              <a:buFont typeface="Wingdings" panose="05000000000000000000" pitchFamily="2" charset="2"/>
              <a:buChar char="Ø"/>
            </a:pPr>
            <a:endParaRPr lang="en-IN"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1600" dirty="0">
                <a:latin typeface="Arial" panose="020B0604020202020204" pitchFamily="34" charset="0"/>
                <a:cs typeface="Arial" panose="020B0604020202020204" pitchFamily="34" charset="0"/>
              </a:rPr>
              <a:t>Online payment is done via debit/credit cards compared to other platforms.</a:t>
            </a:r>
          </a:p>
          <a:p>
            <a:pPr marL="285750" indent="-285750">
              <a:buFont typeface="Wingdings" panose="05000000000000000000" pitchFamily="2" charset="2"/>
              <a:buChar char="Ø"/>
            </a:pPr>
            <a:endParaRPr lang="en-IN"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1600" dirty="0">
                <a:latin typeface="Arial" panose="020B0604020202020204" pitchFamily="34" charset="0"/>
                <a:cs typeface="Arial" panose="020B0604020202020204" pitchFamily="34" charset="0"/>
              </a:rPr>
              <a:t>Sometimes abandoning products from cart happens due to other better alternatives.</a:t>
            </a:r>
          </a:p>
        </p:txBody>
      </p:sp>
    </p:spTree>
    <p:extLst>
      <p:ext uri="{BB962C8B-B14F-4D97-AF65-F5344CB8AC3E}">
        <p14:creationId xmlns:p14="http://schemas.microsoft.com/office/powerpoint/2010/main" val="3202096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FEE44B-D954-118E-4E62-DD3E7051720E}"/>
              </a:ext>
            </a:extLst>
          </p:cNvPr>
          <p:cNvSpPr txBox="1"/>
          <p:nvPr/>
        </p:nvSpPr>
        <p:spPr>
          <a:xfrm>
            <a:off x="403411" y="308847"/>
            <a:ext cx="9341223" cy="707886"/>
          </a:xfrm>
          <a:prstGeom prst="rect">
            <a:avLst/>
          </a:prstGeom>
          <a:noFill/>
        </p:spPr>
        <p:txBody>
          <a:bodyPr wrap="square">
            <a:spAutoFit/>
          </a:bodyPr>
          <a:lstStyle/>
          <a:p>
            <a:r>
              <a:rPr lang="en-IN" sz="4000" dirty="0">
                <a:latin typeface="Arial" panose="020B0604020202020204" pitchFamily="34" charset="0"/>
                <a:cs typeface="Arial" panose="020B0604020202020204" pitchFamily="34" charset="0"/>
              </a:rPr>
              <a:t>E-commerce Data Analysis:</a:t>
            </a:r>
          </a:p>
        </p:txBody>
      </p:sp>
      <p:pic>
        <p:nvPicPr>
          <p:cNvPr id="4" name="Picture 2">
            <a:extLst>
              <a:ext uri="{FF2B5EF4-FFF2-40B4-BE49-F238E27FC236}">
                <a16:creationId xmlns:a16="http://schemas.microsoft.com/office/drawing/2014/main" id="{BA2AA49F-2573-078F-AFFB-CC1116C44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 y="1225967"/>
            <a:ext cx="9914021" cy="4996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21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0D719-E425-3009-C4A6-AD4B21CABF3F}"/>
              </a:ext>
            </a:extLst>
          </p:cNvPr>
          <p:cNvSpPr txBox="1"/>
          <p:nvPr/>
        </p:nvSpPr>
        <p:spPr>
          <a:xfrm>
            <a:off x="349624" y="330804"/>
            <a:ext cx="6096000" cy="707886"/>
          </a:xfrm>
          <a:prstGeom prst="rect">
            <a:avLst/>
          </a:prstGeom>
          <a:noFill/>
        </p:spPr>
        <p:txBody>
          <a:bodyPr wrap="square">
            <a:spAutoFit/>
          </a:bodyPr>
          <a:lstStyle/>
          <a:p>
            <a:r>
              <a:rPr lang="en-IN" sz="4000" dirty="0">
                <a:latin typeface="Arial" panose="020B0604020202020204" pitchFamily="34" charset="0"/>
                <a:cs typeface="Arial" panose="020B0604020202020204" pitchFamily="34" charset="0"/>
              </a:rPr>
              <a:t>Key Observation:</a:t>
            </a:r>
          </a:p>
        </p:txBody>
      </p:sp>
      <p:sp>
        <p:nvSpPr>
          <p:cNvPr id="5" name="TextBox 4">
            <a:extLst>
              <a:ext uri="{FF2B5EF4-FFF2-40B4-BE49-F238E27FC236}">
                <a16:creationId xmlns:a16="http://schemas.microsoft.com/office/drawing/2014/main" id="{A9A6D2AF-0043-BC61-661F-5C97574E04A4}"/>
              </a:ext>
            </a:extLst>
          </p:cNvPr>
          <p:cNvSpPr txBox="1"/>
          <p:nvPr/>
        </p:nvSpPr>
        <p:spPr>
          <a:xfrm>
            <a:off x="349624" y="1313747"/>
            <a:ext cx="10103223" cy="485671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Based on ratings customers has given highest rating/Strongly recommended for</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CONTENT UNDERSTANDING</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PRODUCT COMPARISION</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EASE OF NAVIGATION</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LOADING SPEED</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USER FRIENDLY INTERFERENCE</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PAYMENT METHOD</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TRANSACTION TIME</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EMPATHY</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PRIVACY</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RESPONSE</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DISCOUNTS/BENEFITS</a:t>
            </a:r>
          </a:p>
          <a:p>
            <a:pPr lvl="1" eaLnBrk="0" fontAlgn="base" hangingPunct="0">
              <a:lnSpc>
                <a:spcPct val="100000"/>
              </a:lnSpc>
              <a:spcBef>
                <a:spcPct val="0"/>
              </a:spcBef>
              <a:spcAft>
                <a:spcPct val="0"/>
              </a:spcAft>
              <a:buClrTx/>
              <a:buFont typeface="Arial" panose="020B0604020202020204" pitchFamily="34" charset="0"/>
              <a:buChar char="•"/>
            </a:pPr>
            <a:endPar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ClrTx/>
              <a:buNone/>
            </a:pPr>
            <a:r>
              <a:rPr lang="en-US" altLang="en-US" dirty="0">
                <a:solidFill>
                  <a:srgbClr val="000000"/>
                </a:solidFill>
                <a:latin typeface="Arial" panose="020B0604020202020204" pitchFamily="34" charset="0"/>
                <a:cs typeface="Arial" panose="020B0604020202020204" pitchFamily="34" charset="0"/>
              </a:rPr>
              <a:t>Below two needs improvement</a:t>
            </a:r>
          </a:p>
          <a:p>
            <a:pPr lvl="1" eaLnBrk="0" fontAlgn="base" hangingPunct="0">
              <a:lnSpc>
                <a:spcPct val="110000"/>
              </a:lnSpc>
              <a:spcBef>
                <a:spcPct val="0"/>
              </a:spcBef>
              <a:spcAft>
                <a:spcPct val="0"/>
              </a:spcAft>
              <a:buClrTx/>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INFORMATION OF SELLER/PRODUCT</a:t>
            </a:r>
          </a:p>
          <a:p>
            <a:pPr lvl="1" eaLnBrk="0" fontAlgn="base" hangingPunct="0">
              <a:lnSpc>
                <a:spcPct val="110000"/>
              </a:lnSpc>
              <a:spcBef>
                <a:spcPct val="0"/>
              </a:spcBef>
              <a:spcAft>
                <a:spcPct val="0"/>
              </a:spcAft>
              <a:buClrTx/>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INFORMATION OF PRODUCT</a:t>
            </a:r>
          </a:p>
          <a:p>
            <a:pPr algn="l"/>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2535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TotalTime>
  <Words>849</Words>
  <Application>Microsoft Office PowerPoint</Application>
  <PresentationFormat>Widescreen</PresentationFormat>
  <Paragraphs>109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Cambria</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dc:creator>
  <cp:lastModifiedBy>Raj</cp:lastModifiedBy>
  <cp:revision>2</cp:revision>
  <dcterms:created xsi:type="dcterms:W3CDTF">2022-09-25T12:15:40Z</dcterms:created>
  <dcterms:modified xsi:type="dcterms:W3CDTF">2022-09-25T13:05:46Z</dcterms:modified>
</cp:coreProperties>
</file>