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6"/>
  </p:notesMasterIdLst>
  <p:sldIdLst>
    <p:sldId id="256" r:id="rId2"/>
    <p:sldId id="373" r:id="rId3"/>
    <p:sldId id="412" r:id="rId4"/>
    <p:sldId id="413" r:id="rId5"/>
  </p:sldIdLst>
  <p:sldSz cx="9144000" cy="6858000" type="screen4x3"/>
  <p:notesSz cx="6858000" cy="9144000"/>
  <p:embeddedFontLst>
    <p:embeddedFont>
      <p:font typeface="Georgia" panose="02040502050405020303" pitchFamily="18" charset="0"/>
      <p:regular r:id="rId7"/>
      <p:bold r:id="rId8"/>
      <p:italic r:id="rId9"/>
      <p:boldItalic r:id="rId10"/>
    </p:embeddedFont>
    <p:embeddedFont>
      <p:font typeface="ＭＳ Ｐゴシック" panose="020B0600070205080204" pitchFamily="34" charset="-128"/>
      <p:regular r:id="rId11"/>
    </p:embeddedFont>
    <p:embeddedFont>
      <p:font typeface="Comic Sans MS" panose="030F0702030302020204" pitchFamily="66" charset="0"/>
      <p:regular r:id="rId12"/>
      <p:bold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Arial Narrow" panose="020B0606020202030204" pitchFamily="34" charset="0"/>
      <p:regular r:id="rId18"/>
      <p:bold r:id="rId19"/>
      <p:italic r:id="rId20"/>
      <p:boldItalic r:id="rId21"/>
    </p:embeddedFont>
    <p:embeddedFont>
      <p:font typeface="SimSun" panose="02010600030101010101" pitchFamily="2" charset="-122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639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00" autoAdjust="0"/>
  </p:normalViewPr>
  <p:slideViewPr>
    <p:cSldViewPr snapToGrid="0" snapToObjects="1">
      <p:cViewPr>
        <p:scale>
          <a:sx n="57" d="100"/>
          <a:sy n="57" d="100"/>
        </p:scale>
        <p:origin x="-2526" y="-9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5.fnt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presProps" Target="presProp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CA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03012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lang="en-CA" sz="12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CA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9587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dia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53"/>
          <p:cNvSpPr txBox="1">
            <a:spLocks noGrp="1"/>
          </p:cNvSpPr>
          <p:nvPr>
            <p:ph type="title"/>
          </p:nvPr>
        </p:nvSpPr>
        <p:spPr>
          <a:xfrm>
            <a:off x="0" y="13636"/>
            <a:ext cx="8134065" cy="6554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bg1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 dirty="0"/>
          </a:p>
        </p:txBody>
      </p:sp>
      <p:sp>
        <p:nvSpPr>
          <p:cNvPr id="8" name="Shape 34"/>
          <p:cNvSpPr txBox="1">
            <a:spLocks noGrp="1"/>
          </p:cNvSpPr>
          <p:nvPr>
            <p:ph type="body" idx="1" hasCustomPrompt="1"/>
          </p:nvPr>
        </p:nvSpPr>
        <p:spPr>
          <a:xfrm>
            <a:off x="96671" y="982639"/>
            <a:ext cx="8446828" cy="52953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20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Calibri"/>
              </a:defRPr>
            </a:lvl1pPr>
            <a:lvl2pPr marL="742950" marR="0" lvl="1" indent="-252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52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CA" dirty="0" smtClean="0"/>
              <a:t>Txt 1</a:t>
            </a:r>
          </a:p>
          <a:p>
            <a:pPr lvl="1"/>
            <a:r>
              <a:rPr lang="en-CA" dirty="0" smtClean="0"/>
              <a:t>Txt 2</a:t>
            </a:r>
          </a:p>
          <a:p>
            <a:pPr lvl="2"/>
            <a:r>
              <a:rPr lang="en-CA" dirty="0" smtClean="0"/>
              <a:t>TXT 3</a:t>
            </a: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og indholdsobjek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53"/>
          <p:cNvSpPr txBox="1">
            <a:spLocks noGrp="1"/>
          </p:cNvSpPr>
          <p:nvPr>
            <p:ph type="title"/>
          </p:nvPr>
        </p:nvSpPr>
        <p:spPr>
          <a:xfrm>
            <a:off x="0" y="0"/>
            <a:ext cx="8237838" cy="6554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bg1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 dirty="0"/>
          </a:p>
        </p:txBody>
      </p:sp>
      <p:sp>
        <p:nvSpPr>
          <p:cNvPr id="10" name="Shape 34"/>
          <p:cNvSpPr txBox="1">
            <a:spLocks noGrp="1"/>
          </p:cNvSpPr>
          <p:nvPr>
            <p:ph type="body" idx="1" hasCustomPrompt="1"/>
          </p:nvPr>
        </p:nvSpPr>
        <p:spPr>
          <a:xfrm>
            <a:off x="68096" y="982211"/>
            <a:ext cx="8446828" cy="53776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20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Calibri"/>
              </a:defRPr>
            </a:lvl1pPr>
            <a:lvl2pPr marL="742950" marR="0" lvl="1" indent="-252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52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CA" dirty="0" smtClean="0"/>
              <a:t>Txt 1</a:t>
            </a:r>
          </a:p>
          <a:p>
            <a:pPr lvl="1"/>
            <a:r>
              <a:rPr lang="en-CA" dirty="0" smtClean="0"/>
              <a:t>Txt 2</a:t>
            </a:r>
          </a:p>
          <a:p>
            <a:pPr lvl="2"/>
            <a:r>
              <a:rPr lang="en-CA" dirty="0" smtClean="0"/>
              <a:t>TXT 3</a:t>
            </a: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ammenligning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129648" y="1262157"/>
            <a:ext cx="4456287" cy="7041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129648" y="1901920"/>
            <a:ext cx="4456287" cy="43487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3"/>
          </p:nvPr>
        </p:nvSpPr>
        <p:spPr>
          <a:xfrm>
            <a:off x="4317472" y="1262157"/>
            <a:ext cx="4458037" cy="7041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4"/>
          </p:nvPr>
        </p:nvSpPr>
        <p:spPr>
          <a:xfrm>
            <a:off x="4317472" y="1901920"/>
            <a:ext cx="4458037" cy="43487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53"/>
          <p:cNvSpPr txBox="1">
            <a:spLocks noGrp="1"/>
          </p:cNvSpPr>
          <p:nvPr>
            <p:ph type="title"/>
          </p:nvPr>
        </p:nvSpPr>
        <p:spPr>
          <a:xfrm>
            <a:off x="0" y="13646"/>
            <a:ext cx="8134065" cy="6554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bg1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 indholdsobjekt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122830" y="4176216"/>
            <a:ext cx="4359321" cy="17059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34552" y="1081589"/>
            <a:ext cx="4250140" cy="49234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Shape 53"/>
          <p:cNvSpPr txBox="1">
            <a:spLocks noGrp="1"/>
          </p:cNvSpPr>
          <p:nvPr>
            <p:ph type="title"/>
          </p:nvPr>
        </p:nvSpPr>
        <p:spPr>
          <a:xfrm>
            <a:off x="0" y="14043"/>
            <a:ext cx="8134065" cy="6554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bg1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 dirty="0"/>
          </a:p>
        </p:txBody>
      </p:sp>
      <p:sp>
        <p:nvSpPr>
          <p:cNvPr id="5" name="Pladsholder til indhold 3"/>
          <p:cNvSpPr>
            <a:spLocks noGrp="1"/>
          </p:cNvSpPr>
          <p:nvPr>
            <p:ph sz="half" idx="10"/>
          </p:nvPr>
        </p:nvSpPr>
        <p:spPr>
          <a:xfrm>
            <a:off x="122829" y="1077913"/>
            <a:ext cx="4359321" cy="290723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/>
              </a:defRPr>
            </a:lvl1pPr>
            <a:lvl2pPr>
              <a:defRPr sz="2000">
                <a:latin typeface="Calibri"/>
              </a:defRPr>
            </a:lvl2pPr>
            <a:lvl3pPr>
              <a:defRPr sz="1800">
                <a:latin typeface="Calibri"/>
              </a:defRPr>
            </a:lvl3pPr>
            <a:lvl4pPr>
              <a:defRPr sz="1600">
                <a:latin typeface="Calibri"/>
              </a:defRPr>
            </a:lvl4pPr>
            <a:lvl5pPr>
              <a:defRPr sz="1600">
                <a:latin typeface="Calibr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177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 userDrawn="1"/>
        </p:nvSpPr>
        <p:spPr>
          <a:xfrm>
            <a:off x="0" y="0"/>
            <a:ext cx="8237181" cy="879475"/>
          </a:xfrm>
          <a:prstGeom prst="rect">
            <a:avLst/>
          </a:prstGeom>
          <a:solidFill>
            <a:srgbClr val="4D639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/>
          <p:nvPr userDrawn="1"/>
        </p:nvSpPr>
        <p:spPr>
          <a:xfrm>
            <a:off x="8237182" y="879475"/>
            <a:ext cx="906816" cy="6763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8379725" y="6469040"/>
            <a:ext cx="764275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400" b="0" i="1" u="none" strike="noStrike" cap="none">
                <a:solidFill>
                  <a:schemeClr val="bg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 lang="en-CA" sz="1400" b="0" i="1" u="none" strike="noStrike" cap="none">
              <a:solidFill>
                <a:schemeClr val="bg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" name="TextBox 23"/>
          <p:cNvSpPr txBox="1">
            <a:spLocks noChangeArrowheads="1"/>
          </p:cNvSpPr>
          <p:nvPr userDrawn="1"/>
        </p:nvSpPr>
        <p:spPr bwMode="auto">
          <a:xfrm>
            <a:off x="0" y="6469040"/>
            <a:ext cx="8379725" cy="400110"/>
          </a:xfrm>
          <a:prstGeom prst="rect">
            <a:avLst/>
          </a:prstGeom>
          <a:solidFill>
            <a:srgbClr val="4D6390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CA" sz="2000" dirty="0" smtClean="0">
                <a:solidFill>
                  <a:schemeClr val="bg1"/>
                </a:solidFill>
              </a:rPr>
              <a:t>© 2002–17 Multimedia </a:t>
            </a:r>
            <a:r>
              <a:rPr lang="en-CA" sz="2000" dirty="0">
                <a:solidFill>
                  <a:schemeClr val="bg1"/>
                </a:solidFill>
              </a:rPr>
              <a:t>Communications research </a:t>
            </a:r>
            <a:r>
              <a:rPr lang="en-CA" sz="2000" dirty="0" smtClean="0">
                <a:solidFill>
                  <a:schemeClr val="bg1"/>
                </a:solidFill>
              </a:rPr>
              <a:t>Laboratory (</a:t>
            </a:r>
            <a:r>
              <a:rPr lang="en-CA" sz="2000" dirty="0" err="1" smtClean="0">
                <a:solidFill>
                  <a:schemeClr val="bg1"/>
                </a:solidFill>
              </a:rPr>
              <a:t>MCRLab</a:t>
            </a:r>
            <a:r>
              <a:rPr lang="en-CA" sz="2000" dirty="0" smtClean="0">
                <a:solidFill>
                  <a:schemeClr val="bg1"/>
                </a:solidFill>
              </a:rPr>
              <a:t>) </a:t>
            </a:r>
            <a:endParaRPr lang="en-CA" sz="20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896" y="22083"/>
            <a:ext cx="840915" cy="840915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6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0" y="960301"/>
            <a:ext cx="9144000" cy="1206499"/>
          </a:xfrm>
          <a:prstGeom prst="rect">
            <a:avLst/>
          </a:prstGeom>
          <a:solidFill>
            <a:srgbClr val="4D639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tx2">
                  <a:lumMod val="9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128348" y="928473"/>
            <a:ext cx="8877026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3200" dirty="0" smtClean="0">
                <a:solidFill>
                  <a:schemeClr val="bg1"/>
                </a:solidFill>
              </a:rPr>
              <a:t>Immersive and intuitive driving environment using haptic and visual technologies </a:t>
            </a:r>
            <a:endParaRPr lang="en-CA" sz="32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513172" y="6099600"/>
            <a:ext cx="63145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CA" altLang="zh-CN" sz="2000" kern="0" dirty="0" smtClean="0">
                <a:solidFill>
                  <a:schemeClr val="tx2">
                    <a:lumMod val="25000"/>
                  </a:schemeClr>
                </a:solidFill>
                <a:latin typeface="Georgia" panose="02040502050405020303" pitchFamily="18" charset="0"/>
                <a:ea typeface="SimSun" pitchFamily="2" charset="-122"/>
              </a:rPr>
              <a:t>ELG 5121 </a:t>
            </a:r>
            <a:r>
              <a:rPr lang="en-CA" altLang="zh-CN" sz="2000" kern="0" smtClean="0">
                <a:solidFill>
                  <a:schemeClr val="tx2">
                    <a:lumMod val="25000"/>
                  </a:schemeClr>
                </a:solidFill>
                <a:latin typeface="Georgia" panose="02040502050405020303" pitchFamily="18" charset="0"/>
                <a:ea typeface="SimSun" pitchFamily="2" charset="-122"/>
              </a:rPr>
              <a:t>Multimedia Communications, Fall 2017</a:t>
            </a:r>
            <a:endParaRPr lang="en-CA" altLang="zh-CN" sz="2000" dirty="0">
              <a:solidFill>
                <a:schemeClr val="tx2">
                  <a:lumMod val="25000"/>
                </a:schemeClr>
              </a:solidFill>
              <a:latin typeface="Georgia" panose="02040502050405020303" pitchFamily="18" charset="0"/>
              <a:ea typeface="SimSun" pitchFamily="2" charset="-122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3" y="45145"/>
            <a:ext cx="1788548" cy="7240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0" y="0"/>
            <a:ext cx="952500" cy="9525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196855" y="2526835"/>
            <a:ext cx="2084225" cy="2494052"/>
            <a:chOff x="-74968" y="3526321"/>
            <a:chExt cx="2084225" cy="2089264"/>
          </a:xfrm>
        </p:grpSpPr>
        <p:pic>
          <p:nvPicPr>
            <p:cNvPr id="13" name="Picture 3" descr="C:\Users\elsaddik\Documents\1_Documents\public\abedweb\researchers\na_s2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640" y="3526321"/>
              <a:ext cx="1143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-74968" y="5092365"/>
              <a:ext cx="20842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b="1" dirty="0" err="1" smtClean="0">
                  <a:solidFill>
                    <a:schemeClr val="tx1">
                      <a:lumMod val="10000"/>
                    </a:schemeClr>
                  </a:solidFill>
                </a:rPr>
                <a:t>Rajshekhar</a:t>
              </a:r>
              <a:r>
                <a:rPr lang="en-CA" b="1" dirty="0" smtClean="0">
                  <a:solidFill>
                    <a:schemeClr val="tx1">
                      <a:lumMod val="10000"/>
                    </a:schemeClr>
                  </a:solidFill>
                </a:rPr>
                <a:t> Mukherjee</a:t>
              </a:r>
            </a:p>
            <a:p>
              <a:pPr algn="ctr"/>
              <a:r>
                <a:rPr lang="en-CA" i="1" dirty="0" smtClean="0">
                  <a:solidFill>
                    <a:schemeClr val="tx1">
                      <a:lumMod val="10000"/>
                    </a:schemeClr>
                  </a:solidFill>
                </a:rPr>
                <a:t>300030835</a:t>
              </a:r>
              <a:endParaRPr lang="en-CA" i="1" dirty="0">
                <a:solidFill>
                  <a:schemeClr val="tx1">
                    <a:lumMod val="10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393704" y="2526835"/>
            <a:ext cx="1356462" cy="2494052"/>
            <a:chOff x="288913" y="3526321"/>
            <a:chExt cx="1356462" cy="2089264"/>
          </a:xfrm>
        </p:grpSpPr>
        <p:pic>
          <p:nvPicPr>
            <p:cNvPr id="16" name="Picture 3" descr="C:\Users\elsaddik\Documents\1_Documents\public\abedweb\researchers\na_s2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640" y="3526321"/>
              <a:ext cx="1143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288913" y="5092365"/>
              <a:ext cx="13564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b="1" dirty="0" err="1" smtClean="0">
                  <a:solidFill>
                    <a:schemeClr val="tx1">
                      <a:lumMod val="10000"/>
                    </a:schemeClr>
                  </a:solidFill>
                </a:rPr>
                <a:t>Kuntal</a:t>
              </a:r>
              <a:r>
                <a:rPr lang="en-CA" b="1" dirty="0" smtClean="0">
                  <a:solidFill>
                    <a:schemeClr val="tx1">
                      <a:lumMod val="10000"/>
                    </a:schemeClr>
                  </a:solidFill>
                </a:rPr>
                <a:t> Ghosh</a:t>
              </a:r>
              <a:endParaRPr lang="en-CA" b="1" dirty="0">
                <a:solidFill>
                  <a:schemeClr val="tx1">
                    <a:lumMod val="10000"/>
                  </a:schemeClr>
                </a:solidFill>
              </a:endParaRPr>
            </a:p>
            <a:p>
              <a:pPr algn="ctr"/>
              <a:r>
                <a:rPr lang="en-CA" i="1" dirty="0" smtClean="0">
                  <a:solidFill>
                    <a:schemeClr val="tx1">
                      <a:lumMod val="10000"/>
                    </a:schemeClr>
                  </a:solidFill>
                </a:rPr>
                <a:t>100958992</a:t>
              </a:r>
            </a:p>
          </p:txBody>
        </p:sp>
      </p:grpSp>
      <p:pic>
        <p:nvPicPr>
          <p:cNvPr id="1026" name="Picture 2" descr="C:\Users\admin\Downloads\kg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278" y="2457836"/>
            <a:ext cx="1258888" cy="163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172" y="2526835"/>
            <a:ext cx="1775073" cy="1566044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6788813" y="2713520"/>
            <a:ext cx="1707520" cy="2089264"/>
            <a:chOff x="113386" y="3526321"/>
            <a:chExt cx="1707520" cy="2089264"/>
          </a:xfrm>
        </p:grpSpPr>
        <p:pic>
          <p:nvPicPr>
            <p:cNvPr id="19" name="Picture 3" descr="C:\Users\elsaddik\Documents\1_Documents\public\abedweb\researchers\na_s2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640" y="3526321"/>
              <a:ext cx="1143000" cy="1379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113386" y="5092365"/>
              <a:ext cx="17075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b="1" dirty="0" err="1" smtClean="0">
                  <a:solidFill>
                    <a:schemeClr val="tx1">
                      <a:lumMod val="10000"/>
                    </a:schemeClr>
                  </a:solidFill>
                </a:rPr>
                <a:t>Matthieu</a:t>
              </a:r>
              <a:r>
                <a:rPr lang="en-CA" b="1" dirty="0" smtClean="0">
                  <a:solidFill>
                    <a:schemeClr val="tx1">
                      <a:lumMod val="10000"/>
                    </a:schemeClr>
                  </a:solidFill>
                </a:rPr>
                <a:t> </a:t>
              </a:r>
              <a:r>
                <a:rPr lang="en-CA" b="1" dirty="0" err="1" smtClean="0">
                  <a:solidFill>
                    <a:schemeClr val="tx1">
                      <a:lumMod val="10000"/>
                    </a:schemeClr>
                  </a:solidFill>
                </a:rPr>
                <a:t>Scherrer</a:t>
              </a:r>
              <a:endParaRPr lang="en-CA" b="1" dirty="0">
                <a:solidFill>
                  <a:schemeClr val="tx1">
                    <a:lumMod val="10000"/>
                  </a:schemeClr>
                </a:solidFill>
              </a:endParaRPr>
            </a:p>
            <a:p>
              <a:pPr algn="ctr"/>
              <a:r>
                <a:rPr lang="en-CA" i="1" dirty="0" smtClean="0">
                  <a:solidFill>
                    <a:schemeClr val="tx1">
                      <a:lumMod val="10000"/>
                    </a:schemeClr>
                  </a:solidFill>
                </a:rPr>
                <a:t>100958992</a:t>
              </a: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we proposed</a:t>
            </a:r>
            <a:endParaRPr lang="en-CA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6670" y="982639"/>
            <a:ext cx="8914325" cy="5295331"/>
          </a:xfrm>
        </p:spPr>
        <p:txBody>
          <a:bodyPr/>
          <a:lstStyle/>
          <a:p>
            <a:pPr marL="90900" indent="0">
              <a:buNone/>
            </a:pPr>
            <a:r>
              <a:rPr lang="en-US" dirty="0" smtClean="0"/>
              <a:t>Making driving assistance systems safer </a:t>
            </a:r>
            <a:r>
              <a:rPr lang="en-US" dirty="0"/>
              <a:t>as well as more </a:t>
            </a:r>
            <a:r>
              <a:rPr lang="en-US" dirty="0" smtClean="0"/>
              <a:t>immersive by </a:t>
            </a:r>
          </a:p>
          <a:p>
            <a:endParaRPr lang="en-US" dirty="0"/>
          </a:p>
          <a:p>
            <a:r>
              <a:rPr lang="en-US" dirty="0" smtClean="0"/>
              <a:t>encoded </a:t>
            </a:r>
            <a:r>
              <a:rPr lang="en-US" dirty="0"/>
              <a:t>haptic system to interact with the </a:t>
            </a:r>
            <a:r>
              <a:rPr lang="en-US" dirty="0" smtClean="0"/>
              <a:t>driver</a:t>
            </a:r>
          </a:p>
          <a:p>
            <a:r>
              <a:rPr lang="en-US" dirty="0" smtClean="0"/>
              <a:t> provide additional </a:t>
            </a:r>
            <a:r>
              <a:rPr lang="en-US" dirty="0" smtClean="0"/>
              <a:t>audio, </a:t>
            </a:r>
            <a:r>
              <a:rPr lang="en-US" dirty="0" smtClean="0"/>
              <a:t>visual </a:t>
            </a:r>
            <a:r>
              <a:rPr lang="en-US" dirty="0"/>
              <a:t>feedback to </a:t>
            </a:r>
            <a:r>
              <a:rPr lang="en-US" dirty="0" smtClean="0"/>
              <a:t>the driver.</a:t>
            </a:r>
            <a:endParaRPr lang="en-US" dirty="0"/>
          </a:p>
          <a:p>
            <a:pPr lvl="1"/>
            <a:endParaRPr lang="en-CA" dirty="0" smtClean="0"/>
          </a:p>
          <a:p>
            <a:pPr lvl="1"/>
            <a:endParaRPr lang="en-CA" dirty="0"/>
          </a:p>
          <a:p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3053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we’ve achieved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CA" dirty="0" smtClean="0"/>
              <a:t>Tactile Haptic (vibration sensor), Audio (buzzer), Visual (LED), Video feedback (embedded annotation on video) </a:t>
            </a:r>
            <a:r>
              <a:rPr lang="en-CA" dirty="0"/>
              <a:t>in real time with a Lane </a:t>
            </a:r>
            <a:r>
              <a:rPr lang="en-CA" dirty="0" smtClean="0"/>
              <a:t>departure warning </a:t>
            </a:r>
            <a:r>
              <a:rPr lang="en-CA" dirty="0"/>
              <a:t>detection </a:t>
            </a:r>
            <a:r>
              <a:rPr lang="en-CA" dirty="0" smtClean="0"/>
              <a:t>system</a:t>
            </a:r>
          </a:p>
          <a:p>
            <a:r>
              <a:rPr lang="en-CA" dirty="0" smtClean="0"/>
              <a:t>Implemented a very necessary and prevalent </a:t>
            </a:r>
            <a:r>
              <a:rPr lang="en-CA" dirty="0"/>
              <a:t>s</a:t>
            </a:r>
            <a:r>
              <a:rPr lang="en-CA" dirty="0" smtClean="0"/>
              <a:t>afety feature included in all modern cars within Advanced Driver Assist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78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96" y="799336"/>
            <a:ext cx="8446828" cy="5377645"/>
          </a:xfrm>
        </p:spPr>
        <p:txBody>
          <a:bodyPr/>
          <a:lstStyle/>
          <a:p>
            <a:r>
              <a:rPr lang="en-US" dirty="0" smtClean="0"/>
              <a:t>Include various types of ADAS safety systems along with Lane departure system</a:t>
            </a:r>
          </a:p>
          <a:p>
            <a:r>
              <a:rPr lang="en-US" dirty="0" smtClean="0"/>
              <a:t>Example : Lane Assist System, Pedestrian tracking and vehicle collision warning system</a:t>
            </a:r>
          </a:p>
          <a:p>
            <a:r>
              <a:rPr lang="en-US" dirty="0" smtClean="0"/>
              <a:t>Moving from PC based system to a commercial embedded </a:t>
            </a:r>
            <a:r>
              <a:rPr lang="en-US" dirty="0"/>
              <a:t>system module (GPU or dedicated signal processing on-board </a:t>
            </a:r>
            <a:r>
              <a:rPr lang="en-US" dirty="0" smtClean="0"/>
              <a:t>chip)</a:t>
            </a:r>
          </a:p>
          <a:p>
            <a:r>
              <a:rPr lang="en-US" dirty="0" smtClean="0"/>
              <a:t>Faster</a:t>
            </a:r>
            <a:r>
              <a:rPr lang="en-US" dirty="0" smtClean="0"/>
              <a:t> interface between serial protocol and MATLAB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99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CRLa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168</Words>
  <Application>Microsoft Office PowerPoint</Application>
  <PresentationFormat>On-screen Show (4:3)</PresentationFormat>
  <Paragraphs>25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Georgia</vt:lpstr>
      <vt:lpstr>ＭＳ Ｐゴシック</vt:lpstr>
      <vt:lpstr>Comic Sans MS</vt:lpstr>
      <vt:lpstr>Calibri</vt:lpstr>
      <vt:lpstr>Arial Narrow</vt:lpstr>
      <vt:lpstr>SimSun</vt:lpstr>
      <vt:lpstr>MCRLab</vt:lpstr>
      <vt:lpstr>PowerPoint Presentation</vt:lpstr>
      <vt:lpstr>What we proposed</vt:lpstr>
      <vt:lpstr>What we’ve achieved 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A. Elsaddik</dc:creator>
  <cp:lastModifiedBy>mcadieux</cp:lastModifiedBy>
  <cp:revision>143</cp:revision>
  <dcterms:modified xsi:type="dcterms:W3CDTF">2017-11-08T01:32:18Z</dcterms:modified>
</cp:coreProperties>
</file>