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74" r:id="rId7"/>
    <p:sldId id="265" r:id="rId8"/>
    <p:sldId id="275" r:id="rId9"/>
    <p:sldId id="276" r:id="rId10"/>
    <p:sldId id="277" r:id="rId11"/>
    <p:sldId id="278" r:id="rId12"/>
    <p:sldId id="267" r:id="rId13"/>
    <p:sldId id="279" r:id="rId14"/>
    <p:sldId id="268" r:id="rId15"/>
    <p:sldId id="269" r:id="rId16"/>
    <p:sldId id="270" r:id="rId17"/>
    <p:sldId id="271" r:id="rId18"/>
    <p:sldId id="272" r:id="rId19"/>
    <p:sldId id="273" r:id="rId20"/>
    <p:sldId id="262" r:id="rId21"/>
    <p:sldId id="260"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12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447801"/>
            <a:ext cx="7391400" cy="1371600"/>
          </a:xfrm>
        </p:spPr>
        <p:txBody>
          <a:bodyPr>
            <a:normAutofit fontScale="90000"/>
          </a:bodyPr>
          <a:lstStyle/>
          <a:p>
            <a:pPr algn="ctr"/>
            <a:br>
              <a:rPr lang="en-US" b="0" dirty="0"/>
            </a:br>
            <a:r>
              <a:rPr lang="en-US" sz="4000" b="0" dirty="0"/>
              <a:t> Student Result Management System </a:t>
            </a:r>
            <a:br>
              <a:rPr lang="en-US" sz="4000" b="0" dirty="0" smtClean="0"/>
            </a:br>
            <a:r>
              <a:rPr lang="en-US" sz="4000" b="0" dirty="0" smtClean="0"/>
              <a:t>Using </a:t>
            </a:r>
            <a:r>
              <a:rPr lang="en-US" sz="4000" b="0" dirty="0"/>
              <a:t>Node JS </a:t>
            </a:r>
            <a:endParaRPr lang="en-US" sz="4000"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smtClean="0">
                <a:solidFill>
                  <a:schemeClr val="accent1">
                    <a:lumMod val="75000"/>
                  </a:schemeClr>
                </a:solidFill>
                <a:ea typeface="SimSun" panose="02010600030101010101" pitchFamily="2" charset="-122"/>
                <a:cs typeface="Calibri" panose="020F0502020204030204" pitchFamily="34" charset="0"/>
              </a:rPr>
              <a:t>Decision Tree</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381000" y="1462854"/>
            <a:ext cx="7772400" cy="501414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914400"/>
          </a:xfrm>
        </p:spPr>
        <p:txBody>
          <a:bodyPr>
            <a:normAutofit fontScale="90000"/>
          </a:bodyPr>
          <a:lstStyle/>
          <a:p>
            <a:pPr lvl="0"/>
            <a:r>
              <a:rPr lang="en-US" altLang="zh-CN" sz="3200" b="1" cap="none" dirty="0" smtClean="0">
                <a:solidFill>
                  <a:schemeClr val="accent1">
                    <a:lumMod val="75000"/>
                  </a:schemeClr>
                </a:solidFill>
                <a:cs typeface="Calibri" panose="020F0502020204030204" pitchFamily="34" charset="0"/>
              </a:rPr>
              <a:t>Screenshots</a:t>
            </a:r>
            <a:br>
              <a:rPr lang="en-US" altLang="zh-CN" sz="3200" cap="none" dirty="0" smtClean="0">
                <a:solidFill>
                  <a:schemeClr val="tx1">
                    <a:lumMod val="75000"/>
                    <a:lumOff val="25000"/>
                  </a:schemeClr>
                </a:solidFill>
                <a:latin typeface="Calibri" panose="020F0502020204030204" pitchFamily="34" charset="0"/>
                <a:cs typeface="Calibri" panose="020F0502020204030204" pitchFamily="34" charset="0"/>
              </a:rPr>
            </a:br>
            <a:endParaRPr lang="en-US" dirty="0"/>
          </a:p>
        </p:txBody>
      </p:sp>
      <p:sp>
        <p:nvSpPr>
          <p:cNvPr id="5" name="Title 1"/>
          <p:cNvSpPr txBox="1"/>
          <p:nvPr/>
        </p:nvSpPr>
        <p:spPr>
          <a:xfrm>
            <a:off x="609600" y="990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Login</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6" name="Content Placeholder 5"/>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457200" y="2856991"/>
            <a:ext cx="7467600" cy="236004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914400"/>
          </a:xfrm>
        </p:spPr>
        <p:txBody>
          <a:bodyPr>
            <a:normAutofit fontScale="90000"/>
          </a:bodyPr>
          <a:lstStyle/>
          <a:p>
            <a:pPr lvl="0"/>
            <a:r>
              <a:rPr lang="en-US" altLang="zh-CN" sz="3200" b="1" cap="none" dirty="0" smtClean="0">
                <a:solidFill>
                  <a:schemeClr val="accent1">
                    <a:lumMod val="75000"/>
                  </a:schemeClr>
                </a:solidFill>
                <a:cs typeface="Calibri" panose="020F0502020204030204" pitchFamily="34" charset="0"/>
              </a:rPr>
              <a:t>Screenshots</a:t>
            </a:r>
            <a:br>
              <a:rPr lang="en-US" altLang="zh-CN" sz="3200" cap="none" dirty="0" smtClean="0">
                <a:solidFill>
                  <a:schemeClr val="tx1">
                    <a:lumMod val="75000"/>
                    <a:lumOff val="25000"/>
                  </a:schemeClr>
                </a:solidFill>
                <a:latin typeface="Calibri" panose="020F0502020204030204" pitchFamily="34" charset="0"/>
                <a:cs typeface="Calibri" panose="020F0502020204030204" pitchFamily="34" charset="0"/>
              </a:rPr>
            </a:br>
            <a:endParaRPr lang="en-US" dirty="0"/>
          </a:p>
        </p:txBody>
      </p:sp>
      <p:sp>
        <p:nvSpPr>
          <p:cNvPr id="5" name="Title 1"/>
          <p:cNvSpPr txBox="1"/>
          <p:nvPr/>
        </p:nvSpPr>
        <p:spPr>
          <a:xfrm>
            <a:off x="609600" y="990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Login</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4" name="Content Placeholder 3"/>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457200" y="2351994"/>
            <a:ext cx="7467600" cy="337003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09600" y="6858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Home</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3" name="Content Placeholder 2"/>
          <p:cNvPicPr>
            <a:picLocks noGrp="1" noChangeAspect="1"/>
          </p:cNvPicPr>
          <p:nvPr>
            <p:ph sz="quarter" idx="1"/>
          </p:nvPr>
        </p:nvPicPr>
        <p:blipFill>
          <a:blip r:embed="rId1" cstate="print">
            <a:extLst>
              <a:ext uri="{28A0092B-C50C-407E-A947-70E740481C1C}">
                <a14:useLocalDpi xmlns:a14="http://schemas.microsoft.com/office/drawing/2010/main" val="0"/>
              </a:ext>
            </a:extLst>
          </a:blip>
          <a:stretch>
            <a:fillRect/>
          </a:stretch>
        </p:blipFill>
        <p:spPr>
          <a:xfrm>
            <a:off x="457200" y="2360891"/>
            <a:ext cx="7467600" cy="335224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762000" y="4572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Add</a:t>
            </a:r>
            <a:r>
              <a:rPr lang="en-US" sz="3200" noProof="0" dirty="0" smtClean="0">
                <a:ea typeface="SimSun" panose="02010600030101010101" pitchFamily="2" charset="-122"/>
                <a:cs typeface="Calibri" panose="020F0502020204030204" pitchFamily="34" charset="0"/>
              </a:rPr>
              <a:t> </a:t>
            </a:r>
            <a:r>
              <a:rPr lang="en-US" sz="3200" noProof="0" dirty="0" smtClean="0">
                <a:ea typeface="SimSun" panose="02010600030101010101" pitchFamily="2" charset="-122"/>
                <a:cs typeface="Calibri" panose="020F0502020204030204" pitchFamily="34" charset="0"/>
              </a:rPr>
              <a:t>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3" name="Content Placeholder 2"/>
          <p:cNvPicPr>
            <a:picLocks noGrp="1" noChangeAspect="1"/>
          </p:cNvPicPr>
          <p:nvPr>
            <p:ph sz="quarter" idx="1"/>
          </p:nvPr>
        </p:nvPicPr>
        <p:blipFill>
          <a:blip r:embed="rId1" cstate="print">
            <a:extLst>
              <a:ext uri="{28A0092B-C50C-407E-A947-70E740481C1C}">
                <a14:useLocalDpi xmlns:a14="http://schemas.microsoft.com/office/drawing/2010/main" val="0"/>
              </a:ext>
            </a:extLst>
          </a:blip>
          <a:stretch>
            <a:fillRect/>
          </a:stretch>
        </p:blipFill>
        <p:spPr>
          <a:xfrm>
            <a:off x="457200" y="2351480"/>
            <a:ext cx="7467600" cy="337106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View 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3" name="Content Placeholder 2"/>
          <p:cNvPicPr>
            <a:picLocks noGrp="1" noChangeAspect="1"/>
          </p:cNvPicPr>
          <p:nvPr>
            <p:ph sz="quarter" idx="1"/>
          </p:nvPr>
        </p:nvPicPr>
        <p:blipFill>
          <a:blip r:embed="rId1" cstate="print">
            <a:extLst>
              <a:ext uri="{28A0092B-C50C-407E-A947-70E740481C1C}">
                <a14:useLocalDpi xmlns:a14="http://schemas.microsoft.com/office/drawing/2010/main" val="0"/>
              </a:ext>
            </a:extLst>
          </a:blip>
          <a:stretch>
            <a:fillRect/>
          </a:stretch>
        </p:blipFill>
        <p:spPr>
          <a:xfrm>
            <a:off x="457200" y="2359818"/>
            <a:ext cx="7467600" cy="3354388"/>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noProof="0" dirty="0" smtClean="0">
                <a:ea typeface="SimSun" panose="02010600030101010101" pitchFamily="2" charset="-122"/>
                <a:cs typeface="Calibri" panose="020F0502020204030204" pitchFamily="34" charset="0"/>
              </a:rPr>
              <a:t>Edit Student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3" name="Content Placeholder 2"/>
          <p:cNvPicPr>
            <a:picLocks noGrp="1" noChangeAspect="1"/>
          </p:cNvPicPr>
          <p:nvPr>
            <p:ph sz="quarter" idx="1"/>
          </p:nvPr>
        </p:nvPicPr>
        <p:blipFill>
          <a:blip r:embed="rId1" cstate="print">
            <a:extLst>
              <a:ext uri="{28A0092B-C50C-407E-A947-70E740481C1C}">
                <a14:useLocalDpi xmlns:a14="http://schemas.microsoft.com/office/drawing/2010/main" val="0"/>
              </a:ext>
            </a:extLst>
          </a:blip>
          <a:stretch>
            <a:fillRect/>
          </a:stretch>
        </p:blipFill>
        <p:spPr>
          <a:xfrm>
            <a:off x="457200" y="2339831"/>
            <a:ext cx="7467600" cy="3394363"/>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noProof="0" dirty="0" smtClean="0">
                <a:ea typeface="SimSun" panose="02010600030101010101" pitchFamily="2" charset="-122"/>
                <a:cs typeface="Calibri" panose="020F0502020204030204" pitchFamily="34" charset="0"/>
              </a:rPr>
              <a:t>Result</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3" name="Content Placeholder 2"/>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457200" y="2351994"/>
            <a:ext cx="7467600" cy="3370036"/>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685800" y="609600"/>
            <a:ext cx="7467600" cy="609600"/>
          </a:xfrm>
          <a:prstGeom prst="rect">
            <a:avLst/>
          </a:prstGeom>
        </p:spPr>
        <p:txBody>
          <a:bodyPr vert="horz" anchor="b">
            <a:normAutofit/>
          </a:bodyPr>
          <a:lstStyle/>
          <a:p>
            <a:pPr lvl="0">
              <a:spcBef>
                <a:spcPct val="0"/>
              </a:spcBef>
            </a:pPr>
            <a:r>
              <a:rPr lang="en-US" sz="3200" noProof="0" dirty="0" smtClean="0">
                <a:ea typeface="SimSun" panose="02010600030101010101" pitchFamily="2" charset="-122"/>
                <a:cs typeface="Calibri" panose="020F0502020204030204" pitchFamily="34" charset="0"/>
              </a:rPr>
              <a:t>View Results</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pic>
        <p:nvPicPr>
          <p:cNvPr id="3" name="Content Placeholder 2"/>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776287" y="2117725"/>
            <a:ext cx="6829425" cy="3838575"/>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Conclusion</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pPr marL="457200" indent="-457200">
              <a:buFont typeface="+mj-lt"/>
              <a:buAutoNum type="arabicPeriod"/>
            </a:pPr>
            <a:endParaRPr lang="en-US" sz="2000" dirty="0" smtClean="0"/>
          </a:p>
          <a:p>
            <a:pPr marL="457200" indent="-457200">
              <a:buFont typeface="+mj-lt"/>
              <a:buAutoNum type="arabicPeriod"/>
            </a:pPr>
            <a:endParaRPr lang="en-US" sz="2000" dirty="0"/>
          </a:p>
        </p:txBody>
      </p:sp>
      <p:sp>
        <p:nvSpPr>
          <p:cNvPr id="4" name="Title 1"/>
          <p:cNvSpPr txBox="1"/>
          <p:nvPr/>
        </p:nvSpPr>
        <p:spPr>
          <a:xfrm>
            <a:off x="457200" y="1600200"/>
            <a:ext cx="7924800" cy="1676400"/>
          </a:xfrm>
          <a:prstGeom prst="rect">
            <a:avLst/>
          </a:prstGeom>
        </p:spPr>
        <p:txBody>
          <a:bodyPr vert="horz" anchor="b">
            <a:normAutofit/>
          </a:bodyPr>
          <a:lstStyle/>
          <a:p>
            <a:pPr lvl="0">
              <a:spcBef>
                <a:spcPct val="0"/>
              </a:spcBef>
              <a:defRPr/>
            </a:pPr>
            <a:r>
              <a:rPr lang="en-US" sz="2000" dirty="0"/>
              <a:t>Student Result  management systems make faculty jobs more accessible by giving them an easy place to find and sort information. This system allows teachers and student managers to follow with their student engagement. </a:t>
            </a:r>
            <a:endParaRPr kumimoji="0" lang="en-US" sz="2000" i="0" u="none" strike="noStrike" kern="1200" cap="small" spc="0" normalizeH="0" baseline="0" noProof="0" dirty="0">
              <a:ln>
                <a:noFill/>
              </a:ln>
              <a:effectLst/>
              <a:uLnTx/>
              <a:uFillTx/>
              <a:ea typeface="+mj-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7467600" cy="944562"/>
          </a:xfrm>
        </p:spPr>
        <p:txBody>
          <a:bodyPr>
            <a:normAutofit fontScale="90000"/>
          </a:bodyPr>
          <a:lstStyle/>
          <a:p>
            <a:r>
              <a:rPr lang="en-US" altLang="zh-CN" sz="3600" b="1" dirty="0" smtClean="0">
                <a:solidFill>
                  <a:schemeClr val="accent1">
                    <a:lumMod val="75000"/>
                  </a:schemeClr>
                </a:solidFill>
                <a:ea typeface="Tahoma" panose="020B0604030504040204" pitchFamily="34" charset="0"/>
                <a:cs typeface="Tahoma" panose="020B0604030504040204" pitchFamily="34" charset="0"/>
              </a:rPr>
              <a:t>Project Presentation</a:t>
            </a:r>
            <a:br>
              <a:rPr lang="en-US" altLang="zh-CN" b="1" dirty="0" smtClean="0">
                <a:solidFill>
                  <a:srgbClr val="00B050"/>
                </a:solidFill>
                <a:latin typeface="Tahoma" panose="020B0604030504040204" pitchFamily="34" charset="0"/>
                <a:ea typeface="Tahoma" panose="020B0604030504040204" pitchFamily="34" charset="0"/>
                <a:cs typeface="Tahoma" panose="020B0604030504040204" pitchFamily="34" charset="0"/>
              </a:rPr>
            </a:br>
            <a:endParaRPr lang="en-US" dirty="0"/>
          </a:p>
        </p:txBody>
      </p:sp>
      <p:sp>
        <p:nvSpPr>
          <p:cNvPr id="4" name="Rectangle 4"/>
          <p:cNvSpPr>
            <a:spLocks noChangeArrowheads="1"/>
          </p:cNvSpPr>
          <p:nvPr/>
        </p:nvSpPr>
        <p:spPr bwMode="auto">
          <a:xfrm>
            <a:off x="152400" y="1752600"/>
            <a:ext cx="8839200" cy="4276725"/>
          </a:xfrm>
          <a:prstGeom prst="rect">
            <a:avLst/>
          </a:prstGeom>
          <a:noFill/>
          <a:ln w="9525">
            <a:noFill/>
            <a:miter lim="800000"/>
          </a:ln>
          <a:effectLst/>
        </p:spPr>
        <p:txBody>
          <a:bodyPr wrap="square">
            <a:spAutoFit/>
          </a:bodyPr>
          <a:lstStyle/>
          <a:p>
            <a:pPr eaLnBrk="1" hangingPunct="1"/>
            <a:r>
              <a:rPr lang="en-GB" altLang="en-US" sz="3200" dirty="0"/>
              <a:t>Submitted </a:t>
            </a:r>
            <a:r>
              <a:rPr lang="en-GB" altLang="en-US" sz="3200" dirty="0" smtClean="0"/>
              <a:t>by:</a:t>
            </a:r>
            <a:endParaRPr lang="en-GB" altLang="en-US" sz="3200" dirty="0" smtClean="0"/>
          </a:p>
          <a:p>
            <a:pPr eaLnBrk="1" hangingPunct="1"/>
            <a:r>
              <a:rPr lang="en-GB" altLang="en-US" sz="3200" dirty="0" smtClean="0"/>
              <a:t> </a:t>
            </a:r>
            <a:r>
              <a:rPr lang="en-US" altLang="en-GB" sz="3200" dirty="0" smtClean="0"/>
              <a:t>           1.Rajshri Thete</a:t>
            </a:r>
            <a:endParaRPr lang="en-US" altLang="en-GB" sz="3200" dirty="0" smtClean="0"/>
          </a:p>
          <a:p>
            <a:pPr eaLnBrk="1" hangingPunct="1"/>
            <a:r>
              <a:rPr lang="en-US" altLang="en-GB" sz="3200" dirty="0" smtClean="0"/>
              <a:t>            2. Sanchita   Bhaktha</a:t>
            </a:r>
            <a:endParaRPr lang="en-US" altLang="en-GB" sz="3200" dirty="0" smtClean="0"/>
          </a:p>
          <a:p>
            <a:pPr eaLnBrk="1" hangingPunct="1"/>
            <a:r>
              <a:rPr lang="en-US" altLang="en-GB" sz="3200" dirty="0" smtClean="0"/>
              <a:t>            3. Manali Patil</a:t>
            </a:r>
            <a:endParaRPr lang="en-US" altLang="en-GB" sz="3200" dirty="0" smtClean="0"/>
          </a:p>
          <a:p>
            <a:pPr eaLnBrk="1" hangingPunct="1"/>
            <a:r>
              <a:rPr lang="en-US" altLang="en-GB" sz="3200" dirty="0" smtClean="0"/>
              <a:t>            4. Priti Yadav</a:t>
            </a:r>
            <a:endParaRPr lang="en-US" altLang="en-GB" sz="3200" dirty="0" smtClean="0"/>
          </a:p>
          <a:p>
            <a:pPr eaLnBrk="1" hangingPunct="1"/>
            <a:endParaRPr lang="en-US" altLang="en-GB" sz="3200" b="1" dirty="0" smtClean="0">
              <a:cs typeface="Calibri" panose="020F0502020204030204" pitchFamily="34" charset="0"/>
            </a:endParaRPr>
          </a:p>
          <a:p>
            <a:pPr eaLnBrk="1" hangingPunct="1"/>
            <a:endParaRPr lang="en-US" altLang="en-GB" sz="3200" b="1" dirty="0" smtClean="0">
              <a:cs typeface="Calibri" panose="020F0502020204030204" pitchFamily="34" charset="0"/>
            </a:endParaRPr>
          </a:p>
          <a:p>
            <a:pPr eaLnBrk="1" hangingPunct="1"/>
            <a:endParaRPr lang="en-GB" altLang="en-US" sz="2400" b="1" dirty="0" smtClean="0">
              <a:cs typeface="Calibri" panose="020F0502020204030204" pitchFamily="34" charset="0"/>
            </a:endParaRPr>
          </a:p>
          <a:p>
            <a:pPr eaLnBrk="1" hangingPunct="1"/>
            <a:r>
              <a:rPr lang="en-GB" altLang="en-US" sz="2400" b="1" dirty="0" smtClean="0">
                <a:latin typeface="Calibri" panose="020F0502020204030204" pitchFamily="34" charset="0"/>
                <a:cs typeface="Calibri" panose="020F0502020204030204" pitchFamily="34" charset="0"/>
              </a:rPr>
              <a:t>                                       </a:t>
            </a:r>
            <a:endParaRPr lang="en-GB" altLang="en-US" sz="2400" b="1" dirty="0" smtClean="0">
              <a:cs typeface="Calibri" panose="020F0502020204030204" pitchFamily="34" charset="0"/>
            </a:endParaRPr>
          </a:p>
        </p:txBody>
      </p:sp>
      <p:sp>
        <p:nvSpPr>
          <p:cNvPr id="5" name="Rectangle 5"/>
          <p:cNvSpPr>
            <a:spLocks noChangeArrowheads="1"/>
          </p:cNvSpPr>
          <p:nvPr/>
        </p:nvSpPr>
        <p:spPr bwMode="auto">
          <a:xfrm>
            <a:off x="304800" y="4038600"/>
            <a:ext cx="8534400" cy="2676525"/>
          </a:xfrm>
          <a:prstGeom prst="rect">
            <a:avLst/>
          </a:prstGeom>
          <a:noFill/>
          <a:ln w="9525">
            <a:noFill/>
            <a:miter lim="800000"/>
          </a:ln>
          <a:effectLst/>
        </p:spPr>
        <p:txBody>
          <a:bodyPr wrap="square">
            <a:spAutoFit/>
          </a:bodyPr>
          <a:lstStyle/>
          <a:p>
            <a:pPr eaLnBrk="1" hangingPunct="1"/>
            <a:endParaRPr lang="en-GB" altLang="en-US" sz="3200" dirty="0"/>
          </a:p>
          <a:p>
            <a:pPr eaLnBrk="1" hangingPunct="1"/>
            <a:r>
              <a:rPr lang="en-GB" altLang="en-US" sz="3200" dirty="0"/>
              <a:t>Submitted To:</a:t>
            </a:r>
            <a:endParaRPr lang="en-GB" altLang="en-US" sz="3200" dirty="0"/>
          </a:p>
          <a:p>
            <a:pPr eaLnBrk="1" hangingPunct="1"/>
            <a:endParaRPr lang="en-GB" altLang="en-US" sz="3200" dirty="0"/>
          </a:p>
          <a:p>
            <a:pPr eaLnBrk="1" hangingPunct="1"/>
            <a:r>
              <a:rPr lang="en-US" altLang="en-GB" sz="3200" dirty="0"/>
              <a:t>                Mr.Anuj Kumar</a:t>
            </a:r>
            <a:endParaRPr lang="en-US" altLang="en-US" sz="3200" dirty="0"/>
          </a:p>
          <a:p>
            <a:r>
              <a:rPr lang="en-GB" altLang="en-US" sz="2000" b="1" dirty="0">
                <a:latin typeface="Century Gothic" panose="020B0502020202020204" pitchFamily="34" charset="0"/>
              </a:rPr>
              <a:t>                        </a:t>
            </a:r>
            <a:r>
              <a:rPr lang="en-GB" altLang="en-US" sz="2000" b="1" dirty="0" smtClean="0">
                <a:latin typeface="Century Gothic" panose="020B0502020202020204" pitchFamily="34" charset="0"/>
              </a:rPr>
              <a:t>              </a:t>
            </a:r>
            <a:endParaRPr lang="en-US" sz="2000" dirty="0"/>
          </a:p>
          <a:p>
            <a:pPr algn="ctr"/>
            <a:r>
              <a:rPr lang="en-US" sz="2000" dirty="0"/>
              <a:t> </a:t>
            </a:r>
            <a:r>
              <a:rPr lang="en-US" sz="2000" dirty="0" smtClean="0"/>
              <a:t>      </a:t>
            </a:r>
            <a:endParaRPr lang="en-US" altLang="zh-CN" dirty="0">
              <a:solidFill>
                <a:srgbClr val="FFFF66"/>
              </a:solidFill>
              <a:latin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0"/>
            <a:ext cx="3962400" cy="914400"/>
          </a:xfrm>
        </p:spPr>
        <p:txBody>
          <a:bodyPr>
            <a:noAutofit/>
          </a:bodyPr>
          <a:lstStyle/>
          <a:p>
            <a:r>
              <a:rPr lang="en-US" sz="4000" b="1" dirty="0" smtClean="0">
                <a:solidFill>
                  <a:schemeClr val="accent1">
                    <a:lumMod val="75000"/>
                  </a:schemeClr>
                </a:solidFill>
              </a:rPr>
              <a:t>Thank You</a:t>
            </a:r>
            <a:endParaRPr lang="en-US" sz="4000" b="1" dirty="0">
              <a:solidFill>
                <a:schemeClr val="accent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0"/>
            <a:ext cx="4191000" cy="762000"/>
          </a:xfrm>
        </p:spPr>
        <p:txBody>
          <a:bodyPr/>
          <a:lstStyle/>
          <a:p>
            <a:r>
              <a:rPr lang="en-US" altLang="zh-CN" b="1" dirty="0" smtClean="0">
                <a:solidFill>
                  <a:schemeClr val="accent1">
                    <a:lumMod val="75000"/>
                  </a:schemeClr>
                </a:solidFill>
                <a:ea typeface="SimSun" panose="02010600030101010101" pitchFamily="2" charset="-122"/>
                <a:cs typeface="Tahoma" panose="020B0604030504040204" pitchFamily="34" charset="0"/>
              </a:rPr>
              <a:t>Contents</a:t>
            </a:r>
            <a:endParaRPr lang="en-US" dirty="0">
              <a:solidFill>
                <a:schemeClr val="accent1">
                  <a:lumMod val="75000"/>
                </a:schemeClr>
              </a:solidFill>
            </a:endParaRPr>
          </a:p>
        </p:txBody>
      </p:sp>
      <p:sp>
        <p:nvSpPr>
          <p:cNvPr id="4" name="Rectangle 2"/>
          <p:cNvSpPr txBox="1">
            <a:spLocks noChangeArrowheads="1"/>
          </p:cNvSpPr>
          <p:nvPr/>
        </p:nvSpPr>
        <p:spPr>
          <a:xfrm>
            <a:off x="2514600" y="1447800"/>
            <a:ext cx="5943600" cy="4800600"/>
          </a:xfrm>
          <a:prstGeom prst="rect">
            <a:avLst/>
          </a:prstGeom>
        </p:spPr>
        <p:txBody>
          <a:bodyPr vert="horz" lIns="91440" tIns="45720" rIns="91440" bIns="45720" rtlCol="0">
            <a:noAutofit/>
          </a:bodyPr>
          <a:lstStyle/>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rPr>
              <a:t>Introduction</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Requirement</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Features</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Entity Relation Model</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lang="en-US" altLang="zh-CN" sz="2000" dirty="0" smtClean="0">
                <a:solidFill>
                  <a:schemeClr val="tx1">
                    <a:lumMod val="75000"/>
                    <a:lumOff val="25000"/>
                  </a:schemeClr>
                </a:solidFill>
                <a:cs typeface="Calibri" panose="020F0502020204030204" pitchFamily="34" charset="0"/>
              </a:rPr>
              <a:t>Decision Tree</a:t>
            </a:r>
            <a:endParaRPr lang="en-US" altLang="zh-CN" sz="2000" dirty="0" smtClean="0">
              <a:solidFill>
                <a:schemeClr val="tx1">
                  <a:lumMod val="75000"/>
                  <a:lumOff val="25000"/>
                </a:schemeClr>
              </a:solidFill>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Screenshots</a:t>
            </a:r>
            <a:r>
              <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rPr>
              <a:t>.</a:t>
            </a:r>
            <a:endParaRPr kumimoji="0" lang="en-US" altLang="zh-CN" sz="2000" b="0" i="0" u="none" strike="noStrike" kern="1200" cap="none" spc="0" normalizeH="0" baseline="0" noProof="0" dirty="0" smtClean="0">
              <a:ln>
                <a:noFill/>
              </a:ln>
              <a:solidFill>
                <a:schemeClr val="tx1">
                  <a:lumMod val="75000"/>
                  <a:lumOff val="25000"/>
                </a:schemeClr>
              </a:solidFill>
              <a:effectLst/>
              <a:uLnTx/>
              <a:uFillTx/>
              <a:cs typeface="Calibri" panose="020F0502020204030204" pitchFamily="34" charset="0"/>
            </a:endParaRPr>
          </a:p>
          <a:p>
            <a:pPr marL="448310" marR="0" lvl="0" indent="-448310" defTabSz="1791970" rtl="0" eaLnBrk="1" fontAlgn="auto" latinLnBrk="0" hangingPunct="1">
              <a:lnSpc>
                <a:spcPct val="100000"/>
              </a:lnSpc>
              <a:spcBef>
                <a:spcPts val="1960"/>
              </a:spcBef>
              <a:spcAft>
                <a:spcPts val="0"/>
              </a:spcAft>
              <a:buClrTx/>
              <a:buSzTx/>
              <a:buFont typeface="Wingdings 3" panose="05040102010807070707" charset="2"/>
              <a:buChar char=""/>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rPr>
              <a:t>Conclusion</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0" marR="0" lvl="0" indent="0" defTabSz="1791970" rtl="0" eaLnBrk="1" fontAlgn="auto" latinLnBrk="0" hangingPunct="1">
              <a:lnSpc>
                <a:spcPct val="100000"/>
              </a:lnSpc>
              <a:spcBef>
                <a:spcPts val="1960"/>
              </a:spcBef>
              <a:spcAft>
                <a:spcPts val="0"/>
              </a:spcAft>
              <a:buClrTx/>
              <a:buSzTx/>
              <a:defRPr/>
            </a:pPr>
            <a:r>
              <a:rPr kumimoji="0" lang="en-US" altLang="zh-TW" sz="2000" b="0" i="0" u="none" strike="noStrike" kern="1200" cap="none" spc="0" normalizeH="0" baseline="0" noProof="0" dirty="0" smtClean="0">
                <a:ln>
                  <a:noFill/>
                </a:ln>
                <a:solidFill>
                  <a:schemeClr val="tx1">
                    <a:lumMod val="75000"/>
                    <a:lumOff val="25000"/>
                  </a:schemeClr>
                </a:solidFill>
                <a:effectLst/>
                <a:uLnTx/>
                <a:uFillTx/>
                <a:latin typeface="Calibri" panose="020F0502020204030204" pitchFamily="34" charset="0"/>
                <a:ea typeface="SimSun" panose="02010600030101010101" pitchFamily="2" charset="-122"/>
                <a:cs typeface="Calibri" panose="020F0502020204030204" pitchFamily="34" charset="0"/>
              </a:rPr>
              <a:t>   </a:t>
            </a:r>
            <a:endParaRPr kumimoji="0" lang="en-US" altLang="zh-TW" sz="2000" b="0" i="0" u="none" strike="noStrike" kern="1200" cap="none" spc="0" normalizeH="0" baseline="0" noProof="0" dirty="0" smtClean="0">
              <a:ln>
                <a:noFill/>
              </a:ln>
              <a:solidFill>
                <a:schemeClr val="tx1">
                  <a:lumMod val="75000"/>
                  <a:lumOff val="25000"/>
                </a:schemeClr>
              </a:solidFill>
              <a:effectLst/>
              <a:uLnTx/>
              <a:uFillTx/>
              <a:ea typeface="SimSun" panose="02010600030101010101" pitchFamily="2" charset="-122"/>
              <a:cs typeface="Calibri" panose="020F0502020204030204" pitchFamily="34" charset="0"/>
            </a:endParaRPr>
          </a:p>
          <a:p>
            <a:pPr marL="0" marR="0" lvl="0" indent="0" defTabSz="1791970" rtl="0" eaLnBrk="1" fontAlgn="auto" latinLnBrk="0" hangingPunct="1">
              <a:lnSpc>
                <a:spcPct val="100000"/>
              </a:lnSpc>
              <a:spcBef>
                <a:spcPts val="1960"/>
              </a:spcBef>
              <a:spcAft>
                <a:spcPts val="0"/>
              </a:spcAft>
              <a:buClrTx/>
              <a:buSzTx/>
              <a:buFont typeface="Arial" panose="020B0604020202020204" pitchFamily="34" charset="0"/>
              <a:buNone/>
              <a:defRPr/>
            </a:pPr>
            <a:endParaRPr kumimoji="0" lang="en-US" altLang="zh-TW" b="0"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SimSun"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a:t>
            </a:r>
            <a:r>
              <a:rPr lang="en-US" altLang="zh-TW" sz="3200" dirty="0">
                <a:solidFill>
                  <a:schemeClr val="tx1">
                    <a:lumMod val="75000"/>
                    <a:lumOff val="25000"/>
                  </a:schemeClr>
                </a:solidFill>
                <a:ea typeface="SimSun" panose="02010600030101010101" pitchFamily="2" charset="-122"/>
                <a:cs typeface="Calibri" panose="020F0502020204030204" pitchFamily="34" charset="0"/>
              </a:rPr>
              <a:t>Student  Result Management System</a:t>
            </a:r>
            <a:endParaRPr lang="en-US" sz="3200" dirty="0" smtClean="0"/>
          </a:p>
          <a:p>
            <a:pPr>
              <a:buNone/>
            </a:pPr>
            <a:endParaRPr lang="en-US" dirty="0" smtClean="0"/>
          </a:p>
          <a:p>
            <a:pPr>
              <a:buNone/>
            </a:pPr>
            <a:r>
              <a:rPr lang="en-US" dirty="0"/>
              <a:t>"StudentResult  Management </a:t>
            </a:r>
            <a:r>
              <a:rPr lang="en-US" dirty="0" smtClean="0"/>
              <a:t>System </a:t>
            </a:r>
            <a:r>
              <a:rPr lang="en-US" dirty="0"/>
              <a:t>is a solution tool that is designed to track, maintain and manage all the data generated by a School, including the grades of a student, their attendance, their interpersonal activities records, etc.,"</a:t>
            </a:r>
            <a:endParaRPr lang="en-US" dirty="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r>
              <a:rPr lang="en-US" b="1" dirty="0" smtClean="0">
                <a:solidFill>
                  <a:schemeClr val="accent1">
                    <a:lumMod val="75000"/>
                  </a:schemeClr>
                </a:solidFill>
              </a:rPr>
              <a:t>Introduction</a:t>
            </a:r>
            <a:endParaRPr lang="en-US" b="1" dirty="0">
              <a:solidFill>
                <a:schemeClr val="accent1">
                  <a:lumMod val="75000"/>
                </a:schemeClr>
              </a:solidFill>
            </a:endParaRPr>
          </a:p>
        </p:txBody>
      </p:sp>
      <p:sp>
        <p:nvSpPr>
          <p:cNvPr id="3" name="Content Placeholder 2"/>
          <p:cNvSpPr>
            <a:spLocks noGrp="1"/>
          </p:cNvSpPr>
          <p:nvPr>
            <p:ph sz="quarter" idx="1"/>
          </p:nvPr>
        </p:nvSpPr>
        <p:spPr/>
        <p:txBody>
          <a:bodyPr/>
          <a:lstStyle/>
          <a:p>
            <a:pPr>
              <a:buNone/>
            </a:pPr>
            <a:r>
              <a:rPr lang="en-US" sz="3200" dirty="0" smtClean="0"/>
              <a:t>About Node JS</a:t>
            </a:r>
            <a:endParaRPr lang="en-US" sz="3200" dirty="0" smtClean="0"/>
          </a:p>
          <a:p>
            <a:pPr>
              <a:buNone/>
            </a:pPr>
            <a:endParaRPr lang="en-US" dirty="0" smtClean="0"/>
          </a:p>
          <a:p>
            <a:pPr>
              <a:buNone/>
            </a:pPr>
            <a:endParaRPr lang="en-US" dirty="0" smtClean="0"/>
          </a:p>
          <a:p>
            <a:pPr>
              <a:buNone/>
            </a:pPr>
            <a:r>
              <a:rPr lang="en-US" dirty="0" smtClean="0"/>
              <a:t>Node.js </a:t>
            </a:r>
            <a:r>
              <a:rPr lang="en-US" dirty="0"/>
              <a:t>is an open-source, cross-platform, back-end JavaScript runtime environment that runs on the V8 engine and executes JavaScript code outside a web browser.</a:t>
            </a:r>
            <a:endParaRPr lang="en-US" dirty="0">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a:bodyPr>
          <a:lstStyle/>
          <a:p>
            <a:pPr>
              <a:buNone/>
            </a:pPr>
            <a:r>
              <a:rPr lang="en-US" b="1" dirty="0" smtClean="0"/>
              <a:t>Technology Used</a:t>
            </a:r>
            <a:r>
              <a:rPr lang="en-US" b="1" dirty="0" smtClean="0"/>
              <a:t>:</a:t>
            </a:r>
            <a:endParaRPr lang="en-US" b="1" dirty="0" smtClean="0"/>
          </a:p>
          <a:p>
            <a:pPr>
              <a:buNone/>
            </a:pPr>
            <a:endParaRPr lang="en-US" b="1" dirty="0" smtClean="0"/>
          </a:p>
          <a:p>
            <a:r>
              <a:rPr lang="en-US" sz="1800" dirty="0" smtClean="0"/>
              <a:t>Front End</a:t>
            </a:r>
            <a:r>
              <a:rPr lang="en-US" sz="1800" dirty="0" smtClean="0"/>
              <a:t>: HTML, CSS, JavaScript, </a:t>
            </a:r>
            <a:r>
              <a:rPr lang="en-US" sz="1800" dirty="0" smtClean="0"/>
              <a:t>Handlebars. </a:t>
            </a:r>
            <a:endParaRPr lang="en-US" sz="1800" dirty="0" smtClean="0"/>
          </a:p>
          <a:p>
            <a:r>
              <a:rPr lang="en-US" sz="1800" dirty="0" smtClean="0"/>
              <a:t>Language</a:t>
            </a:r>
            <a:r>
              <a:rPr lang="en-US" sz="1800" dirty="0" smtClean="0"/>
              <a:t>:  </a:t>
            </a:r>
            <a:r>
              <a:rPr lang="en-US" sz="1800" dirty="0" smtClean="0"/>
              <a:t>Node JS</a:t>
            </a:r>
            <a:endParaRPr lang="en-US" sz="1800" dirty="0" smtClean="0"/>
          </a:p>
          <a:p>
            <a:r>
              <a:rPr lang="en-US" sz="1800" dirty="0" smtClean="0"/>
              <a:t>Back End</a:t>
            </a:r>
            <a:r>
              <a:rPr lang="en-US" sz="1800" dirty="0" smtClean="0"/>
              <a:t>: MySQL</a:t>
            </a:r>
            <a:endParaRPr lang="en-US" sz="1800" dirty="0" smtClean="0"/>
          </a:p>
          <a:p>
            <a:pPr>
              <a:buNone/>
            </a:pPr>
            <a:endParaRPr 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GB" b="1" dirty="0" smtClean="0">
                <a:solidFill>
                  <a:schemeClr val="accent1">
                    <a:lumMod val="75000"/>
                  </a:schemeClr>
                </a:solidFill>
              </a:rPr>
              <a:t>Requirement</a:t>
            </a:r>
            <a:endParaRPr lang="en-US" b="1" dirty="0">
              <a:solidFill>
                <a:schemeClr val="accent1">
                  <a:lumMod val="75000"/>
                </a:schemeClr>
              </a:solidFill>
            </a:endParaRPr>
          </a:p>
        </p:txBody>
      </p:sp>
      <p:sp>
        <p:nvSpPr>
          <p:cNvPr id="3" name="Content Placeholder 2"/>
          <p:cNvSpPr>
            <a:spLocks noGrp="1"/>
          </p:cNvSpPr>
          <p:nvPr>
            <p:ph sz="quarter" idx="1"/>
          </p:nvPr>
        </p:nvSpPr>
        <p:spPr>
          <a:xfrm>
            <a:off x="1752600" y="1295400"/>
            <a:ext cx="6248400" cy="4873752"/>
          </a:xfrm>
        </p:spPr>
        <p:txBody>
          <a:bodyPr>
            <a:normAutofit lnSpcReduction="10000"/>
          </a:bodyPr>
          <a:lstStyle/>
          <a:p>
            <a:pPr>
              <a:buNone/>
            </a:pPr>
            <a:r>
              <a:rPr lang="en-US" b="1" dirty="0" smtClean="0"/>
              <a:t>Software configuration:</a:t>
            </a:r>
            <a:endParaRPr lang="en-US" b="1" dirty="0" smtClean="0"/>
          </a:p>
          <a:p>
            <a:pPr>
              <a:buNone/>
            </a:pPr>
            <a:endParaRPr lang="en-US" b="1" dirty="0" smtClean="0"/>
          </a:p>
          <a:p>
            <a:r>
              <a:rPr lang="en-US" sz="1800" dirty="0" smtClean="0"/>
              <a:t>Operating system: </a:t>
            </a:r>
            <a:r>
              <a:rPr lang="en-US" sz="1800" dirty="0" smtClean="0"/>
              <a:t>Windows </a:t>
            </a:r>
            <a:r>
              <a:rPr lang="en-US" sz="1800" dirty="0"/>
              <a:t>or Linux </a:t>
            </a:r>
            <a:endParaRPr lang="en-US" sz="1800" dirty="0"/>
          </a:p>
          <a:p>
            <a:r>
              <a:rPr lang="en-US" sz="1800" dirty="0" smtClean="0"/>
              <a:t>Software</a:t>
            </a:r>
            <a:r>
              <a:rPr lang="en-US" sz="1800" dirty="0" smtClean="0"/>
              <a:t>: </a:t>
            </a:r>
            <a:r>
              <a:rPr lang="en-US" sz="1800" dirty="0" smtClean="0"/>
              <a:t>V</a:t>
            </a:r>
            <a:r>
              <a:rPr lang="en-US" sz="1800" dirty="0" smtClean="0"/>
              <a:t>isual </a:t>
            </a:r>
            <a:r>
              <a:rPr lang="en-US" sz="1800" dirty="0"/>
              <a:t>studio </a:t>
            </a:r>
            <a:r>
              <a:rPr lang="en-US" sz="1800" dirty="0" smtClean="0"/>
              <a:t>code</a:t>
            </a:r>
            <a:endParaRPr lang="en-US" sz="1800" dirty="0" smtClean="0"/>
          </a:p>
          <a:p>
            <a:r>
              <a:rPr lang="en-US" sz="1800" dirty="0" smtClean="0"/>
              <a:t>Database: MySQL Database </a:t>
            </a:r>
            <a:r>
              <a:rPr lang="en-US" sz="1800" dirty="0" smtClean="0"/>
              <a:t>Service</a:t>
            </a:r>
            <a:endParaRPr lang="en-US" sz="1800" dirty="0" smtClean="0"/>
          </a:p>
          <a:p>
            <a:r>
              <a:rPr lang="en-US" sz="1800" dirty="0" smtClean="0"/>
              <a:t>Server: Apache HTTP Server</a:t>
            </a:r>
            <a:endParaRPr lang="en-US" sz="1800" dirty="0" smtClean="0"/>
          </a:p>
          <a:p>
            <a:pPr>
              <a:buNone/>
            </a:pPr>
            <a:endParaRPr lang="en-US" dirty="0" smtClean="0"/>
          </a:p>
          <a:p>
            <a:pPr>
              <a:buNone/>
            </a:pPr>
            <a:r>
              <a:rPr lang="en-US" b="1" dirty="0" smtClean="0"/>
              <a:t>Hardware Configuration:</a:t>
            </a:r>
            <a:endParaRPr lang="en-US" b="1" dirty="0" smtClean="0"/>
          </a:p>
          <a:p>
            <a:pPr>
              <a:buNone/>
            </a:pPr>
            <a:endParaRPr lang="en-US" dirty="0" smtClean="0"/>
          </a:p>
          <a:p>
            <a:r>
              <a:rPr lang="en-US" sz="1800" dirty="0" smtClean="0"/>
              <a:t>Processor: </a:t>
            </a:r>
            <a:r>
              <a:rPr lang="en-US" sz="1800" dirty="0" smtClean="0"/>
              <a:t>Intel </a:t>
            </a:r>
            <a:r>
              <a:rPr lang="en-US" sz="1800" dirty="0"/>
              <a:t>Core i3 processor or higher </a:t>
            </a:r>
            <a:endParaRPr lang="en-US" sz="1800" dirty="0" smtClean="0"/>
          </a:p>
          <a:p>
            <a:r>
              <a:rPr lang="en-US" sz="1800" dirty="0" smtClean="0"/>
              <a:t>Hard Disk: Minimum 4 GB</a:t>
            </a:r>
            <a:endParaRPr lang="en-US" sz="1800" dirty="0" smtClean="0"/>
          </a:p>
          <a:p>
            <a:r>
              <a:rPr lang="en-US" sz="1800" dirty="0" smtClean="0"/>
              <a:t>RAM: 512 MB or more</a:t>
            </a:r>
            <a:r>
              <a:rPr lang="en-US" sz="1800" dirty="0" smtClean="0"/>
              <a:t>.</a:t>
            </a:r>
            <a:endParaRPr lang="en-US" sz="1800" dirty="0" smtClean="0"/>
          </a:p>
          <a:p>
            <a:r>
              <a:rPr lang="en-US" sz="1800" dirty="0" smtClean="0"/>
              <a:t>Network Connectivity.</a:t>
            </a:r>
            <a:endParaRPr lang="en-US" sz="1800" dirty="0" smtClean="0"/>
          </a:p>
          <a:p>
            <a:pPr>
              <a:buNone/>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FEATURES</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sp>
        <p:nvSpPr>
          <p:cNvPr id="3" name="Content Placeholder 2"/>
          <p:cNvSpPr>
            <a:spLocks noGrp="1"/>
          </p:cNvSpPr>
          <p:nvPr>
            <p:ph sz="quarter" idx="1"/>
          </p:nvPr>
        </p:nvSpPr>
        <p:spPr>
          <a:xfrm>
            <a:off x="1066800" y="2362200"/>
            <a:ext cx="7467600" cy="3429000"/>
          </a:xfrm>
        </p:spPr>
        <p:txBody>
          <a:bodyPr>
            <a:normAutofit/>
          </a:bodyPr>
          <a:lstStyle/>
          <a:p>
            <a:r>
              <a:rPr lang="en-US" dirty="0"/>
              <a:t>Login/Logout </a:t>
            </a:r>
            <a:endParaRPr lang="en-US" dirty="0" smtClean="0"/>
          </a:p>
          <a:p>
            <a:r>
              <a:rPr lang="en-US" dirty="0" smtClean="0"/>
              <a:t>Add Student</a:t>
            </a:r>
            <a:endParaRPr lang="en-US" dirty="0" smtClean="0"/>
          </a:p>
          <a:p>
            <a:r>
              <a:rPr lang="en-US" dirty="0" smtClean="0"/>
              <a:t>View </a:t>
            </a:r>
            <a:r>
              <a:rPr lang="en-US" dirty="0"/>
              <a:t>S</a:t>
            </a:r>
            <a:r>
              <a:rPr lang="en-US" dirty="0" smtClean="0"/>
              <a:t>tudent </a:t>
            </a:r>
            <a:r>
              <a:rPr lang="en-US" dirty="0"/>
              <a:t>I</a:t>
            </a:r>
            <a:r>
              <a:rPr lang="en-US" dirty="0" smtClean="0"/>
              <a:t>nformation </a:t>
            </a:r>
            <a:endParaRPr lang="en-US" dirty="0" smtClean="0"/>
          </a:p>
          <a:p>
            <a:r>
              <a:rPr lang="en-US" dirty="0" smtClean="0"/>
              <a:t>Edit </a:t>
            </a:r>
            <a:r>
              <a:rPr lang="en-US" dirty="0"/>
              <a:t>Student Information </a:t>
            </a:r>
            <a:endParaRPr lang="en-US" dirty="0"/>
          </a:p>
          <a:p>
            <a:r>
              <a:rPr lang="en-US" dirty="0" smtClean="0"/>
              <a:t>Delete </a:t>
            </a:r>
            <a:r>
              <a:rPr lang="en-US" dirty="0"/>
              <a:t>S</a:t>
            </a:r>
            <a:r>
              <a:rPr lang="en-US" dirty="0" smtClean="0"/>
              <a:t>tudent </a:t>
            </a:r>
            <a:r>
              <a:rPr lang="en-US" dirty="0"/>
              <a:t>A</a:t>
            </a:r>
            <a:r>
              <a:rPr lang="en-US" dirty="0" smtClean="0"/>
              <a:t>ccounts </a:t>
            </a:r>
            <a:endParaRPr lang="en-US" dirty="0" smtClean="0"/>
          </a:p>
          <a:p>
            <a:r>
              <a:rPr lang="en-US" dirty="0" smtClean="0"/>
              <a:t>Search </a:t>
            </a:r>
            <a:r>
              <a:rPr lang="en-US" dirty="0"/>
              <a:t>S</a:t>
            </a:r>
            <a:r>
              <a:rPr lang="en-US" dirty="0" smtClean="0"/>
              <a:t>tudents </a:t>
            </a:r>
            <a:endParaRPr lang="en-US" sz="2000" dirty="0" smtClean="0"/>
          </a:p>
          <a:p>
            <a:pPr marL="457200" indent="-457200">
              <a:buFont typeface="+mj-lt"/>
              <a:buAutoNum type="arabicPeriod"/>
            </a:pPr>
            <a:endParaRPr lang="en-US" sz="2000" dirty="0"/>
          </a:p>
        </p:txBody>
      </p:sp>
      <p:sp>
        <p:nvSpPr>
          <p:cNvPr id="4" name="Title 1"/>
          <p:cNvSpPr txBox="1"/>
          <p:nvPr/>
        </p:nvSpPr>
        <p:spPr>
          <a:xfrm>
            <a:off x="609600" y="990600"/>
            <a:ext cx="7467600" cy="944562"/>
          </a:xfrm>
          <a:prstGeom prst="rect">
            <a:avLst/>
          </a:prstGeom>
        </p:spPr>
        <p:txBody>
          <a:bodyPr vert="horz" anchor="b">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sz="3200" dirty="0" smtClean="0">
                <a:ea typeface="SimSun" panose="02010600030101010101" pitchFamily="2" charset="-122"/>
                <a:cs typeface="Calibri" panose="020F0502020204030204" pitchFamily="34" charset="0"/>
              </a:rPr>
              <a:t>Administrator</a:t>
            </a:r>
            <a:endParaRPr kumimoji="0" lang="en-US" sz="3000" i="0" u="none" strike="noStrike" kern="1200" cap="small" spc="0" normalizeH="0" baseline="0" noProof="0" dirty="0">
              <a:ln>
                <a:noFill/>
              </a:ln>
              <a:effectLst/>
              <a:uLnTx/>
              <a:uFillTx/>
              <a:ea typeface="+mj-ea"/>
              <a:cs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lstStyle/>
          <a:p>
            <a:pPr marL="448310" lvl="0" indent="-448310" defTabSz="1791970">
              <a:spcBef>
                <a:spcPts val="1960"/>
              </a:spcBef>
              <a:defRPr/>
            </a:pPr>
            <a:r>
              <a:rPr lang="en-US" altLang="zh-TW" sz="3200" b="1" cap="none" dirty="0" smtClean="0">
                <a:solidFill>
                  <a:schemeClr val="accent1">
                    <a:lumMod val="75000"/>
                  </a:schemeClr>
                </a:solidFill>
                <a:ea typeface="SimSun" panose="02010600030101010101" pitchFamily="2" charset="-122"/>
                <a:cs typeface="Calibri" panose="020F0502020204030204" pitchFamily="34" charset="0"/>
              </a:rPr>
              <a:t>Entity Relation Model</a:t>
            </a:r>
            <a:endParaRPr lang="en-US" altLang="zh-TW" sz="3200" b="1" cap="none" dirty="0" smtClean="0">
              <a:solidFill>
                <a:schemeClr val="accent1">
                  <a:lumMod val="75000"/>
                </a:schemeClr>
              </a:solidFill>
              <a:ea typeface="SimSun" panose="02010600030101010101" pitchFamily="2" charset="-122"/>
              <a:cs typeface="Calibri" panose="020F0502020204030204" pitchFamily="34" charset="0"/>
            </a:endParaRPr>
          </a:p>
        </p:txBody>
      </p:sp>
      <p:pic>
        <p:nvPicPr>
          <p:cNvPr id="5" name="Content Placeholder 4"/>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457200" y="1143000"/>
            <a:ext cx="7620000" cy="5257800"/>
          </a:xfr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1785</Words>
  <Application>WPS Presentation</Application>
  <PresentationFormat>On-screen Show (4:3)</PresentationFormat>
  <Paragraphs>115</Paragraphs>
  <Slides>20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20</vt:i4>
      </vt:variant>
    </vt:vector>
  </HeadingPairs>
  <TitlesOfParts>
    <vt:vector size="34" baseType="lpstr">
      <vt:lpstr>Arial</vt:lpstr>
      <vt:lpstr>SimSun</vt:lpstr>
      <vt:lpstr>Wingdings</vt:lpstr>
      <vt:lpstr>Wingdings</vt:lpstr>
      <vt:lpstr>Wingdings 2</vt:lpstr>
      <vt:lpstr>Tahoma</vt:lpstr>
      <vt:lpstr>Calibri</vt:lpstr>
      <vt:lpstr>Century Gothic</vt:lpstr>
      <vt:lpstr>Wingdings 3</vt:lpstr>
      <vt:lpstr>Century Schoolbook</vt:lpstr>
      <vt:lpstr>Microsoft YaHei</vt:lpstr>
      <vt:lpstr>Arial Unicode MS</vt:lpstr>
      <vt:lpstr>华文楷体</vt:lpstr>
      <vt:lpstr>Oriel</vt:lpstr>
      <vt:lpstr>  Student Management System  Using Node JS </vt:lpstr>
      <vt:lpstr>Project Presentation </vt:lpstr>
      <vt:lpstr>Contents</vt:lpstr>
      <vt:lpstr>Introduction</vt:lpstr>
      <vt:lpstr>Introduction</vt:lpstr>
      <vt:lpstr>Requirement</vt:lpstr>
      <vt:lpstr>Requirement</vt:lpstr>
      <vt:lpstr>FEATURES</vt:lpstr>
      <vt:lpstr>Entity Relation Model</vt:lpstr>
      <vt:lpstr>Decision Tree</vt:lpstr>
      <vt:lpstr>Screenshots </vt:lpstr>
      <vt:lpstr>Screenshots </vt:lpstr>
      <vt:lpstr>PowerPoint 演示文稿</vt:lpstr>
      <vt:lpstr>PowerPoint 演示文稿</vt:lpstr>
      <vt:lpstr>PowerPoint 演示文稿</vt:lpstr>
      <vt:lpstr>PowerPoint 演示文稿</vt:lpstr>
      <vt:lpstr>PowerPoint 演示文稿</vt:lpstr>
      <vt:lpstr>PowerPoint 演示文稿</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 of IIT</dc:title>
  <dc:creator>Md. Shakil Hossain</dc:creator>
  <cp:lastModifiedBy>rajshri thete</cp:lastModifiedBy>
  <cp:revision>71</cp:revision>
  <dcterms:created xsi:type="dcterms:W3CDTF">2006-08-16T00:00:00Z</dcterms:created>
  <dcterms:modified xsi:type="dcterms:W3CDTF">2025-03-27T11:57:33Z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7A1415F7C5B3479E87F2EFF01934693F_12</vt:lpwstr>
  </property>
  <property fmtid="{D5CDD505-2E9C-101B-9397-08002B2CF9AE}" pid="3" name="KSOProductBuildVer">
    <vt:lpwstr>1033-12.2.0.20326</vt:lpwstr>
  </property>
</Properties>
</file>