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d0919c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d0919c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ed0919cd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ed0919cd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ed0919cd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ed0919cd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ed0919cd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ed0919cd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ed0919c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ed0919c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ed0919cd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ed0919cd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ed0919cd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ed0919cd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ed0919cd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ed0919cd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ed0919cd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ed0919cd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ed0919cd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ed0919cd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d0919c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d0919c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ed0919c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d0919c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d0919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ed0919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ed0919c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ed0919c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ed0919c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ed0919c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ed0919c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ed0919c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ed0919c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ed0919c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qzsystem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tlassian.com/devops" TargetMode="External"/><Relationship Id="rId4" Type="http://schemas.openxmlformats.org/officeDocument/2006/relationships/hyperlink" Target="https://en.wikipedia.org/wiki/DevOp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DevOps - 20190718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Containerization in Docker</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Dockerfile</a:t>
            </a:r>
            <a:endParaRPr/>
          </a:p>
          <a:p>
            <a:pPr indent="-311150" lvl="0" marL="457200" rtl="0" algn="l">
              <a:spcBef>
                <a:spcPts val="0"/>
              </a:spcBef>
              <a:spcAft>
                <a:spcPts val="0"/>
              </a:spcAft>
              <a:buSzPts val="1300"/>
              <a:buChar char="●"/>
            </a:pPr>
            <a:r>
              <a:rPr lang="en"/>
              <a:t>Filesystem isolation</a:t>
            </a:r>
            <a:endParaRPr/>
          </a:p>
          <a:p>
            <a:pPr indent="-298450" lvl="1" marL="914400" rtl="0" algn="l">
              <a:spcBef>
                <a:spcPts val="0"/>
              </a:spcBef>
              <a:spcAft>
                <a:spcPts val="0"/>
              </a:spcAft>
              <a:buSzPts val="1100"/>
              <a:buChar char="○"/>
            </a:pPr>
            <a:r>
              <a:rPr lang="en"/>
              <a:t>Volumes</a:t>
            </a:r>
            <a:endParaRPr/>
          </a:p>
          <a:p>
            <a:pPr indent="-311150" lvl="0" marL="457200" rtl="0" algn="l">
              <a:spcBef>
                <a:spcPts val="0"/>
              </a:spcBef>
              <a:spcAft>
                <a:spcPts val="0"/>
              </a:spcAft>
              <a:buSzPts val="1300"/>
              <a:buChar char="●"/>
            </a:pPr>
            <a:r>
              <a:rPr lang="en"/>
              <a:t>Network isolation</a:t>
            </a:r>
            <a:endParaRPr/>
          </a:p>
          <a:p>
            <a:pPr indent="-311150" lvl="0" marL="457200" rtl="0" algn="l">
              <a:spcBef>
                <a:spcPts val="0"/>
              </a:spcBef>
              <a:spcAft>
                <a:spcPts val="0"/>
              </a:spcAft>
              <a:buSzPts val="1300"/>
              <a:buChar char="●"/>
            </a:pPr>
            <a:r>
              <a:rPr lang="en"/>
              <a:t>Caching and Layers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Dockerfile</a:t>
            </a:r>
            <a:endParaRPr/>
          </a:p>
        </p:txBody>
      </p:sp>
      <p:sp>
        <p:nvSpPr>
          <p:cNvPr id="197" name="Google Shape;197;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Defines how a container should be built.</a:t>
            </a:r>
            <a:endParaRPr/>
          </a:p>
          <a:p>
            <a:pPr indent="-311150" lvl="0" marL="457200" rtl="0" algn="l">
              <a:spcBef>
                <a:spcPts val="0"/>
              </a:spcBef>
              <a:spcAft>
                <a:spcPts val="0"/>
              </a:spcAft>
              <a:buSzPts val="1300"/>
              <a:buChar char="●"/>
            </a:pPr>
            <a:r>
              <a:rPr lang="en"/>
              <a:t>Caching and Layers</a:t>
            </a:r>
            <a:endParaRPr/>
          </a:p>
          <a:p>
            <a:pPr indent="-311150" lvl="0" marL="457200" rtl="0" algn="l">
              <a:spcBef>
                <a:spcPts val="0"/>
              </a:spcBef>
              <a:spcAft>
                <a:spcPts val="0"/>
              </a:spcAft>
              <a:buSzPts val="1300"/>
              <a:buChar char="●"/>
            </a:pPr>
            <a:r>
              <a:rPr lang="en"/>
              <a:t>A more complex example (external)</a:t>
            </a:r>
            <a:endParaRPr/>
          </a:p>
        </p:txBody>
      </p:sp>
      <p:pic>
        <p:nvPicPr>
          <p:cNvPr id="198" name="Google Shape;198;p23"/>
          <p:cNvPicPr preferRelativeResize="0"/>
          <p:nvPr/>
        </p:nvPicPr>
        <p:blipFill>
          <a:blip r:embed="rId3">
            <a:alphaModFix/>
          </a:blip>
          <a:stretch>
            <a:fillRect/>
          </a:stretch>
        </p:blipFill>
        <p:spPr>
          <a:xfrm>
            <a:off x="5125900" y="0"/>
            <a:ext cx="354232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t>“</a:t>
            </a:r>
            <a:r>
              <a:rPr i="1" lang="en"/>
              <a:t>But it works in my computer”</a:t>
            </a:r>
            <a:endParaRPr i="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problem</a:t>
            </a:r>
            <a:endParaRPr/>
          </a:p>
          <a:p>
            <a:pPr indent="-311150" lvl="0" marL="457200" rtl="0" algn="l">
              <a:spcBef>
                <a:spcPts val="0"/>
              </a:spcBef>
              <a:spcAft>
                <a:spcPts val="0"/>
              </a:spcAft>
              <a:buSzPts val="1300"/>
              <a:buChar char="●"/>
            </a:pPr>
            <a:r>
              <a:rPr lang="en"/>
              <a:t>How Docker solves this</a:t>
            </a:r>
            <a:endParaRPr/>
          </a:p>
          <a:p>
            <a:pPr indent="-311150" lvl="0" marL="457200" rtl="0" algn="l">
              <a:spcBef>
                <a:spcPts val="0"/>
              </a:spcBef>
              <a:spcAft>
                <a:spcPts val="0"/>
              </a:spcAft>
              <a:buSzPts val="1300"/>
              <a:buChar char="●"/>
            </a:pPr>
            <a:r>
              <a:rPr lang="en"/>
              <a:t>Platform agnostic deployments</a:t>
            </a:r>
            <a:endParaRPr/>
          </a:p>
          <a:p>
            <a:pPr indent="-298450" lvl="1" marL="914400" rtl="0" algn="l">
              <a:spcBef>
                <a:spcPts val="0"/>
              </a:spcBef>
              <a:spcAft>
                <a:spcPts val="0"/>
              </a:spcAft>
              <a:buSzPts val="1100"/>
              <a:buChar char="○"/>
            </a:pPr>
            <a:r>
              <a:rPr lang="en"/>
              <a:t>Windows</a:t>
            </a:r>
            <a:endParaRPr/>
          </a:p>
          <a:p>
            <a:pPr indent="-298450" lvl="1" marL="914400" rtl="0" algn="l">
              <a:spcBef>
                <a:spcPts val="0"/>
              </a:spcBef>
              <a:spcAft>
                <a:spcPts val="0"/>
              </a:spcAft>
              <a:buSzPts val="1100"/>
              <a:buChar char="○"/>
            </a:pPr>
            <a:r>
              <a:rPr lang="en"/>
              <a:t>Linux</a:t>
            </a:r>
            <a:endParaRPr/>
          </a:p>
          <a:p>
            <a:pPr indent="-298450" lvl="1" marL="914400" rtl="0" algn="l">
              <a:spcBef>
                <a:spcPts val="0"/>
              </a:spcBef>
              <a:spcAft>
                <a:spcPts val="0"/>
              </a:spcAft>
              <a:buSzPts val="1100"/>
              <a:buChar char="○"/>
            </a:pPr>
            <a:r>
              <a:rPr lang="en"/>
              <a:t>Mac, etc.</a:t>
            </a:r>
            <a:endParaRPr/>
          </a:p>
          <a:p>
            <a:pPr indent="-311150" lvl="0" marL="457200" rtl="0" algn="l">
              <a:spcBef>
                <a:spcPts val="0"/>
              </a:spcBef>
              <a:spcAft>
                <a:spcPts val="0"/>
              </a:spcAft>
              <a:buSzPts val="1300"/>
              <a:buChar char="●"/>
            </a:pPr>
            <a:r>
              <a:rPr lang="en"/>
              <a:t>Advantages for developers, testers, and business.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Adoption</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Cloud providers</a:t>
            </a:r>
            <a:endParaRPr/>
          </a:p>
          <a:p>
            <a:pPr indent="-298450" lvl="1" marL="914400" rtl="0" algn="l">
              <a:spcBef>
                <a:spcPts val="0"/>
              </a:spcBef>
              <a:spcAft>
                <a:spcPts val="0"/>
              </a:spcAft>
              <a:buSzPts val="1100"/>
              <a:buChar char="○"/>
            </a:pPr>
            <a:r>
              <a:rPr lang="en"/>
              <a:t>AWS</a:t>
            </a:r>
            <a:endParaRPr/>
          </a:p>
          <a:p>
            <a:pPr indent="-298450" lvl="1" marL="914400" rtl="0" algn="l">
              <a:spcBef>
                <a:spcPts val="0"/>
              </a:spcBef>
              <a:spcAft>
                <a:spcPts val="0"/>
              </a:spcAft>
              <a:buSzPts val="1100"/>
              <a:buChar char="○"/>
            </a:pPr>
            <a:r>
              <a:rPr lang="en"/>
              <a:t>Azure</a:t>
            </a:r>
            <a:endParaRPr/>
          </a:p>
          <a:p>
            <a:pPr indent="-298450" lvl="1" marL="914400" rtl="0" algn="l">
              <a:spcBef>
                <a:spcPts val="0"/>
              </a:spcBef>
              <a:spcAft>
                <a:spcPts val="0"/>
              </a:spcAft>
              <a:buSzPts val="1100"/>
              <a:buChar char="○"/>
            </a:pPr>
            <a:r>
              <a:rPr lang="en"/>
              <a:t>GCP</a:t>
            </a:r>
            <a:endParaRPr/>
          </a:p>
          <a:p>
            <a:pPr indent="-311150" lvl="0" marL="457200" rtl="0" algn="l">
              <a:spcBef>
                <a:spcPts val="0"/>
              </a:spcBef>
              <a:spcAft>
                <a:spcPts val="0"/>
              </a:spcAft>
              <a:buSzPts val="1300"/>
              <a:buChar char="●"/>
            </a:pPr>
            <a:r>
              <a:rPr lang="en"/>
              <a:t>Deployment Tools</a:t>
            </a:r>
            <a:endParaRPr/>
          </a:p>
          <a:p>
            <a:pPr indent="-298450" lvl="1" marL="914400" rtl="0" algn="l">
              <a:spcBef>
                <a:spcPts val="0"/>
              </a:spcBef>
              <a:spcAft>
                <a:spcPts val="0"/>
              </a:spcAft>
              <a:buSzPts val="1100"/>
              <a:buChar char="○"/>
            </a:pPr>
            <a:r>
              <a:rPr lang="en"/>
              <a:t>Jenkins</a:t>
            </a:r>
            <a:endParaRPr/>
          </a:p>
          <a:p>
            <a:pPr indent="-298450" lvl="1" marL="914400" rtl="0" algn="l">
              <a:spcBef>
                <a:spcPts val="0"/>
              </a:spcBef>
              <a:spcAft>
                <a:spcPts val="0"/>
              </a:spcAft>
              <a:buSzPts val="1100"/>
              <a:buChar char="○"/>
            </a:pPr>
            <a:r>
              <a:rPr lang="en"/>
              <a:t>GitLab</a:t>
            </a:r>
            <a:endParaRPr/>
          </a:p>
          <a:p>
            <a:pPr indent="-298450" lvl="1" marL="914400" rtl="0" algn="l">
              <a:spcBef>
                <a:spcPts val="0"/>
              </a:spcBef>
              <a:spcAft>
                <a:spcPts val="0"/>
              </a:spcAft>
              <a:buSzPts val="1100"/>
              <a:buChar char="○"/>
            </a:pPr>
            <a:r>
              <a:rPr lang="en"/>
              <a:t>And more…</a:t>
            </a:r>
            <a:endParaRPr/>
          </a:p>
          <a:p>
            <a:pPr indent="-311150" lvl="0" marL="457200" rtl="0" algn="l">
              <a:spcBef>
                <a:spcPts val="0"/>
              </a:spcBef>
              <a:spcAft>
                <a:spcPts val="0"/>
              </a:spcAft>
              <a:buSzPts val="1300"/>
              <a:buChar char="●"/>
            </a:pPr>
            <a:r>
              <a:rPr lang="en"/>
              <a:t>Kubernetes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222" name="Google Shape;222;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Docker enables CI/CD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28" name="Google Shape;22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and stuff...</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a:t>
            </a:r>
            <a:endParaRPr/>
          </a:p>
          <a:p>
            <a:pPr indent="-311150" lvl="0" marL="457200" rtl="0" algn="l">
              <a:spcBef>
                <a:spcPts val="0"/>
              </a:spcBef>
              <a:spcAft>
                <a:spcPts val="0"/>
              </a:spcAft>
              <a:buSzPts val="1300"/>
              <a:buChar char="●"/>
            </a:pPr>
            <a:r>
              <a:rPr lang="en"/>
              <a:t>IQZ is hiring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return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 and About me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Rajshri Mohan</a:t>
            </a:r>
            <a:endParaRPr/>
          </a:p>
          <a:p>
            <a:pPr indent="-311150" lvl="0" marL="457200" rtl="0" algn="l">
              <a:spcBef>
                <a:spcPts val="0"/>
              </a:spcBef>
              <a:spcAft>
                <a:spcPts val="0"/>
              </a:spcAft>
              <a:buSzPts val="1300"/>
              <a:buChar char="●"/>
            </a:pPr>
            <a:r>
              <a:rPr lang="en"/>
              <a:t>Proud batch of 2010-2014 BE CSE</a:t>
            </a:r>
            <a:endParaRPr/>
          </a:p>
          <a:p>
            <a:pPr indent="-311150" lvl="0" marL="457200" rtl="0" algn="l">
              <a:spcBef>
                <a:spcPts val="0"/>
              </a:spcBef>
              <a:spcAft>
                <a:spcPts val="0"/>
              </a:spcAft>
              <a:buSzPts val="1300"/>
              <a:buChar char="●"/>
            </a:pPr>
            <a:r>
              <a:rPr lang="en"/>
              <a:t>I work at </a:t>
            </a:r>
            <a:r>
              <a:rPr lang="en" u="sng">
                <a:solidFill>
                  <a:schemeClr val="hlink"/>
                </a:solidFill>
                <a:hlinkClick r:id="rId3"/>
              </a:rPr>
              <a:t>IQZ Systems</a:t>
            </a:r>
            <a:endParaRPr/>
          </a:p>
          <a:p>
            <a:pPr indent="-298450" lvl="1" marL="914400" rtl="0" algn="l">
              <a:spcBef>
                <a:spcPts val="0"/>
              </a:spcBef>
              <a:spcAft>
                <a:spcPts val="0"/>
              </a:spcAft>
              <a:buSzPts val="1100"/>
              <a:buChar char="○"/>
            </a:pPr>
            <a:r>
              <a:rPr lang="en"/>
              <a:t>I build stuff</a:t>
            </a:r>
            <a:endParaRPr/>
          </a:p>
          <a:p>
            <a:pPr indent="-298450" lvl="1" marL="914400" rtl="0" algn="l">
              <a:spcBef>
                <a:spcPts val="0"/>
              </a:spcBef>
              <a:spcAft>
                <a:spcPts val="0"/>
              </a:spcAft>
              <a:buSzPts val="1100"/>
              <a:buChar char="○"/>
            </a:pPr>
            <a:r>
              <a:rPr lang="en"/>
              <a:t>I fix things</a:t>
            </a:r>
            <a:endParaRPr/>
          </a:p>
          <a:p>
            <a:pPr indent="-298450" lvl="1" marL="914400" rtl="0" algn="l">
              <a:spcBef>
                <a:spcPts val="0"/>
              </a:spcBef>
              <a:spcAft>
                <a:spcPts val="0"/>
              </a:spcAft>
              <a:buSzPts val="1100"/>
              <a:buChar char="○"/>
            </a:pPr>
            <a:r>
              <a:rPr lang="en"/>
              <a:t>I lead a team</a:t>
            </a:r>
            <a:endParaRPr/>
          </a:p>
          <a:p>
            <a:pPr indent="-311150" lvl="0" marL="457200" rtl="0" algn="l">
              <a:spcBef>
                <a:spcPts val="0"/>
              </a:spcBef>
              <a:spcAft>
                <a:spcPts val="0"/>
              </a:spcAft>
              <a:buSzPts val="1300"/>
              <a:buChar char="●"/>
            </a:pPr>
            <a:r>
              <a:rPr lang="en"/>
              <a:t>What this talk is going to be about</a:t>
            </a:r>
            <a:endParaRPr/>
          </a:p>
          <a:p>
            <a:pPr indent="-298450" lvl="1" marL="914400" rtl="0" algn="l">
              <a:spcBef>
                <a:spcPts val="0"/>
              </a:spcBef>
              <a:spcAft>
                <a:spcPts val="0"/>
              </a:spcAft>
              <a:buSzPts val="1100"/>
              <a:buChar char="○"/>
            </a:pPr>
            <a:r>
              <a:rPr lang="en"/>
              <a:t>DevOps</a:t>
            </a:r>
            <a:endParaRPr/>
          </a:p>
          <a:p>
            <a:pPr indent="-298450" lvl="1" marL="914400" rtl="0" algn="l">
              <a:spcBef>
                <a:spcPts val="0"/>
              </a:spcBef>
              <a:spcAft>
                <a:spcPts val="0"/>
              </a:spcAft>
              <a:buSzPts val="1100"/>
              <a:buChar char="○"/>
            </a:pPr>
            <a:r>
              <a:rPr lang="en"/>
              <a:t>Docker</a:t>
            </a:r>
            <a:endParaRPr/>
          </a:p>
          <a:p>
            <a:pPr indent="-298450" lvl="1" marL="914400" rtl="0" algn="l">
              <a:spcBef>
                <a:spcPts val="0"/>
              </a:spcBef>
              <a:spcAft>
                <a:spcPts val="0"/>
              </a:spcAft>
              <a:buSzPts val="1100"/>
              <a:buChar char="○"/>
            </a:pPr>
            <a:r>
              <a:rPr lang="en"/>
              <a:t>Industry and Docker</a:t>
            </a:r>
            <a:endParaRPr/>
          </a:p>
          <a:p>
            <a:pPr indent="-298450" lvl="1" marL="914400" rtl="0" algn="l">
              <a:spcBef>
                <a:spcPts val="0"/>
              </a:spcBef>
              <a:spcAft>
                <a:spcPts val="0"/>
              </a:spcAft>
              <a:buSzPts val="1100"/>
              <a:buChar char="○"/>
            </a:pPr>
            <a:r>
              <a:rPr lang="en"/>
              <a:t>A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do this...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You can call me “Rajshri”. Or “dude”. Or “bro”.</a:t>
            </a:r>
            <a:endParaRPr/>
          </a:p>
          <a:p>
            <a:pPr indent="-298450" lvl="1" marL="914400" rtl="0" algn="l">
              <a:spcBef>
                <a:spcPts val="0"/>
              </a:spcBef>
              <a:spcAft>
                <a:spcPts val="0"/>
              </a:spcAft>
              <a:buSzPts val="1100"/>
              <a:buChar char="○"/>
            </a:pPr>
            <a:r>
              <a:rPr lang="en"/>
              <a:t>Or anything, but “sir”.</a:t>
            </a:r>
            <a:endParaRPr/>
          </a:p>
          <a:p>
            <a:pPr indent="-311150" lvl="0" marL="457200" rtl="0" algn="l">
              <a:spcBef>
                <a:spcPts val="0"/>
              </a:spcBef>
              <a:spcAft>
                <a:spcPts val="0"/>
              </a:spcAft>
              <a:buSzPts val="1300"/>
              <a:buChar char="●"/>
            </a:pPr>
            <a:r>
              <a:rPr lang="en"/>
              <a:t>Feel free to stop me anytime if you do not understand something I mention.</a:t>
            </a:r>
            <a:endParaRPr/>
          </a:p>
          <a:p>
            <a:pPr indent="-311150" lvl="0" marL="457200" rtl="0" algn="l">
              <a:spcBef>
                <a:spcPts val="0"/>
              </a:spcBef>
              <a:spcAft>
                <a:spcPts val="0"/>
              </a:spcAft>
              <a:buSzPts val="1300"/>
              <a:buChar char="●"/>
            </a:pPr>
            <a:r>
              <a:rPr lang="en"/>
              <a:t>Be vocal. I like engaging in conversations.</a:t>
            </a:r>
            <a:endParaRPr/>
          </a:p>
          <a:p>
            <a:pPr indent="-298450" lvl="1" marL="914400" rtl="0" algn="l">
              <a:spcBef>
                <a:spcPts val="0"/>
              </a:spcBef>
              <a:spcAft>
                <a:spcPts val="0"/>
              </a:spcAft>
              <a:buSzPts val="1100"/>
              <a:buChar char="○"/>
            </a:pPr>
            <a:r>
              <a:rPr lang="en"/>
              <a:t>And I hate sermons.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made this possible?</a:t>
            </a:r>
            <a:endParaRPr/>
          </a:p>
        </p:txBody>
      </p:sp>
      <p:pic>
        <p:nvPicPr>
          <p:cNvPr id="153" name="Google Shape;153;p16"/>
          <p:cNvPicPr preferRelativeResize="0"/>
          <p:nvPr/>
        </p:nvPicPr>
        <p:blipFill>
          <a:blip r:embed="rId3">
            <a:alphaModFix/>
          </a:blip>
          <a:stretch>
            <a:fillRect/>
          </a:stretch>
        </p:blipFill>
        <p:spPr>
          <a:xfrm>
            <a:off x="1714500" y="1404938"/>
            <a:ext cx="5715000" cy="233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t>
            </a:r>
            <a:r>
              <a:rPr i="1" lang="en"/>
              <a:t>DevOps is a set of practices that automates the processes between software development and IT teams, in order that they can build, test, and release software faster and more reliably.”</a:t>
            </a:r>
            <a:r>
              <a:rPr lang="en"/>
              <a:t> - </a:t>
            </a:r>
            <a:r>
              <a:rPr lang="en" u="sng">
                <a:solidFill>
                  <a:schemeClr val="hlink"/>
                </a:solidFill>
                <a:hlinkClick r:id="rId3"/>
              </a:rPr>
              <a:t>Atlassian</a:t>
            </a:r>
            <a:endParaRPr/>
          </a:p>
          <a:p>
            <a:pPr indent="0" lvl="0" marL="0" rtl="0" algn="l">
              <a:spcBef>
                <a:spcPts val="1600"/>
              </a:spcBef>
              <a:spcAft>
                <a:spcPts val="1600"/>
              </a:spcAft>
              <a:buNone/>
            </a:pPr>
            <a:r>
              <a:rPr i="1" lang="en"/>
              <a:t>“DevOps is a set of software development practices that combine software development (Dev) and information technology operations (Ops) to shorten the systems development life cycle while delivering features, fixes, and updates frequently in close alignment with business objectives.”</a:t>
            </a:r>
            <a:r>
              <a:rPr lang="en"/>
              <a:t> - </a:t>
            </a:r>
            <a:r>
              <a:rPr lang="en" u="sng">
                <a:solidFill>
                  <a:schemeClr val="hlink"/>
                </a:solidFill>
                <a:hlinkClick r:id="rId4"/>
              </a:rPr>
              <a:t>Wikipedia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Traditional method of software deployment has shortcomings</a:t>
            </a:r>
            <a:endParaRPr/>
          </a:p>
          <a:p>
            <a:pPr indent="-311150" lvl="0" marL="457200" rtl="0" algn="l">
              <a:spcBef>
                <a:spcPts val="0"/>
              </a:spcBef>
              <a:spcAft>
                <a:spcPts val="0"/>
              </a:spcAft>
              <a:buSzPts val="1300"/>
              <a:buChar char="●"/>
            </a:pPr>
            <a:r>
              <a:rPr lang="en"/>
              <a:t>Continuous Integration &amp; Continuous Deployment</a:t>
            </a:r>
            <a:endParaRPr/>
          </a:p>
          <a:p>
            <a:pPr indent="-311150" lvl="0" marL="457200" rtl="0" algn="l">
              <a:spcBef>
                <a:spcPts val="0"/>
              </a:spcBef>
              <a:spcAft>
                <a:spcPts val="0"/>
              </a:spcAft>
              <a:buSzPts val="1300"/>
              <a:buChar char="●"/>
            </a:pPr>
            <a:r>
              <a:rPr lang="en"/>
              <a:t>Infrastructure as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Containerization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Transportation of goods</a:t>
            </a:r>
            <a:endParaRPr/>
          </a:p>
          <a:p>
            <a:pPr indent="-298450" lvl="1" marL="914400" rtl="0" algn="l">
              <a:spcBef>
                <a:spcPts val="0"/>
              </a:spcBef>
              <a:spcAft>
                <a:spcPts val="0"/>
              </a:spcAft>
              <a:buSzPts val="1100"/>
              <a:buChar char="○"/>
            </a:pPr>
            <a:r>
              <a:rPr lang="en"/>
              <a:t>Old school methods</a:t>
            </a:r>
            <a:endParaRPr/>
          </a:p>
          <a:p>
            <a:pPr indent="-298450" lvl="1" marL="914400" rtl="0" algn="l">
              <a:spcBef>
                <a:spcPts val="0"/>
              </a:spcBef>
              <a:spcAft>
                <a:spcPts val="0"/>
              </a:spcAft>
              <a:buSzPts val="1100"/>
              <a:buChar char="○"/>
            </a:pPr>
            <a:r>
              <a:rPr lang="en"/>
              <a:t>Shipping containers</a:t>
            </a:r>
            <a:endParaRPr/>
          </a:p>
          <a:p>
            <a:pPr indent="-311150" lvl="0" marL="457200" rtl="0" algn="l">
              <a:spcBef>
                <a:spcPts val="0"/>
              </a:spcBef>
              <a:spcAft>
                <a:spcPts val="0"/>
              </a:spcAft>
              <a:buSzPts val="1300"/>
              <a:buChar char="●"/>
            </a:pPr>
            <a:r>
              <a:rPr lang="en"/>
              <a:t>Container Engine</a:t>
            </a:r>
            <a:endParaRPr/>
          </a:p>
          <a:p>
            <a:pPr indent="-298450" lvl="1" marL="914400" rtl="0" algn="l">
              <a:spcBef>
                <a:spcPts val="0"/>
              </a:spcBef>
              <a:spcAft>
                <a:spcPts val="0"/>
              </a:spcAft>
              <a:buSzPts val="1100"/>
              <a:buChar char="○"/>
            </a:pPr>
            <a:r>
              <a:rPr lang="en"/>
              <a:t>Is Docker the only container engine?</a:t>
            </a:r>
            <a:endParaRPr/>
          </a:p>
          <a:p>
            <a:pPr indent="-298450" lvl="2" marL="1371600" rtl="0" algn="l">
              <a:spcBef>
                <a:spcPts val="0"/>
              </a:spcBef>
              <a:spcAft>
                <a:spcPts val="0"/>
              </a:spcAft>
              <a:buSzPts val="1100"/>
              <a:buChar char="■"/>
            </a:pPr>
            <a:r>
              <a:rPr lang="en"/>
              <a:t>Docker and rkt</a:t>
            </a:r>
            <a:endParaRPr/>
          </a:p>
          <a:p>
            <a:pPr indent="-311150" lvl="0" marL="457200" rtl="0" algn="l">
              <a:spcBef>
                <a:spcPts val="0"/>
              </a:spcBef>
              <a:spcAft>
                <a:spcPts val="0"/>
              </a:spcAft>
              <a:buSzPts val="1300"/>
              <a:buChar char="●"/>
            </a:pPr>
            <a:r>
              <a:rPr lang="en"/>
              <a:t>Why isolate?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Containerization</a:t>
            </a:r>
            <a:endParaRPr/>
          </a:p>
        </p:txBody>
      </p:sp>
      <p:sp>
        <p:nvSpPr>
          <p:cNvPr id="177" name="Google Shape;177;p20"/>
          <p:cNvSpPr txBox="1"/>
          <p:nvPr>
            <p:ph idx="1" type="body"/>
          </p:nvPr>
        </p:nvSpPr>
        <p:spPr>
          <a:xfrm>
            <a:off x="311700" y="1152475"/>
            <a:ext cx="38412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VM</a:t>
            </a:r>
            <a:endParaRPr/>
          </a:p>
          <a:p>
            <a:pPr indent="-298450" lvl="1" marL="914400" rtl="0" algn="l">
              <a:spcBef>
                <a:spcPts val="0"/>
              </a:spcBef>
              <a:spcAft>
                <a:spcPts val="0"/>
              </a:spcAft>
              <a:buSzPts val="1100"/>
              <a:buChar char="○"/>
            </a:pPr>
            <a:r>
              <a:rPr lang="en"/>
              <a:t>Bulky and bloated</a:t>
            </a:r>
            <a:endParaRPr/>
          </a:p>
          <a:p>
            <a:pPr indent="-298450" lvl="1" marL="914400" rtl="0" algn="l">
              <a:spcBef>
                <a:spcPts val="0"/>
              </a:spcBef>
              <a:spcAft>
                <a:spcPts val="0"/>
              </a:spcAft>
              <a:buSzPts val="1100"/>
              <a:buChar char="○"/>
            </a:pPr>
            <a:r>
              <a:rPr lang="en"/>
              <a:t>High resource utilization</a:t>
            </a:r>
            <a:endParaRPr/>
          </a:p>
          <a:p>
            <a:pPr indent="-298450" lvl="1" marL="914400" rtl="0" algn="l">
              <a:spcBef>
                <a:spcPts val="0"/>
              </a:spcBef>
              <a:spcAft>
                <a:spcPts val="0"/>
              </a:spcAft>
              <a:buSzPts val="1100"/>
              <a:buChar char="○"/>
            </a:pPr>
            <a:r>
              <a:rPr lang="en"/>
              <a:t>Architectural differences</a:t>
            </a:r>
            <a:endParaRPr/>
          </a:p>
          <a:p>
            <a:pPr indent="-298450" lvl="1" marL="914400" rtl="0" algn="l">
              <a:spcBef>
                <a:spcPts val="0"/>
              </a:spcBef>
              <a:spcAft>
                <a:spcPts val="0"/>
              </a:spcAft>
              <a:buSzPts val="1100"/>
              <a:buChar char="○"/>
            </a:pPr>
            <a:r>
              <a:rPr lang="en"/>
              <a:t>Hypervisor</a:t>
            </a:r>
            <a:endParaRPr/>
          </a:p>
          <a:p>
            <a:pPr indent="-311150" lvl="0" marL="457200" rtl="0" algn="l">
              <a:spcBef>
                <a:spcPts val="0"/>
              </a:spcBef>
              <a:spcAft>
                <a:spcPts val="0"/>
              </a:spcAft>
              <a:buSzPts val="1300"/>
              <a:buChar char="●"/>
            </a:pPr>
            <a:r>
              <a:rPr lang="en"/>
              <a:t>Containers</a:t>
            </a:r>
            <a:endParaRPr/>
          </a:p>
          <a:p>
            <a:pPr indent="-298450" lvl="1" marL="914400" rtl="0" algn="l">
              <a:spcBef>
                <a:spcPts val="0"/>
              </a:spcBef>
              <a:spcAft>
                <a:spcPts val="0"/>
              </a:spcAft>
              <a:buSzPts val="1100"/>
              <a:buChar char="○"/>
            </a:pPr>
            <a:r>
              <a:rPr lang="en"/>
              <a:t>Lightweight</a:t>
            </a:r>
            <a:endParaRPr/>
          </a:p>
          <a:p>
            <a:pPr indent="-298450" lvl="1" marL="914400" rtl="0" algn="l">
              <a:spcBef>
                <a:spcPts val="0"/>
              </a:spcBef>
              <a:spcAft>
                <a:spcPts val="0"/>
              </a:spcAft>
              <a:buSzPts val="1100"/>
              <a:buChar char="○"/>
            </a:pPr>
            <a:r>
              <a:rPr lang="en"/>
              <a:t>Resource sharing due to minimal footprint</a:t>
            </a:r>
            <a:endParaRPr/>
          </a:p>
          <a:p>
            <a:pPr indent="-298450" lvl="1" marL="914400" rtl="0" algn="l">
              <a:spcBef>
                <a:spcPts val="0"/>
              </a:spcBef>
              <a:spcAft>
                <a:spcPts val="0"/>
              </a:spcAft>
              <a:buSzPts val="1100"/>
              <a:buChar char="○"/>
            </a:pPr>
            <a:r>
              <a:rPr lang="en"/>
              <a:t>Architecture agnostic</a:t>
            </a:r>
            <a:endParaRPr/>
          </a:p>
          <a:p>
            <a:pPr indent="-298450" lvl="1" marL="914400" rtl="0" algn="l">
              <a:spcBef>
                <a:spcPts val="0"/>
              </a:spcBef>
              <a:spcAft>
                <a:spcPts val="0"/>
              </a:spcAft>
              <a:buSzPts val="1100"/>
              <a:buChar char="○"/>
            </a:pPr>
            <a:r>
              <a:rPr lang="en"/>
              <a:t>Runtime/Engine</a:t>
            </a:r>
            <a:endParaRPr/>
          </a:p>
        </p:txBody>
      </p:sp>
      <p:pic>
        <p:nvPicPr>
          <p:cNvPr id="178" name="Google Shape;178;p20"/>
          <p:cNvPicPr preferRelativeResize="0"/>
          <p:nvPr/>
        </p:nvPicPr>
        <p:blipFill>
          <a:blip r:embed="rId3">
            <a:alphaModFix/>
          </a:blip>
          <a:stretch>
            <a:fillRect/>
          </a:stretch>
        </p:blipFill>
        <p:spPr>
          <a:xfrm>
            <a:off x="4152900" y="76200"/>
            <a:ext cx="4991099" cy="4991101"/>
          </a:xfrm>
          <a:prstGeom prst="rect">
            <a:avLst/>
          </a:prstGeom>
          <a:noFill/>
          <a:ln>
            <a:noFill/>
          </a:ln>
        </p:spPr>
      </p:pic>
      <p:sp>
        <p:nvSpPr>
          <p:cNvPr id="179" name="Google Shape;179;p20"/>
          <p:cNvSpPr txBox="1"/>
          <p:nvPr/>
        </p:nvSpPr>
        <p:spPr>
          <a:xfrm>
            <a:off x="662850" y="4418125"/>
            <a:ext cx="3138900" cy="51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Image shamelessly stolen from TopTal :P</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and DevOps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i="1" lang="en"/>
              <a:t>“Build once; Deploy anywhere.”</a:t>
            </a:r>
            <a:endParaRPr i="1"/>
          </a:p>
          <a:p>
            <a:pPr indent="-311150" lvl="0" marL="457200" rtl="0" algn="l">
              <a:spcBef>
                <a:spcPts val="0"/>
              </a:spcBef>
              <a:spcAft>
                <a:spcPts val="0"/>
              </a:spcAft>
              <a:buSzPts val="1300"/>
              <a:buChar char="●"/>
            </a:pPr>
            <a:r>
              <a:rPr lang="en"/>
              <a:t>Brings infrastructure management to the developer.</a:t>
            </a:r>
            <a:endParaRPr/>
          </a:p>
          <a:p>
            <a:pPr indent="-311150" lvl="0" marL="457200" rtl="0" algn="l">
              <a:spcBef>
                <a:spcPts val="0"/>
              </a:spcBef>
              <a:spcAft>
                <a:spcPts val="0"/>
              </a:spcAft>
              <a:buSzPts val="1300"/>
              <a:buChar char="●"/>
            </a:pPr>
            <a:r>
              <a:rPr lang="en"/>
              <a:t>Reduces unnecessary man power. Or in another perspective, makes man power highly efficient.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