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9" r:id="rId12"/>
    <p:sldId id="270" r:id="rId13"/>
    <p:sldId id="271" r:id="rId14"/>
    <p:sldId id="267" r:id="rId15"/>
    <p:sldId id="268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37" autoAdjust="0"/>
    <p:restoredTop sz="94660"/>
  </p:normalViewPr>
  <p:slideViewPr>
    <p:cSldViewPr>
      <p:cViewPr varScale="1">
        <p:scale>
          <a:sx n="76" d="100"/>
          <a:sy n="76" d="100"/>
        </p:scale>
        <p:origin x="-166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0F7A2-3C52-42DA-BF12-F686D5C3DC1F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666D9-5B7F-4D41-9FF2-0EF2690DF2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Understand your customers’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endParaRPr lang="en-I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Personalize offering based on data results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Use trends and patterns to get new customers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Benchmark your information against the competition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Uncover suspicious activity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Reduce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chargebacks</a:t>
            </a:r>
            <a:endParaRPr lang="en-I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Determine how to make improvements in the overall business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666D9-5B7F-4D41-9FF2-0EF2690DF2E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more than one sampling technique, we can combine the strengths of the individual techniques while lessening the drawbacks.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666D9-5B7F-4D41-9FF2-0EF2690DF2E8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666D9-5B7F-4D41-9FF2-0EF2690DF2E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Random Forest random subset of the features is taken into consideration by the algorithm for splitting a node. You can even make trees more random, by additionally using random thresholds for each feature rather than searching for the best possible thresholds (like a normal decision tree does).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666D9-5B7F-4D41-9FF2-0EF2690DF2E8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3CC2F6A-9256-4477-9B99-745721B8AC6A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1260EC-CB38-4C55-A812-7E09CEA413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Classification for Credit Card Fraud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By</a:t>
            </a:r>
            <a:r>
              <a:rPr lang="en-IN" dirty="0" smtClean="0"/>
              <a:t>: </a:t>
            </a:r>
            <a:r>
              <a:rPr lang="en-IN" dirty="0" err="1" smtClean="0"/>
              <a:t>Rajshri</a:t>
            </a:r>
            <a:r>
              <a:rPr lang="en-IN" dirty="0" smtClean="0"/>
              <a:t> </a:t>
            </a:r>
            <a:r>
              <a:rPr lang="en-IN" dirty="0" err="1" smtClean="0"/>
              <a:t>Totla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BUIILDING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Simple Logistic</a:t>
            </a:r>
          </a:p>
          <a:p>
            <a:pPr algn="just"/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endParaRPr lang="en-IN" dirty="0" smtClean="0"/>
          </a:p>
          <a:p>
            <a:pPr algn="just"/>
            <a:r>
              <a:rPr lang="en-IN" dirty="0" smtClean="0"/>
              <a:t>Neural Networks (Multilayer </a:t>
            </a:r>
            <a:r>
              <a:rPr lang="en-IN" dirty="0" err="1" smtClean="0"/>
              <a:t>Perceptron</a:t>
            </a:r>
            <a:r>
              <a:rPr lang="en-IN" dirty="0" smtClean="0"/>
              <a:t>)</a:t>
            </a:r>
          </a:p>
          <a:p>
            <a:pPr algn="just"/>
            <a:r>
              <a:rPr lang="en-IN" dirty="0" smtClean="0"/>
              <a:t>J48</a:t>
            </a:r>
          </a:p>
          <a:p>
            <a:pPr algn="just"/>
            <a:r>
              <a:rPr lang="en-IN" dirty="0" smtClean="0"/>
              <a:t>Random Forest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 Logistic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4414" y="1785926"/>
          <a:ext cx="6829444" cy="3495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61"/>
                <a:gridCol w="1707361"/>
                <a:gridCol w="1707361"/>
                <a:gridCol w="1707361"/>
              </a:tblGrid>
              <a:tr h="821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Attribute Selection Algorithm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Accuracy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FP Rate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ROC Curve Area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Information Gain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55.4961 %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0.446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0.563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Gain Ratio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93.928  %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0.061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0.979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Correlation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93.969  %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0.061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0.979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One 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93.2188 %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0.068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0.964</a:t>
                      </a: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Manual Selection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93.9280 %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0.979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4414" y="1785926"/>
          <a:ext cx="6829444" cy="3495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61"/>
                <a:gridCol w="1707361"/>
                <a:gridCol w="1707361"/>
                <a:gridCol w="1707361"/>
              </a:tblGrid>
              <a:tr h="821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Attribute Selection Algorithm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Accuracy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FP Rate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ROC Curve Area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Information Gain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59.3057 %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0.409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0.648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Gain Ratio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92.6453 %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0.971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Correlation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92.7097 %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0.970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One 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92.0133 %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0.958</a:t>
                      </a: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Manual Selection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92.6453 %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0.971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Neural Networks (Multilayer </a:t>
            </a:r>
            <a:r>
              <a:rPr lang="en-IN" dirty="0" err="1" smtClean="0"/>
              <a:t>Perceptron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4414" y="1785926"/>
          <a:ext cx="6829444" cy="3495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61"/>
                <a:gridCol w="1707361"/>
                <a:gridCol w="1707361"/>
                <a:gridCol w="1707361"/>
              </a:tblGrid>
              <a:tr h="821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Attribute Selection Algorithm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Accuracy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FP Rate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ROC Curve Area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Information Gain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64.1499 %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0.357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0.647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Gain Ratio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95.2986 %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0.979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Correlation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95.1944 %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0.981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One 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94.2991 %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0.976</a:t>
                      </a: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Manual Selection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95.2986 %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0.047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0.979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J48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14414" y="1785926"/>
          <a:ext cx="6829444" cy="3495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61"/>
                <a:gridCol w="1707361"/>
                <a:gridCol w="1707361"/>
                <a:gridCol w="1707361"/>
              </a:tblGrid>
              <a:tr h="821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Attribute Selection Algorithm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Accuracy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FP Rate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ROC Curve Area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Information Gain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99.5716 %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0.996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0.997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Gain Ratio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99.9005 %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0.001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0.999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Correlation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99.9122 %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0.001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One 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99.9181 %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0.001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0.999</a:t>
                      </a: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Manual Selection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99.9005 %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0.001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0.999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4414" y="1785926"/>
          <a:ext cx="6829444" cy="3495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61"/>
                <a:gridCol w="1707361"/>
                <a:gridCol w="1707361"/>
                <a:gridCol w="1707361"/>
              </a:tblGrid>
              <a:tr h="821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Attribute Selection Algorithm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Accuracy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FP Rate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ROC Curve Area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Information Gain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99.9988 %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0.000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1.000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Gain Ratio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mbria"/>
                          <a:ea typeface="Times New Roman"/>
                          <a:cs typeface="Times New Roman"/>
                        </a:rPr>
                        <a:t>99.9953 %</a:t>
                      </a:r>
                      <a:endParaRPr lang="en-IN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Correlation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99.9965 %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</a:tr>
              <a:tr h="526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One 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99.965 %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libri"/>
                          <a:ea typeface="Times New Roman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</a:tr>
              <a:tr h="5474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mbria"/>
                          <a:ea typeface="Times New Roman"/>
                          <a:cs typeface="Times New Roman"/>
                        </a:rPr>
                        <a:t>Manual Selection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>
                          <a:latin typeface="Cambria"/>
                          <a:ea typeface="Times New Roman"/>
                          <a:cs typeface="Times New Roman"/>
                        </a:rPr>
                        <a:t>99.9943 %</a:t>
                      </a:r>
                      <a:endParaRPr lang="en-IN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0.000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0" dirty="0">
                          <a:latin typeface="Calibri"/>
                          <a:ea typeface="Times New Roman"/>
                          <a:cs typeface="Times New Roman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Random Forest Classifier </a:t>
            </a:r>
          </a:p>
          <a:p>
            <a:pPr lvl="2" algn="just"/>
            <a:r>
              <a:rPr lang="en-IN" dirty="0" smtClean="0"/>
              <a:t>100% accuracy, least average FP Rate and highest area under ROC curve.</a:t>
            </a:r>
          </a:p>
          <a:p>
            <a:pPr lvl="2" algn="just"/>
            <a:r>
              <a:rPr lang="en-IN" dirty="0" smtClean="0"/>
              <a:t>Random Forest adds additional randomness to the model,</a:t>
            </a:r>
          </a:p>
          <a:p>
            <a:pPr lvl="2" algn="just"/>
            <a:r>
              <a:rPr lang="en-IN" dirty="0" smtClean="0"/>
              <a:t>Instead of searching for the most important feature while splitting a node, it searches for the best feature among a random subset of features</a:t>
            </a:r>
          </a:p>
          <a:p>
            <a:pPr lvl="2" algn="just"/>
            <a:r>
              <a:rPr lang="en-IN" dirty="0" smtClean="0"/>
              <a:t>J48 less preferable</a:t>
            </a:r>
          </a:p>
          <a:p>
            <a:pPr algn="just"/>
            <a:r>
              <a:rPr lang="en-IN" dirty="0" smtClean="0"/>
              <a:t>Neural Network </a:t>
            </a:r>
          </a:p>
          <a:p>
            <a:pPr lvl="2" algn="just"/>
            <a:r>
              <a:rPr lang="en-IN" dirty="0" smtClean="0"/>
              <a:t>Accuracy could be improved using Bagging or Boosting algorithms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Best model to use to detect fraudulent credit card transactions is the Random Forest classifier</a:t>
            </a:r>
          </a:p>
          <a:p>
            <a:pPr algn="just"/>
            <a:r>
              <a:rPr lang="en-IN" dirty="0" smtClean="0"/>
              <a:t>Real world banking or finance applications use the Random Forest classifier for learning and predicting consumer behaviour.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endParaRPr lang="en-IN" sz="8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buNone/>
            </a:pPr>
            <a:r>
              <a:rPr lang="en-IN" sz="8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you!!!</a:t>
            </a:r>
            <a:endParaRPr lang="en-IN" sz="8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Source: </a:t>
            </a:r>
            <a:r>
              <a:rPr lang="en-IN" dirty="0" err="1" smtClean="0"/>
              <a:t>Kaggle</a:t>
            </a:r>
            <a:endParaRPr lang="en-IN" dirty="0" smtClean="0"/>
          </a:p>
          <a:p>
            <a:pPr algn="just"/>
            <a:r>
              <a:rPr lang="en-IN" dirty="0" smtClean="0"/>
              <a:t>Credit Card Transactions by European Cardholders</a:t>
            </a:r>
          </a:p>
          <a:p>
            <a:pPr algn="just"/>
            <a:r>
              <a:rPr lang="en-IN" dirty="0" smtClean="0"/>
              <a:t>Fraud detection in banking/finance is major sector</a:t>
            </a:r>
          </a:p>
          <a:p>
            <a:pPr algn="just"/>
            <a:r>
              <a:rPr lang="en-IN" b="1" dirty="0" smtClean="0"/>
              <a:t>GOAL</a:t>
            </a:r>
            <a:r>
              <a:rPr lang="en-IN" dirty="0" smtClean="0"/>
              <a:t>: Model that can accurately predict fraudulent transaction</a:t>
            </a:r>
          </a:p>
          <a:p>
            <a:pPr algn="just"/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R for exploratory data analysis to find the most relevant attributes </a:t>
            </a:r>
          </a:p>
          <a:p>
            <a:pPr algn="just"/>
            <a:r>
              <a:rPr lang="en-IN" dirty="0" err="1" smtClean="0"/>
              <a:t>Weka</a:t>
            </a:r>
            <a:r>
              <a:rPr lang="en-IN" dirty="0" smtClean="0"/>
              <a:t> for building and applying the model</a:t>
            </a:r>
          </a:p>
          <a:p>
            <a:pPr algn="just"/>
            <a:r>
              <a:rPr lang="en-IN" dirty="0" smtClean="0"/>
              <a:t>JMP</a:t>
            </a:r>
          </a:p>
          <a:p>
            <a:pPr algn="just"/>
            <a:r>
              <a:rPr lang="en-IN" dirty="0" smtClean="0"/>
              <a:t>Python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Exploration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Numerical 31 Input Variables/Attributes</a:t>
            </a:r>
          </a:p>
          <a:p>
            <a:pPr lvl="1" algn="just"/>
            <a:r>
              <a:rPr lang="en-IN" dirty="0" smtClean="0"/>
              <a:t>Result of a PCA transformation</a:t>
            </a:r>
          </a:p>
          <a:p>
            <a:pPr lvl="1" algn="just"/>
            <a:r>
              <a:rPr lang="en-IN" dirty="0" smtClean="0"/>
              <a:t>Except Time &amp; Amount features</a:t>
            </a:r>
          </a:p>
          <a:p>
            <a:pPr algn="just"/>
            <a:r>
              <a:rPr lang="en-IN" dirty="0" smtClean="0"/>
              <a:t>Highly Imbalanced (492 frauds out of 284,807)</a:t>
            </a:r>
          </a:p>
          <a:p>
            <a:pPr lvl="1" algn="just"/>
            <a:r>
              <a:rPr lang="en-IN" dirty="0" smtClean="0"/>
              <a:t>Positive Class – 0.172% </a:t>
            </a:r>
          </a:p>
          <a:p>
            <a:pPr algn="just"/>
            <a:r>
              <a:rPr lang="en-IN" dirty="0" smtClean="0"/>
              <a:t>Multivariate Dataset</a:t>
            </a:r>
          </a:p>
          <a:p>
            <a:pPr algn="just"/>
            <a:r>
              <a:rPr lang="en-IN" b="1" dirty="0" smtClean="0"/>
              <a:t>CLASS</a:t>
            </a:r>
            <a:r>
              <a:rPr lang="en-IN" dirty="0" smtClean="0"/>
              <a:t>: Class Attribute (Fraud: Yes/No)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58486" y="4000504"/>
            <a:ext cx="2942274" cy="2214578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b="59714"/>
          <a:stretch>
            <a:fillRect/>
          </a:stretch>
        </p:blipFill>
        <p:spPr bwMode="auto">
          <a:xfrm>
            <a:off x="428596" y="785794"/>
            <a:ext cx="8143932" cy="25888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35716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Dataset Snippet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58486" y="3571876"/>
            <a:ext cx="282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Class Distribution Pie Chart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Handling missing and noisy data</a:t>
            </a:r>
          </a:p>
          <a:p>
            <a:pPr algn="just"/>
            <a:r>
              <a:rPr lang="en-IN" dirty="0" smtClean="0"/>
              <a:t>Modifying the nominal attribute values</a:t>
            </a:r>
          </a:p>
          <a:p>
            <a:pPr algn="just"/>
            <a:r>
              <a:rPr lang="en-IN" dirty="0" smtClean="0"/>
              <a:t>Balancing the class distribution</a:t>
            </a:r>
          </a:p>
          <a:p>
            <a:pPr lvl="1" algn="just"/>
            <a:r>
              <a:rPr lang="en-IN" dirty="0" smtClean="0"/>
              <a:t>Under sampling</a:t>
            </a:r>
          </a:p>
          <a:p>
            <a:pPr lvl="3" algn="just"/>
            <a:r>
              <a:rPr lang="en-IN" dirty="0" smtClean="0"/>
              <a:t> Drop observations of the majority class</a:t>
            </a:r>
          </a:p>
          <a:p>
            <a:pPr lvl="1" algn="just"/>
            <a:r>
              <a:rPr lang="en-IN" dirty="0" smtClean="0"/>
              <a:t>SMOTE (Synthetic Minority Over-sampling Technique)</a:t>
            </a:r>
          </a:p>
          <a:p>
            <a:pPr lvl="3" algn="just"/>
            <a:r>
              <a:rPr lang="en-IN" dirty="0" smtClean="0"/>
              <a:t>Duplicate the observations of the minority class</a:t>
            </a:r>
          </a:p>
          <a:p>
            <a:pPr lvl="1" algn="just"/>
            <a:r>
              <a:rPr lang="en-IN" dirty="0" smtClean="0"/>
              <a:t>Hybrid Sampling</a:t>
            </a:r>
          </a:p>
          <a:p>
            <a:pPr lvl="3" algn="just"/>
            <a:r>
              <a:rPr lang="en-IN" dirty="0" smtClean="0"/>
              <a:t>First uses an under sampling technique to delete some samples of the majority class with less classification information </a:t>
            </a:r>
          </a:p>
          <a:p>
            <a:pPr lvl="3" algn="just"/>
            <a:r>
              <a:rPr lang="en-IN" dirty="0" smtClean="0"/>
              <a:t>Then applies an oversampling technique to gradually create some new positive samples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Sampling</a:t>
            </a:r>
            <a:endParaRPr lang="en-IN" dirty="0"/>
          </a:p>
        </p:txBody>
      </p:sp>
      <p:pic>
        <p:nvPicPr>
          <p:cNvPr id="4" name="Content Placeholder 3" descr="D:\9615a370-6997-41ff-b6a8-3493fa07fa00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rto="http://schemas.microsoft.com/office/word/2006/arto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85720" y="1214422"/>
            <a:ext cx="4805777" cy="5138758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rto="http://schemas.microsoft.com/office/word/2006/arto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500694" y="4080848"/>
            <a:ext cx="3357554" cy="2277110"/>
          </a:xfrm>
          <a:prstGeom prst="rect">
            <a:avLst/>
          </a:prstGeom>
          <a:ln w="19050"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57158" y="78579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 Code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43570" y="785794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Class | Before Balancing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572132" y="3643314"/>
            <a:ext cx="22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Class | After Balancing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357298"/>
            <a:ext cx="395928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ATTRIBUTE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Correlation </a:t>
            </a:r>
          </a:p>
          <a:p>
            <a:pPr algn="just"/>
            <a:r>
              <a:rPr lang="en-IN" dirty="0" smtClean="0"/>
              <a:t>Information Gain</a:t>
            </a:r>
          </a:p>
          <a:p>
            <a:pPr algn="just"/>
            <a:r>
              <a:rPr lang="en-IN" dirty="0" smtClean="0"/>
              <a:t>Gain Ratio</a:t>
            </a:r>
          </a:p>
          <a:p>
            <a:pPr algn="just"/>
            <a:r>
              <a:rPr lang="en-IN" dirty="0" smtClean="0"/>
              <a:t>One-R</a:t>
            </a:r>
          </a:p>
          <a:p>
            <a:pPr algn="just"/>
            <a:r>
              <a:rPr lang="en-IN" dirty="0" smtClean="0"/>
              <a:t>Manual Selection | Python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85804" y="1857364"/>
          <a:ext cx="82296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Correlation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Information</a:t>
                      </a:r>
                      <a:r>
                        <a:rPr lang="en-IN" baseline="0" dirty="0" smtClean="0"/>
                        <a:t> Gain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Gain Ratio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One</a:t>
                      </a:r>
                      <a:r>
                        <a:rPr lang="en-IN" baseline="0" dirty="0" smtClean="0"/>
                        <a:t> 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Manual</a:t>
                      </a:r>
                      <a:r>
                        <a:rPr lang="en-IN" baseline="0" dirty="0" smtClean="0"/>
                        <a:t> Feature Selection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331</TotalTime>
  <Words>644</Words>
  <Application>Microsoft Office PowerPoint</Application>
  <PresentationFormat>On-screen Show (4:3)</PresentationFormat>
  <Paragraphs>240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Classification for Credit Card Fraud Detection</vt:lpstr>
      <vt:lpstr>ABOUT</vt:lpstr>
      <vt:lpstr>Tools Used</vt:lpstr>
      <vt:lpstr>Dataset Exploration</vt:lpstr>
      <vt:lpstr>Slide 5</vt:lpstr>
      <vt:lpstr>DATA PRE-PROCESSING</vt:lpstr>
      <vt:lpstr>Sampling</vt:lpstr>
      <vt:lpstr>ATTRIBUTE SELECTION</vt:lpstr>
      <vt:lpstr>Slide 9</vt:lpstr>
      <vt:lpstr>BUIILDING THE MODELS</vt:lpstr>
      <vt:lpstr>Simple Logistic</vt:lpstr>
      <vt:lpstr>Naïve Bayes</vt:lpstr>
      <vt:lpstr>Neural Networks (Multilayer Perceptron)</vt:lpstr>
      <vt:lpstr>J48</vt:lpstr>
      <vt:lpstr>Random Forest</vt:lpstr>
      <vt:lpstr>RESULTS</vt:lpstr>
      <vt:lpstr>CONCLUSION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</dc:title>
  <dc:creator>RAJSHRI TOTLA</dc:creator>
  <cp:lastModifiedBy>RAJSHRI TOTLA</cp:lastModifiedBy>
  <cp:revision>85</cp:revision>
  <dcterms:created xsi:type="dcterms:W3CDTF">2019-04-07T19:04:25Z</dcterms:created>
  <dcterms:modified xsi:type="dcterms:W3CDTF">2019-07-07T08:38:38Z</dcterms:modified>
</cp:coreProperties>
</file>