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EBE40C-B182-4730-A59C-8905A8A75F0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71CBB2E5-5B10-49C9-9341-1CC86FA099EB}">
      <dgm:prSet/>
      <dgm:spPr/>
      <dgm:t>
        <a:bodyPr/>
        <a:lstStyle/>
        <a:p>
          <a:pPr>
            <a:defRPr cap="all"/>
          </a:pPr>
          <a:r>
            <a:rPr lang="en-CA"/>
            <a:t>Data Cleaning/Merging</a:t>
          </a:r>
          <a:endParaRPr lang="en-US"/>
        </a:p>
      </dgm:t>
    </dgm:pt>
    <dgm:pt modelId="{EAEAF63C-2C9A-42B8-A9D4-6F32ABD141D6}" type="parTrans" cxnId="{5CDE0091-D65D-4D59-8BE4-75B4B488C909}">
      <dgm:prSet/>
      <dgm:spPr/>
      <dgm:t>
        <a:bodyPr/>
        <a:lstStyle/>
        <a:p>
          <a:endParaRPr lang="en-US"/>
        </a:p>
      </dgm:t>
    </dgm:pt>
    <dgm:pt modelId="{CCA0E73D-9F36-478B-B679-54BECEE3BFAD}" type="sibTrans" cxnId="{5CDE0091-D65D-4D59-8BE4-75B4B488C909}">
      <dgm:prSet/>
      <dgm:spPr/>
      <dgm:t>
        <a:bodyPr/>
        <a:lstStyle/>
        <a:p>
          <a:endParaRPr lang="en-US"/>
        </a:p>
      </dgm:t>
    </dgm:pt>
    <dgm:pt modelId="{696E52D3-42EB-469D-87BF-386698D48035}">
      <dgm:prSet/>
      <dgm:spPr/>
      <dgm:t>
        <a:bodyPr/>
        <a:lstStyle/>
        <a:p>
          <a:pPr>
            <a:defRPr cap="all"/>
          </a:pPr>
          <a:r>
            <a:rPr lang="en-CA"/>
            <a:t>Create a database to store the data</a:t>
          </a:r>
          <a:endParaRPr lang="en-US"/>
        </a:p>
      </dgm:t>
    </dgm:pt>
    <dgm:pt modelId="{CF5D987C-F745-4D85-A7C8-62E6720533D2}" type="parTrans" cxnId="{53AF976D-1D40-4F6F-8BA7-0D5CDCB9F024}">
      <dgm:prSet/>
      <dgm:spPr/>
      <dgm:t>
        <a:bodyPr/>
        <a:lstStyle/>
        <a:p>
          <a:endParaRPr lang="en-US"/>
        </a:p>
      </dgm:t>
    </dgm:pt>
    <dgm:pt modelId="{1CBFF7B8-01EB-4BDE-BC6F-C6AC02A9EF57}" type="sibTrans" cxnId="{53AF976D-1D40-4F6F-8BA7-0D5CDCB9F024}">
      <dgm:prSet/>
      <dgm:spPr/>
      <dgm:t>
        <a:bodyPr/>
        <a:lstStyle/>
        <a:p>
          <a:endParaRPr lang="en-US"/>
        </a:p>
      </dgm:t>
    </dgm:pt>
    <dgm:pt modelId="{4EA74B04-0617-4BA4-9E4E-6E276C861D40}">
      <dgm:prSet/>
      <dgm:spPr/>
      <dgm:t>
        <a:bodyPr/>
        <a:lstStyle/>
        <a:p>
          <a:pPr>
            <a:defRPr cap="all"/>
          </a:pPr>
          <a:r>
            <a:rPr lang="en-CA"/>
            <a:t>Create a dashboard</a:t>
          </a:r>
          <a:endParaRPr lang="en-US"/>
        </a:p>
      </dgm:t>
    </dgm:pt>
    <dgm:pt modelId="{8B1F0F21-6AD3-4698-9AFD-27531B76EF7F}" type="parTrans" cxnId="{55BF99B4-B05A-421D-951F-E3260600A92B}">
      <dgm:prSet/>
      <dgm:spPr/>
      <dgm:t>
        <a:bodyPr/>
        <a:lstStyle/>
        <a:p>
          <a:endParaRPr lang="en-US"/>
        </a:p>
      </dgm:t>
    </dgm:pt>
    <dgm:pt modelId="{4F207EDF-0518-43B4-96E7-97A01634E2C0}" type="sibTrans" cxnId="{55BF99B4-B05A-421D-951F-E3260600A92B}">
      <dgm:prSet/>
      <dgm:spPr/>
      <dgm:t>
        <a:bodyPr/>
        <a:lstStyle/>
        <a:p>
          <a:endParaRPr lang="en-US"/>
        </a:p>
      </dgm:t>
    </dgm:pt>
    <dgm:pt modelId="{21E82179-465D-4ACF-B0DE-9F1B80E01F5E}">
      <dgm:prSet/>
      <dgm:spPr/>
      <dgm:t>
        <a:bodyPr/>
        <a:lstStyle/>
        <a:p>
          <a:pPr>
            <a:defRPr cap="all"/>
          </a:pPr>
          <a:r>
            <a:rPr lang="en-CA"/>
            <a:t>Render data from the database to the website/dashboard</a:t>
          </a:r>
          <a:endParaRPr lang="en-US"/>
        </a:p>
      </dgm:t>
    </dgm:pt>
    <dgm:pt modelId="{47A8996B-DF66-4D81-8E2B-72451963D96B}" type="parTrans" cxnId="{A5392D40-F5B6-40D4-9305-9C1E2EEC03EB}">
      <dgm:prSet/>
      <dgm:spPr/>
      <dgm:t>
        <a:bodyPr/>
        <a:lstStyle/>
        <a:p>
          <a:endParaRPr lang="en-US"/>
        </a:p>
      </dgm:t>
    </dgm:pt>
    <dgm:pt modelId="{50513921-2411-46A7-A073-3D1D4C6B88F0}" type="sibTrans" cxnId="{A5392D40-F5B6-40D4-9305-9C1E2EEC03EB}">
      <dgm:prSet/>
      <dgm:spPr/>
      <dgm:t>
        <a:bodyPr/>
        <a:lstStyle/>
        <a:p>
          <a:endParaRPr lang="en-US"/>
        </a:p>
      </dgm:t>
    </dgm:pt>
    <dgm:pt modelId="{0471DAF2-BBC7-4ACE-9766-8F1DA7E89BCE}">
      <dgm:prSet/>
      <dgm:spPr/>
      <dgm:t>
        <a:bodyPr/>
        <a:lstStyle/>
        <a:p>
          <a:pPr>
            <a:defRPr cap="all"/>
          </a:pPr>
          <a:r>
            <a:rPr lang="en-CA"/>
            <a:t>Predict student dropouts using ML</a:t>
          </a:r>
          <a:endParaRPr lang="en-US"/>
        </a:p>
      </dgm:t>
    </dgm:pt>
    <dgm:pt modelId="{6270866D-A6C6-43CD-B061-E2D967670284}" type="parTrans" cxnId="{49CE171E-18D6-4BB4-9B18-BE723FFB9B62}">
      <dgm:prSet/>
      <dgm:spPr/>
      <dgm:t>
        <a:bodyPr/>
        <a:lstStyle/>
        <a:p>
          <a:endParaRPr lang="en-US"/>
        </a:p>
      </dgm:t>
    </dgm:pt>
    <dgm:pt modelId="{98D83C49-C151-4BE8-94DA-F6A78530CA78}" type="sibTrans" cxnId="{49CE171E-18D6-4BB4-9B18-BE723FFB9B62}">
      <dgm:prSet/>
      <dgm:spPr/>
      <dgm:t>
        <a:bodyPr/>
        <a:lstStyle/>
        <a:p>
          <a:endParaRPr lang="en-US"/>
        </a:p>
      </dgm:t>
    </dgm:pt>
    <dgm:pt modelId="{FAEC65E7-4094-47B5-A0A2-0CEF94992EA4}" type="pres">
      <dgm:prSet presAssocID="{E7EBE40C-B182-4730-A59C-8905A8A75F04}" presName="root" presStyleCnt="0">
        <dgm:presLayoutVars>
          <dgm:dir/>
          <dgm:resizeHandles val="exact"/>
        </dgm:presLayoutVars>
      </dgm:prSet>
      <dgm:spPr/>
    </dgm:pt>
    <dgm:pt modelId="{D2495FF7-C222-4B8C-9C33-B7BA081D5C7E}" type="pres">
      <dgm:prSet presAssocID="{71CBB2E5-5B10-49C9-9341-1CC86FA099EB}" presName="compNode" presStyleCnt="0"/>
      <dgm:spPr/>
    </dgm:pt>
    <dgm:pt modelId="{3F5FACC0-4DB8-4463-971E-67E8ECB0348C}" type="pres">
      <dgm:prSet presAssocID="{71CBB2E5-5B10-49C9-9341-1CC86FA099EB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216A8FA-243E-4FD4-8534-E7E8D5D0E8A6}" type="pres">
      <dgm:prSet presAssocID="{71CBB2E5-5B10-49C9-9341-1CC86FA099E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E0478BA5-D232-4154-A04B-4E8434797121}" type="pres">
      <dgm:prSet presAssocID="{71CBB2E5-5B10-49C9-9341-1CC86FA099EB}" presName="spaceRect" presStyleCnt="0"/>
      <dgm:spPr/>
    </dgm:pt>
    <dgm:pt modelId="{8ABF22D7-6A86-4321-BD27-CD296B5BAC76}" type="pres">
      <dgm:prSet presAssocID="{71CBB2E5-5B10-49C9-9341-1CC86FA099EB}" presName="textRect" presStyleLbl="revTx" presStyleIdx="0" presStyleCnt="5">
        <dgm:presLayoutVars>
          <dgm:chMax val="1"/>
          <dgm:chPref val="1"/>
        </dgm:presLayoutVars>
      </dgm:prSet>
      <dgm:spPr/>
    </dgm:pt>
    <dgm:pt modelId="{4B7B9849-8748-43AF-BAD0-A1EDC3ECF42F}" type="pres">
      <dgm:prSet presAssocID="{CCA0E73D-9F36-478B-B679-54BECEE3BFAD}" presName="sibTrans" presStyleCnt="0"/>
      <dgm:spPr/>
    </dgm:pt>
    <dgm:pt modelId="{D551B242-B925-4827-94C6-C46EE40BC87E}" type="pres">
      <dgm:prSet presAssocID="{696E52D3-42EB-469D-87BF-386698D48035}" presName="compNode" presStyleCnt="0"/>
      <dgm:spPr/>
    </dgm:pt>
    <dgm:pt modelId="{2E0AC384-EADC-4B15-B81F-F7BDCD2BB3C2}" type="pres">
      <dgm:prSet presAssocID="{696E52D3-42EB-469D-87BF-386698D48035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74BBACD-E42A-44A5-AE17-C3CD5CED257B}" type="pres">
      <dgm:prSet presAssocID="{696E52D3-42EB-469D-87BF-386698D4803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B0F83D4-126F-4B6E-919A-3872A651D835}" type="pres">
      <dgm:prSet presAssocID="{696E52D3-42EB-469D-87BF-386698D48035}" presName="spaceRect" presStyleCnt="0"/>
      <dgm:spPr/>
    </dgm:pt>
    <dgm:pt modelId="{C8AA2D35-AF42-4E6C-8FBF-12E0E3E2778E}" type="pres">
      <dgm:prSet presAssocID="{696E52D3-42EB-469D-87BF-386698D48035}" presName="textRect" presStyleLbl="revTx" presStyleIdx="1" presStyleCnt="5">
        <dgm:presLayoutVars>
          <dgm:chMax val="1"/>
          <dgm:chPref val="1"/>
        </dgm:presLayoutVars>
      </dgm:prSet>
      <dgm:spPr/>
    </dgm:pt>
    <dgm:pt modelId="{D1BE2980-7BA2-4858-B09D-1A3F4F75D81C}" type="pres">
      <dgm:prSet presAssocID="{1CBFF7B8-01EB-4BDE-BC6F-C6AC02A9EF57}" presName="sibTrans" presStyleCnt="0"/>
      <dgm:spPr/>
    </dgm:pt>
    <dgm:pt modelId="{3F3C32D5-7717-4853-B267-F9979BFBC459}" type="pres">
      <dgm:prSet presAssocID="{4EA74B04-0617-4BA4-9E4E-6E276C861D40}" presName="compNode" presStyleCnt="0"/>
      <dgm:spPr/>
    </dgm:pt>
    <dgm:pt modelId="{080B3C07-A930-4C3F-8F85-96BEFA419AE0}" type="pres">
      <dgm:prSet presAssocID="{4EA74B04-0617-4BA4-9E4E-6E276C861D40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98AC9C1-3A6A-4AAB-9773-89041FCB37C4}" type="pres">
      <dgm:prSet presAssocID="{4EA74B04-0617-4BA4-9E4E-6E276C861D4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4C861F31-AB29-4CFD-AB30-F69455C17AE7}" type="pres">
      <dgm:prSet presAssocID="{4EA74B04-0617-4BA4-9E4E-6E276C861D40}" presName="spaceRect" presStyleCnt="0"/>
      <dgm:spPr/>
    </dgm:pt>
    <dgm:pt modelId="{7C52B975-69C5-4EEC-8DFD-DD4BEA387B25}" type="pres">
      <dgm:prSet presAssocID="{4EA74B04-0617-4BA4-9E4E-6E276C861D40}" presName="textRect" presStyleLbl="revTx" presStyleIdx="2" presStyleCnt="5">
        <dgm:presLayoutVars>
          <dgm:chMax val="1"/>
          <dgm:chPref val="1"/>
        </dgm:presLayoutVars>
      </dgm:prSet>
      <dgm:spPr/>
    </dgm:pt>
    <dgm:pt modelId="{A58B5EA0-8D62-4A3D-B1B1-012D07CE1330}" type="pres">
      <dgm:prSet presAssocID="{4F207EDF-0518-43B4-96E7-97A01634E2C0}" presName="sibTrans" presStyleCnt="0"/>
      <dgm:spPr/>
    </dgm:pt>
    <dgm:pt modelId="{DF4A51C7-C33B-4487-9B15-09554640695F}" type="pres">
      <dgm:prSet presAssocID="{21E82179-465D-4ACF-B0DE-9F1B80E01F5E}" presName="compNode" presStyleCnt="0"/>
      <dgm:spPr/>
    </dgm:pt>
    <dgm:pt modelId="{D962DDC2-AE18-47F4-81AC-8FC56FCDF6BE}" type="pres">
      <dgm:prSet presAssocID="{21E82179-465D-4ACF-B0DE-9F1B80E01F5E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C3FA790-6F15-470D-A8D4-CB931E383D11}" type="pres">
      <dgm:prSet presAssocID="{21E82179-465D-4ACF-B0DE-9F1B80E01F5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8071F438-249E-4A50-8DA4-595A320564DC}" type="pres">
      <dgm:prSet presAssocID="{21E82179-465D-4ACF-B0DE-9F1B80E01F5E}" presName="spaceRect" presStyleCnt="0"/>
      <dgm:spPr/>
    </dgm:pt>
    <dgm:pt modelId="{C6D5BF90-9C4A-48AC-8C01-51BFCE889D24}" type="pres">
      <dgm:prSet presAssocID="{21E82179-465D-4ACF-B0DE-9F1B80E01F5E}" presName="textRect" presStyleLbl="revTx" presStyleIdx="3" presStyleCnt="5">
        <dgm:presLayoutVars>
          <dgm:chMax val="1"/>
          <dgm:chPref val="1"/>
        </dgm:presLayoutVars>
      </dgm:prSet>
      <dgm:spPr/>
    </dgm:pt>
    <dgm:pt modelId="{246C1D44-6100-4E3E-A6C2-61A5809BC608}" type="pres">
      <dgm:prSet presAssocID="{50513921-2411-46A7-A073-3D1D4C6B88F0}" presName="sibTrans" presStyleCnt="0"/>
      <dgm:spPr/>
    </dgm:pt>
    <dgm:pt modelId="{0551A115-A7D9-4BB4-81BC-A89A0B0639D4}" type="pres">
      <dgm:prSet presAssocID="{0471DAF2-BBC7-4ACE-9766-8F1DA7E89BCE}" presName="compNode" presStyleCnt="0"/>
      <dgm:spPr/>
    </dgm:pt>
    <dgm:pt modelId="{EE1896F1-491E-47BA-9099-33AE295EFE03}" type="pres">
      <dgm:prSet presAssocID="{0471DAF2-BBC7-4ACE-9766-8F1DA7E89BCE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4B353BE-E64E-433C-BBCD-E119D18611B8}" type="pres">
      <dgm:prSet presAssocID="{0471DAF2-BBC7-4ACE-9766-8F1DA7E89BC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49723C0-AF89-49AB-9E36-96D7526CA8BF}" type="pres">
      <dgm:prSet presAssocID="{0471DAF2-BBC7-4ACE-9766-8F1DA7E89BCE}" presName="spaceRect" presStyleCnt="0"/>
      <dgm:spPr/>
    </dgm:pt>
    <dgm:pt modelId="{245E7639-933E-45FB-AC30-5D8C285BE011}" type="pres">
      <dgm:prSet presAssocID="{0471DAF2-BBC7-4ACE-9766-8F1DA7E89BC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B2FE60E-7248-467C-89FC-43189F81E793}" type="presOf" srcId="{E7EBE40C-B182-4730-A59C-8905A8A75F04}" destId="{FAEC65E7-4094-47B5-A0A2-0CEF94992EA4}" srcOrd="0" destOrd="0" presId="urn:microsoft.com/office/officeart/2018/5/layout/IconLeafLabelList"/>
    <dgm:cxn modelId="{49CE171E-18D6-4BB4-9B18-BE723FFB9B62}" srcId="{E7EBE40C-B182-4730-A59C-8905A8A75F04}" destId="{0471DAF2-BBC7-4ACE-9766-8F1DA7E89BCE}" srcOrd="4" destOrd="0" parTransId="{6270866D-A6C6-43CD-B061-E2D967670284}" sibTransId="{98D83C49-C151-4BE8-94DA-F6A78530CA78}"/>
    <dgm:cxn modelId="{8A06D52A-F5CE-412C-9886-37D36776478A}" type="presOf" srcId="{21E82179-465D-4ACF-B0DE-9F1B80E01F5E}" destId="{C6D5BF90-9C4A-48AC-8C01-51BFCE889D24}" srcOrd="0" destOrd="0" presId="urn:microsoft.com/office/officeart/2018/5/layout/IconLeafLabelList"/>
    <dgm:cxn modelId="{A5392D40-F5B6-40D4-9305-9C1E2EEC03EB}" srcId="{E7EBE40C-B182-4730-A59C-8905A8A75F04}" destId="{21E82179-465D-4ACF-B0DE-9F1B80E01F5E}" srcOrd="3" destOrd="0" parTransId="{47A8996B-DF66-4D81-8E2B-72451963D96B}" sibTransId="{50513921-2411-46A7-A073-3D1D4C6B88F0}"/>
    <dgm:cxn modelId="{709A8D6D-3787-4360-A431-946A73F15604}" type="presOf" srcId="{71CBB2E5-5B10-49C9-9341-1CC86FA099EB}" destId="{8ABF22D7-6A86-4321-BD27-CD296B5BAC76}" srcOrd="0" destOrd="0" presId="urn:microsoft.com/office/officeart/2018/5/layout/IconLeafLabelList"/>
    <dgm:cxn modelId="{53AF976D-1D40-4F6F-8BA7-0D5CDCB9F024}" srcId="{E7EBE40C-B182-4730-A59C-8905A8A75F04}" destId="{696E52D3-42EB-469D-87BF-386698D48035}" srcOrd="1" destOrd="0" parTransId="{CF5D987C-F745-4D85-A7C8-62E6720533D2}" sibTransId="{1CBFF7B8-01EB-4BDE-BC6F-C6AC02A9EF57}"/>
    <dgm:cxn modelId="{9D094C4E-2933-403A-A494-7EEA1ABDAA31}" type="presOf" srcId="{0471DAF2-BBC7-4ACE-9766-8F1DA7E89BCE}" destId="{245E7639-933E-45FB-AC30-5D8C285BE011}" srcOrd="0" destOrd="0" presId="urn:microsoft.com/office/officeart/2018/5/layout/IconLeafLabelList"/>
    <dgm:cxn modelId="{5CDE0091-D65D-4D59-8BE4-75B4B488C909}" srcId="{E7EBE40C-B182-4730-A59C-8905A8A75F04}" destId="{71CBB2E5-5B10-49C9-9341-1CC86FA099EB}" srcOrd="0" destOrd="0" parTransId="{EAEAF63C-2C9A-42B8-A9D4-6F32ABD141D6}" sibTransId="{CCA0E73D-9F36-478B-B679-54BECEE3BFAD}"/>
    <dgm:cxn modelId="{B7CFC1A5-7A82-422C-8339-2945CDBC352E}" type="presOf" srcId="{696E52D3-42EB-469D-87BF-386698D48035}" destId="{C8AA2D35-AF42-4E6C-8FBF-12E0E3E2778E}" srcOrd="0" destOrd="0" presId="urn:microsoft.com/office/officeart/2018/5/layout/IconLeafLabelList"/>
    <dgm:cxn modelId="{55BF99B4-B05A-421D-951F-E3260600A92B}" srcId="{E7EBE40C-B182-4730-A59C-8905A8A75F04}" destId="{4EA74B04-0617-4BA4-9E4E-6E276C861D40}" srcOrd="2" destOrd="0" parTransId="{8B1F0F21-6AD3-4698-9AFD-27531B76EF7F}" sibTransId="{4F207EDF-0518-43B4-96E7-97A01634E2C0}"/>
    <dgm:cxn modelId="{086120C3-5570-4C27-A08C-6B54BBDC73AB}" type="presOf" srcId="{4EA74B04-0617-4BA4-9E4E-6E276C861D40}" destId="{7C52B975-69C5-4EEC-8DFD-DD4BEA387B25}" srcOrd="0" destOrd="0" presId="urn:microsoft.com/office/officeart/2018/5/layout/IconLeafLabelList"/>
    <dgm:cxn modelId="{A137DEA1-4E87-4810-B12A-A562EC52C99C}" type="presParOf" srcId="{FAEC65E7-4094-47B5-A0A2-0CEF94992EA4}" destId="{D2495FF7-C222-4B8C-9C33-B7BA081D5C7E}" srcOrd="0" destOrd="0" presId="urn:microsoft.com/office/officeart/2018/5/layout/IconLeafLabelList"/>
    <dgm:cxn modelId="{D59BDC93-CD10-4DB3-B6C8-91DB5E3B4422}" type="presParOf" srcId="{D2495FF7-C222-4B8C-9C33-B7BA081D5C7E}" destId="{3F5FACC0-4DB8-4463-971E-67E8ECB0348C}" srcOrd="0" destOrd="0" presId="urn:microsoft.com/office/officeart/2018/5/layout/IconLeafLabelList"/>
    <dgm:cxn modelId="{CBD50108-20A6-4508-96E6-15E5FFC9A627}" type="presParOf" srcId="{D2495FF7-C222-4B8C-9C33-B7BA081D5C7E}" destId="{4216A8FA-243E-4FD4-8534-E7E8D5D0E8A6}" srcOrd="1" destOrd="0" presId="urn:microsoft.com/office/officeart/2018/5/layout/IconLeafLabelList"/>
    <dgm:cxn modelId="{B1959937-B59D-4CC9-AE46-1388F1D3E3E4}" type="presParOf" srcId="{D2495FF7-C222-4B8C-9C33-B7BA081D5C7E}" destId="{E0478BA5-D232-4154-A04B-4E8434797121}" srcOrd="2" destOrd="0" presId="urn:microsoft.com/office/officeart/2018/5/layout/IconLeafLabelList"/>
    <dgm:cxn modelId="{5D1B1A17-C2AF-435D-9E43-A7277115C844}" type="presParOf" srcId="{D2495FF7-C222-4B8C-9C33-B7BA081D5C7E}" destId="{8ABF22D7-6A86-4321-BD27-CD296B5BAC76}" srcOrd="3" destOrd="0" presId="urn:microsoft.com/office/officeart/2018/5/layout/IconLeafLabelList"/>
    <dgm:cxn modelId="{05714181-C5CA-4E4C-9F5C-673CF380EF65}" type="presParOf" srcId="{FAEC65E7-4094-47B5-A0A2-0CEF94992EA4}" destId="{4B7B9849-8748-43AF-BAD0-A1EDC3ECF42F}" srcOrd="1" destOrd="0" presId="urn:microsoft.com/office/officeart/2018/5/layout/IconLeafLabelList"/>
    <dgm:cxn modelId="{581858A8-64A6-4FD4-82EA-B93DD996B3AF}" type="presParOf" srcId="{FAEC65E7-4094-47B5-A0A2-0CEF94992EA4}" destId="{D551B242-B925-4827-94C6-C46EE40BC87E}" srcOrd="2" destOrd="0" presId="urn:microsoft.com/office/officeart/2018/5/layout/IconLeafLabelList"/>
    <dgm:cxn modelId="{F9D11C96-5171-43DA-87F7-B432445E16A1}" type="presParOf" srcId="{D551B242-B925-4827-94C6-C46EE40BC87E}" destId="{2E0AC384-EADC-4B15-B81F-F7BDCD2BB3C2}" srcOrd="0" destOrd="0" presId="urn:microsoft.com/office/officeart/2018/5/layout/IconLeafLabelList"/>
    <dgm:cxn modelId="{5C3C0AF0-04F2-4A16-AC18-E3141BE05716}" type="presParOf" srcId="{D551B242-B925-4827-94C6-C46EE40BC87E}" destId="{A74BBACD-E42A-44A5-AE17-C3CD5CED257B}" srcOrd="1" destOrd="0" presId="urn:microsoft.com/office/officeart/2018/5/layout/IconLeafLabelList"/>
    <dgm:cxn modelId="{8FA2B0A2-971C-4A26-B904-3D379DA6BB27}" type="presParOf" srcId="{D551B242-B925-4827-94C6-C46EE40BC87E}" destId="{AB0F83D4-126F-4B6E-919A-3872A651D835}" srcOrd="2" destOrd="0" presId="urn:microsoft.com/office/officeart/2018/5/layout/IconLeafLabelList"/>
    <dgm:cxn modelId="{A3A77DAE-9652-4E02-912E-8632B986E07F}" type="presParOf" srcId="{D551B242-B925-4827-94C6-C46EE40BC87E}" destId="{C8AA2D35-AF42-4E6C-8FBF-12E0E3E2778E}" srcOrd="3" destOrd="0" presId="urn:microsoft.com/office/officeart/2018/5/layout/IconLeafLabelList"/>
    <dgm:cxn modelId="{2189FCFE-3D1A-4FCA-BE58-9002C5441DC0}" type="presParOf" srcId="{FAEC65E7-4094-47B5-A0A2-0CEF94992EA4}" destId="{D1BE2980-7BA2-4858-B09D-1A3F4F75D81C}" srcOrd="3" destOrd="0" presId="urn:microsoft.com/office/officeart/2018/5/layout/IconLeafLabelList"/>
    <dgm:cxn modelId="{4E8CAF3E-A251-4BB4-A63B-F0B0A14BFC4B}" type="presParOf" srcId="{FAEC65E7-4094-47B5-A0A2-0CEF94992EA4}" destId="{3F3C32D5-7717-4853-B267-F9979BFBC459}" srcOrd="4" destOrd="0" presId="urn:microsoft.com/office/officeart/2018/5/layout/IconLeafLabelList"/>
    <dgm:cxn modelId="{87078752-45DA-4D19-BFB1-5700AE1043BD}" type="presParOf" srcId="{3F3C32D5-7717-4853-B267-F9979BFBC459}" destId="{080B3C07-A930-4C3F-8F85-96BEFA419AE0}" srcOrd="0" destOrd="0" presId="urn:microsoft.com/office/officeart/2018/5/layout/IconLeafLabelList"/>
    <dgm:cxn modelId="{5A9406CC-3BD1-4BBE-AF7B-048F9E68DE36}" type="presParOf" srcId="{3F3C32D5-7717-4853-B267-F9979BFBC459}" destId="{398AC9C1-3A6A-4AAB-9773-89041FCB37C4}" srcOrd="1" destOrd="0" presId="urn:microsoft.com/office/officeart/2018/5/layout/IconLeafLabelList"/>
    <dgm:cxn modelId="{05E83D16-D80C-40F2-8ECF-C06BA45C0081}" type="presParOf" srcId="{3F3C32D5-7717-4853-B267-F9979BFBC459}" destId="{4C861F31-AB29-4CFD-AB30-F69455C17AE7}" srcOrd="2" destOrd="0" presId="urn:microsoft.com/office/officeart/2018/5/layout/IconLeafLabelList"/>
    <dgm:cxn modelId="{BF71C6CE-6835-45BA-A2FB-D40742501610}" type="presParOf" srcId="{3F3C32D5-7717-4853-B267-F9979BFBC459}" destId="{7C52B975-69C5-4EEC-8DFD-DD4BEA387B25}" srcOrd="3" destOrd="0" presId="urn:microsoft.com/office/officeart/2018/5/layout/IconLeafLabelList"/>
    <dgm:cxn modelId="{C14E4256-0AF6-4F30-B67B-E993C5CE3C8B}" type="presParOf" srcId="{FAEC65E7-4094-47B5-A0A2-0CEF94992EA4}" destId="{A58B5EA0-8D62-4A3D-B1B1-012D07CE1330}" srcOrd="5" destOrd="0" presId="urn:microsoft.com/office/officeart/2018/5/layout/IconLeafLabelList"/>
    <dgm:cxn modelId="{575B8555-D4FE-4973-ADB9-D06DE32F3D37}" type="presParOf" srcId="{FAEC65E7-4094-47B5-A0A2-0CEF94992EA4}" destId="{DF4A51C7-C33B-4487-9B15-09554640695F}" srcOrd="6" destOrd="0" presId="urn:microsoft.com/office/officeart/2018/5/layout/IconLeafLabelList"/>
    <dgm:cxn modelId="{CD44CF55-2FFA-49CA-9664-A83E5E4C00A4}" type="presParOf" srcId="{DF4A51C7-C33B-4487-9B15-09554640695F}" destId="{D962DDC2-AE18-47F4-81AC-8FC56FCDF6BE}" srcOrd="0" destOrd="0" presId="urn:microsoft.com/office/officeart/2018/5/layout/IconLeafLabelList"/>
    <dgm:cxn modelId="{1B2A7DB4-BA7A-4AB6-A03E-531A7E4C1A52}" type="presParOf" srcId="{DF4A51C7-C33B-4487-9B15-09554640695F}" destId="{EC3FA790-6F15-470D-A8D4-CB931E383D11}" srcOrd="1" destOrd="0" presId="urn:microsoft.com/office/officeart/2018/5/layout/IconLeafLabelList"/>
    <dgm:cxn modelId="{129514B8-46DA-4201-BA16-3960150C3AB3}" type="presParOf" srcId="{DF4A51C7-C33B-4487-9B15-09554640695F}" destId="{8071F438-249E-4A50-8DA4-595A320564DC}" srcOrd="2" destOrd="0" presId="urn:microsoft.com/office/officeart/2018/5/layout/IconLeafLabelList"/>
    <dgm:cxn modelId="{B218BC5E-A1C9-4FF5-807F-A78DC9E1A5CA}" type="presParOf" srcId="{DF4A51C7-C33B-4487-9B15-09554640695F}" destId="{C6D5BF90-9C4A-48AC-8C01-51BFCE889D24}" srcOrd="3" destOrd="0" presId="urn:microsoft.com/office/officeart/2018/5/layout/IconLeafLabelList"/>
    <dgm:cxn modelId="{2CAD504B-0D39-43F0-AB7A-11608BB4A5EF}" type="presParOf" srcId="{FAEC65E7-4094-47B5-A0A2-0CEF94992EA4}" destId="{246C1D44-6100-4E3E-A6C2-61A5809BC608}" srcOrd="7" destOrd="0" presId="urn:microsoft.com/office/officeart/2018/5/layout/IconLeafLabelList"/>
    <dgm:cxn modelId="{50DCC592-73C1-4539-B090-7C028023783C}" type="presParOf" srcId="{FAEC65E7-4094-47B5-A0A2-0CEF94992EA4}" destId="{0551A115-A7D9-4BB4-81BC-A89A0B0639D4}" srcOrd="8" destOrd="0" presId="urn:microsoft.com/office/officeart/2018/5/layout/IconLeafLabelList"/>
    <dgm:cxn modelId="{CFA6DFFC-4FAF-43BF-9FF2-1830A46E6E82}" type="presParOf" srcId="{0551A115-A7D9-4BB4-81BC-A89A0B0639D4}" destId="{EE1896F1-491E-47BA-9099-33AE295EFE03}" srcOrd="0" destOrd="0" presId="urn:microsoft.com/office/officeart/2018/5/layout/IconLeafLabelList"/>
    <dgm:cxn modelId="{A39459EF-B755-43FE-A0A7-264097B6C03F}" type="presParOf" srcId="{0551A115-A7D9-4BB4-81BC-A89A0B0639D4}" destId="{B4B353BE-E64E-433C-BBCD-E119D18611B8}" srcOrd="1" destOrd="0" presId="urn:microsoft.com/office/officeart/2018/5/layout/IconLeafLabelList"/>
    <dgm:cxn modelId="{EC37BBFB-5D58-4F92-B0ED-7C9E6412E031}" type="presParOf" srcId="{0551A115-A7D9-4BB4-81BC-A89A0B0639D4}" destId="{049723C0-AF89-49AB-9E36-96D7526CA8BF}" srcOrd="2" destOrd="0" presId="urn:microsoft.com/office/officeart/2018/5/layout/IconLeafLabelList"/>
    <dgm:cxn modelId="{B33024F2-E49C-44D3-B343-8538F4C2AD56}" type="presParOf" srcId="{0551A115-A7D9-4BB4-81BC-A89A0B0639D4}" destId="{245E7639-933E-45FB-AC30-5D8C285BE01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FACC0-4DB8-4463-971E-67E8ECB0348C}">
      <dsp:nvSpPr>
        <dsp:cNvPr id="0" name=""/>
        <dsp:cNvSpPr/>
      </dsp:nvSpPr>
      <dsp:spPr>
        <a:xfrm>
          <a:off x="474228" y="121247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16A8FA-243E-4FD4-8534-E7E8D5D0E8A6}">
      <dsp:nvSpPr>
        <dsp:cNvPr id="0" name=""/>
        <dsp:cNvSpPr/>
      </dsp:nvSpPr>
      <dsp:spPr>
        <a:xfrm>
          <a:off x="708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F22D7-6A86-4321-BD27-CD296B5BAC76}">
      <dsp:nvSpPr>
        <dsp:cNvPr id="0" name=""/>
        <dsp:cNvSpPr/>
      </dsp:nvSpPr>
      <dsp:spPr>
        <a:xfrm>
          <a:off x="123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200" kern="1200"/>
            <a:t>Data Cleaning/Merging</a:t>
          </a:r>
          <a:endParaRPr lang="en-US" sz="1200" kern="1200"/>
        </a:p>
      </dsp:txBody>
      <dsp:txXfrm>
        <a:off x="123228" y="2652473"/>
        <a:ext cx="1800000" cy="720000"/>
      </dsp:txXfrm>
    </dsp:sp>
    <dsp:sp modelId="{2E0AC384-EADC-4B15-B81F-F7BDCD2BB3C2}">
      <dsp:nvSpPr>
        <dsp:cNvPr id="0" name=""/>
        <dsp:cNvSpPr/>
      </dsp:nvSpPr>
      <dsp:spPr>
        <a:xfrm>
          <a:off x="2589228" y="121247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4BBACD-E42A-44A5-AE17-C3CD5CED257B}">
      <dsp:nvSpPr>
        <dsp:cNvPr id="0" name=""/>
        <dsp:cNvSpPr/>
      </dsp:nvSpPr>
      <dsp:spPr>
        <a:xfrm>
          <a:off x="2823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A2D35-AF42-4E6C-8FBF-12E0E3E2778E}">
      <dsp:nvSpPr>
        <dsp:cNvPr id="0" name=""/>
        <dsp:cNvSpPr/>
      </dsp:nvSpPr>
      <dsp:spPr>
        <a:xfrm>
          <a:off x="2238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200" kern="1200"/>
            <a:t>Create a database to store the data</a:t>
          </a:r>
          <a:endParaRPr lang="en-US" sz="1200" kern="1200"/>
        </a:p>
      </dsp:txBody>
      <dsp:txXfrm>
        <a:off x="2238228" y="2652473"/>
        <a:ext cx="1800000" cy="720000"/>
      </dsp:txXfrm>
    </dsp:sp>
    <dsp:sp modelId="{080B3C07-A930-4C3F-8F85-96BEFA419AE0}">
      <dsp:nvSpPr>
        <dsp:cNvPr id="0" name=""/>
        <dsp:cNvSpPr/>
      </dsp:nvSpPr>
      <dsp:spPr>
        <a:xfrm>
          <a:off x="4704228" y="121247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8AC9C1-3A6A-4AAB-9773-89041FCB37C4}">
      <dsp:nvSpPr>
        <dsp:cNvPr id="0" name=""/>
        <dsp:cNvSpPr/>
      </dsp:nvSpPr>
      <dsp:spPr>
        <a:xfrm>
          <a:off x="4938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2B975-69C5-4EEC-8DFD-DD4BEA387B25}">
      <dsp:nvSpPr>
        <dsp:cNvPr id="0" name=""/>
        <dsp:cNvSpPr/>
      </dsp:nvSpPr>
      <dsp:spPr>
        <a:xfrm>
          <a:off x="4353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200" kern="1200"/>
            <a:t>Create a dashboard</a:t>
          </a:r>
          <a:endParaRPr lang="en-US" sz="1200" kern="1200"/>
        </a:p>
      </dsp:txBody>
      <dsp:txXfrm>
        <a:off x="4353228" y="2652473"/>
        <a:ext cx="1800000" cy="720000"/>
      </dsp:txXfrm>
    </dsp:sp>
    <dsp:sp modelId="{D962DDC2-AE18-47F4-81AC-8FC56FCDF6BE}">
      <dsp:nvSpPr>
        <dsp:cNvPr id="0" name=""/>
        <dsp:cNvSpPr/>
      </dsp:nvSpPr>
      <dsp:spPr>
        <a:xfrm>
          <a:off x="6819228" y="121247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3FA790-6F15-470D-A8D4-CB931E383D11}">
      <dsp:nvSpPr>
        <dsp:cNvPr id="0" name=""/>
        <dsp:cNvSpPr/>
      </dsp:nvSpPr>
      <dsp:spPr>
        <a:xfrm>
          <a:off x="7053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D5BF90-9C4A-48AC-8C01-51BFCE889D24}">
      <dsp:nvSpPr>
        <dsp:cNvPr id="0" name=""/>
        <dsp:cNvSpPr/>
      </dsp:nvSpPr>
      <dsp:spPr>
        <a:xfrm>
          <a:off x="6468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200" kern="1200"/>
            <a:t>Render data from the database to the website/dashboard</a:t>
          </a:r>
          <a:endParaRPr lang="en-US" sz="1200" kern="1200"/>
        </a:p>
      </dsp:txBody>
      <dsp:txXfrm>
        <a:off x="6468228" y="2652473"/>
        <a:ext cx="1800000" cy="720000"/>
      </dsp:txXfrm>
    </dsp:sp>
    <dsp:sp modelId="{EE1896F1-491E-47BA-9099-33AE295EFE03}">
      <dsp:nvSpPr>
        <dsp:cNvPr id="0" name=""/>
        <dsp:cNvSpPr/>
      </dsp:nvSpPr>
      <dsp:spPr>
        <a:xfrm>
          <a:off x="8934228" y="121247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B353BE-E64E-433C-BBCD-E119D18611B8}">
      <dsp:nvSpPr>
        <dsp:cNvPr id="0" name=""/>
        <dsp:cNvSpPr/>
      </dsp:nvSpPr>
      <dsp:spPr>
        <a:xfrm>
          <a:off x="9168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E7639-933E-45FB-AC30-5D8C285BE011}">
      <dsp:nvSpPr>
        <dsp:cNvPr id="0" name=""/>
        <dsp:cNvSpPr/>
      </dsp:nvSpPr>
      <dsp:spPr>
        <a:xfrm>
          <a:off x="8583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200" kern="1200"/>
            <a:t>Predict student dropouts using ML</a:t>
          </a:r>
          <a:endParaRPr lang="en-US" sz="1200" kern="1200"/>
        </a:p>
      </dsp:txBody>
      <dsp:txXfrm>
        <a:off x="8583228" y="2652473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4CD1C-67FA-4E25-9E44-8442B4700001}" type="datetimeFigureOut">
              <a:rPr lang="en-CA" smtClean="0"/>
              <a:t>2020-03-28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7BF38-E1BA-4736-9D0D-3CAAF7ECFB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4825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4B9DC5BD-01C2-4A9C-BD3D-2FE7AE814120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66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468A-C98C-40C5-AA11-754DCDE0973C}" type="datetime1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4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AFB0-AF38-433F-BF05-0701D67EE650}" type="datetime1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88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B1824FA8-8C9D-4409-8BD9-A347DB81A50D}" type="datetime1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13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3A6C-42CF-4345-BE87-CE9FFC4BDB1B}" type="datetime1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7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ACB65C64-F938-414E-AF78-D1770736FC94}" type="datetime1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9239EBBE-0941-42CE-A7A3-09F8EE6A0CE2}" type="datetime1">
              <a:rPr lang="en-US" smtClean="0"/>
              <a:t>3/28/2020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2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6CD4-2DB7-447D-853F-2D3CD8D6884A}" type="datetime1">
              <a:rPr lang="en-US" smtClean="0"/>
              <a:t>3/28/2020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3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3D36-404D-46BC-81F4-11764335F74D}" type="datetime1">
              <a:rPr lang="en-US" smtClean="0"/>
              <a:t>3/28/2020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0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70498FBB-1181-47C6-956B-F796D5EFC909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0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840AC5C0-0208-4A04-85DF-2758943C0181}" type="datetime1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9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01B2D-25B0-4FD2-A8B4-134C6ADC7154}" type="datetime1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2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shruti-raj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github.com/LOVJEE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nkedin.com/in/lovjeetpardhal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hyperlink" Target="https://github.com/rajshrut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26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2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47D948-3808-4A4A-9428-59F56828A9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56" r="1" b="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ABE16-66DF-46C7-A6EF-43EB7954B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Autofit/>
          </a:bodyPr>
          <a:lstStyle/>
          <a:p>
            <a:r>
              <a:rPr lang="en-CA" sz="4400" b="1" dirty="0"/>
              <a:t>Career College- Management Dashboard</a:t>
            </a:r>
            <a:endParaRPr lang="en-CA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21365-A093-42BA-86EB-EBEF4A6A8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CA" sz="2000" dirty="0"/>
              <a:t>Data Analytics Bootcamp, UofT</a:t>
            </a:r>
          </a:p>
          <a:p>
            <a:r>
              <a:rPr lang="en-CA" sz="2000" dirty="0"/>
              <a:t>March 28, 2020</a:t>
            </a:r>
          </a:p>
          <a:p>
            <a:endParaRPr lang="en-CA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69DE4-0B2C-4991-9CD8-7BB62C32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65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B4BD62-2F35-41F1-B411-C130097A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98BB7-B45C-487E-BD56-E7689F2D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4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600F-E84D-4899-BAA6-F93FA538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Team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949664-66C3-490D-9BAA-B1715DFA7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573" y="2351986"/>
            <a:ext cx="2429107" cy="242910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{:name}">
            <a:extLst>
              <a:ext uri="{FF2B5EF4-FFF2-40B4-BE49-F238E27FC236}">
                <a16:creationId xmlns:a16="http://schemas.microsoft.com/office/drawing/2014/main" id="{132C12BF-F1AD-4E27-A54B-B1539DFF9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56" y="2275281"/>
            <a:ext cx="2582519" cy="258251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dn0.tnwcdn.com/wp-content/blogs.dir/1/files/20...">
            <a:extLst>
              <a:ext uri="{FF2B5EF4-FFF2-40B4-BE49-F238E27FC236}">
                <a16:creationId xmlns:a16="http://schemas.microsoft.com/office/drawing/2014/main" id="{7910A915-565A-4747-8492-C76826650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163" y="5696410"/>
            <a:ext cx="1010487" cy="53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dn0.tnwcdn.com/wp-content/blogs.dir/1/files/20...">
            <a:extLst>
              <a:ext uri="{FF2B5EF4-FFF2-40B4-BE49-F238E27FC236}">
                <a16:creationId xmlns:a16="http://schemas.microsoft.com/office/drawing/2014/main" id="{29FD4211-3CE9-44A0-985B-D5309AEE8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458" y="5524133"/>
            <a:ext cx="1010487" cy="53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inkedin - Free social media icons">
            <a:extLst>
              <a:ext uri="{FF2B5EF4-FFF2-40B4-BE49-F238E27FC236}">
                <a16:creationId xmlns:a16="http://schemas.microsoft.com/office/drawing/2014/main" id="{40404767-75C7-4E91-A327-E604CE8AE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166" y="4924610"/>
            <a:ext cx="488482" cy="48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inkedin - Free social media icons">
            <a:extLst>
              <a:ext uri="{FF2B5EF4-FFF2-40B4-BE49-F238E27FC236}">
                <a16:creationId xmlns:a16="http://schemas.microsoft.com/office/drawing/2014/main" id="{768B467E-6F56-45C6-B299-5513F243F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460" y="4831846"/>
            <a:ext cx="488482" cy="48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340FC3-7155-4AD9-958E-755BE2FAF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2902" y="2478024"/>
            <a:ext cx="3577691" cy="36941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Lovjeet Sawhney, </a:t>
            </a:r>
            <a:r>
              <a:rPr lang="en-CA" sz="1600" dirty="0"/>
              <a:t>PMP®</a:t>
            </a:r>
          </a:p>
          <a:p>
            <a:pPr marL="0" indent="0">
              <a:buNone/>
            </a:pPr>
            <a:r>
              <a:rPr lang="en-US" sz="2000" dirty="0"/>
              <a:t>Project Manager - at Academy of Learning College</a:t>
            </a:r>
          </a:p>
          <a:p>
            <a:pPr marL="0" indent="0">
              <a:buNone/>
            </a:pPr>
            <a:endParaRPr lang="en-US" sz="800" dirty="0"/>
          </a:p>
          <a:p>
            <a:pPr marL="0" indent="0" fontAlgn="base">
              <a:buNone/>
            </a:pPr>
            <a:r>
              <a:rPr lang="en-US" sz="2100" dirty="0"/>
              <a:t>Key Skills: Python, Pandas, SQL, HTML, Tableau</a:t>
            </a:r>
          </a:p>
          <a:p>
            <a:pPr marL="0" indent="0" fontAlgn="base">
              <a:buNone/>
            </a:pPr>
            <a:endParaRPr lang="en-US" sz="2000" dirty="0"/>
          </a:p>
          <a:p>
            <a:pPr marL="0" indent="0">
              <a:buNone/>
            </a:pPr>
            <a:r>
              <a:rPr lang="en-CA" sz="2000" dirty="0">
                <a:hlinkClick r:id="rId6"/>
              </a:rPr>
              <a:t>LinkedIn Profile</a:t>
            </a:r>
            <a:endParaRPr lang="en-CA" sz="2000" dirty="0"/>
          </a:p>
          <a:p>
            <a:pPr marL="0" indent="0">
              <a:buNone/>
            </a:pPr>
            <a:endParaRPr lang="en-CA" sz="2000" dirty="0">
              <a:hlinkClick r:id="rId7"/>
            </a:endParaRPr>
          </a:p>
          <a:p>
            <a:pPr marL="0" indent="0">
              <a:buNone/>
            </a:pPr>
            <a:r>
              <a:rPr lang="en-CA" sz="2000" dirty="0">
                <a:hlinkClick r:id="rId7"/>
              </a:rPr>
              <a:t>GitHub Profile</a:t>
            </a:r>
            <a:endParaRPr lang="en-US" sz="2000" dirty="0"/>
          </a:p>
          <a:p>
            <a:pPr marL="0" indent="0">
              <a:buNone/>
            </a:pPr>
            <a:endParaRPr lang="en-CA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326A2-0D79-473B-8F56-4CC311147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8670" y="2478024"/>
            <a:ext cx="3700275" cy="3694176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b="1" dirty="0"/>
              <a:t>Shruti Raj, </a:t>
            </a:r>
            <a:endParaRPr lang="en-US" sz="200" b="1" dirty="0"/>
          </a:p>
          <a:p>
            <a:pPr marL="0" indent="0" fontAlgn="base">
              <a:buNone/>
            </a:pPr>
            <a:r>
              <a:rPr lang="en-US" sz="2000" dirty="0"/>
              <a:t>Research Specialist at Renaissance Computing Institute</a:t>
            </a:r>
          </a:p>
          <a:p>
            <a:pPr marL="0" indent="0" fontAlgn="base">
              <a:buNone/>
            </a:pPr>
            <a:r>
              <a:rPr lang="en-US" sz="2000" dirty="0"/>
              <a:t>Key Skills: Python, </a:t>
            </a:r>
          </a:p>
          <a:p>
            <a:pPr marL="0" indent="0" fontAlgn="base">
              <a:buNone/>
            </a:pPr>
            <a:r>
              <a:rPr lang="en-US" sz="2000" dirty="0"/>
              <a:t>Pandas, SQL, ML</a:t>
            </a:r>
          </a:p>
          <a:p>
            <a:pPr marL="0" indent="0" fontAlgn="base">
              <a:buNone/>
            </a:pPr>
            <a:endParaRPr lang="en-US" sz="2000" dirty="0"/>
          </a:p>
          <a:p>
            <a:pPr marL="0" indent="0">
              <a:buNone/>
            </a:pPr>
            <a:r>
              <a:rPr lang="en-CA" sz="2000" dirty="0">
                <a:hlinkClick r:id="rId8"/>
              </a:rPr>
              <a:t>LinkedIn Profile</a:t>
            </a:r>
            <a:endParaRPr lang="en-CA" sz="2000" dirty="0">
              <a:hlinkClick r:id="rId9"/>
            </a:endParaRPr>
          </a:p>
          <a:p>
            <a:pPr marL="0" indent="0">
              <a:buNone/>
            </a:pPr>
            <a:endParaRPr lang="en-CA" sz="2000" dirty="0">
              <a:hlinkClick r:id="rId9"/>
            </a:endParaRPr>
          </a:p>
          <a:p>
            <a:pPr marL="0" indent="0">
              <a:buNone/>
            </a:pPr>
            <a:r>
              <a:rPr lang="en-CA" sz="2000" dirty="0">
                <a:hlinkClick r:id="rId9"/>
              </a:rPr>
              <a:t>GitHub Profile</a:t>
            </a:r>
            <a:endParaRPr lang="en-CA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DDF5E-9BF3-4E86-A946-6E67FC5D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3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05DB-2356-42BE-BEB7-219E6A8B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67972-1315-47F8-9F73-D62CD3FBE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01" y="2327898"/>
            <a:ext cx="7618999" cy="369417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CA" dirty="0"/>
              <a:t>To create a management dashboard for monitoring performance of a career college. </a:t>
            </a:r>
          </a:p>
          <a:p>
            <a:pPr algn="just"/>
            <a:r>
              <a:rPr lang="en-CA" dirty="0"/>
              <a:t>The dashboard will visualize key parameters for Admissions, Student Operations and Financial metrics to indicate the overall health of the business.</a:t>
            </a:r>
          </a:p>
          <a:p>
            <a:pPr algn="just"/>
            <a:r>
              <a:rPr lang="en-CA" dirty="0"/>
              <a:t>Analytical tool will be used to collect data from multiple sources/systems and machine learning will be applied to predict student dropouts with a goal to improve student retention rate.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37EBD9-474D-49F2-A6D8-6C1B02283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104" y="2696392"/>
            <a:ext cx="3427879" cy="1179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E423B5-19B4-41C0-BE08-B5E09CAF56FD}"/>
              </a:ext>
            </a:extLst>
          </p:cNvPr>
          <p:cNvSpPr txBox="1"/>
          <p:nvPr/>
        </p:nvSpPr>
        <p:spPr>
          <a:xfrm flipH="1">
            <a:off x="8541499" y="2156878"/>
            <a:ext cx="324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Sep 2019: Excel Dashboard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19381-4150-4544-AE09-959F0CD27580}"/>
              </a:ext>
            </a:extLst>
          </p:cNvPr>
          <p:cNvSpPr txBox="1"/>
          <p:nvPr/>
        </p:nvSpPr>
        <p:spPr>
          <a:xfrm flipH="1">
            <a:off x="8571562" y="4312705"/>
            <a:ext cx="3172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Mar 2020: Web Dashboard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7213AA3-5031-4807-86CF-6FCCC0066C7F}"/>
              </a:ext>
            </a:extLst>
          </p:cNvPr>
          <p:cNvSpPr/>
          <p:nvPr/>
        </p:nvSpPr>
        <p:spPr>
          <a:xfrm>
            <a:off x="9533346" y="3936978"/>
            <a:ext cx="1248907" cy="369332"/>
          </a:xfrm>
          <a:prstGeom prst="downArrow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95AC84-37F9-4F7E-8247-B0910BB82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461" y="4962781"/>
            <a:ext cx="3334675" cy="1693318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D84917-C80B-404A-B13E-7AE2925F1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2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7ED8-55AD-4234-B1EF-293C83EE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Sources: Jan – Dec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DE6B98-C23D-42C2-9165-C92CCB4C7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43" y="2285573"/>
            <a:ext cx="2644223" cy="33329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BC596C-17AA-494D-93A3-938362717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533" y="2199448"/>
            <a:ext cx="2828925" cy="35052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8171936-CEF1-4888-87E1-0C42F2B09C15}"/>
              </a:ext>
            </a:extLst>
          </p:cNvPr>
          <p:cNvGrpSpPr/>
          <p:nvPr/>
        </p:nvGrpSpPr>
        <p:grpSpPr>
          <a:xfrm>
            <a:off x="7597926" y="2200810"/>
            <a:ext cx="3798313" cy="3502477"/>
            <a:chOff x="7597926" y="2268431"/>
            <a:chExt cx="3798313" cy="3502477"/>
          </a:xfrm>
        </p:grpSpPr>
        <p:pic>
          <p:nvPicPr>
            <p:cNvPr id="2056" name="Picture 8" descr="Intuit QuickBooks Online Review | PCMag">
              <a:extLst>
                <a:ext uri="{FF2B5EF4-FFF2-40B4-BE49-F238E27FC236}">
                  <a16:creationId xmlns:a16="http://schemas.microsoft.com/office/drawing/2014/main" id="{9CD2756F-7A2A-4E5C-84CE-D6BECBCAB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2589" y="2268431"/>
              <a:ext cx="2644223" cy="1485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How to Navigate the QuickBooks Online Dashboard | QBOchat">
              <a:extLst>
                <a:ext uri="{FF2B5EF4-FFF2-40B4-BE49-F238E27FC236}">
                  <a16:creationId xmlns:a16="http://schemas.microsoft.com/office/drawing/2014/main" id="{B1E353C9-C5DC-4205-92F4-0390B50627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7926" y="3660322"/>
              <a:ext cx="3798313" cy="2110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D297000-C637-4590-8F70-506BAB0D079B}"/>
              </a:ext>
            </a:extLst>
          </p:cNvPr>
          <p:cNvSpPr/>
          <p:nvPr/>
        </p:nvSpPr>
        <p:spPr>
          <a:xfrm>
            <a:off x="569843" y="5836461"/>
            <a:ext cx="2644223" cy="8127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Flash Report: 12 csv</a:t>
            </a:r>
          </a:p>
          <a:p>
            <a:pPr algn="ctr"/>
            <a:r>
              <a:rPr lang="en-CA" dirty="0"/>
              <a:t>Masters: 1 csv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17E58F-D3DF-4618-8293-96E4A9475241}"/>
              </a:ext>
            </a:extLst>
          </p:cNvPr>
          <p:cNvSpPr/>
          <p:nvPr/>
        </p:nvSpPr>
        <p:spPr>
          <a:xfrm>
            <a:off x="3409740" y="5836461"/>
            <a:ext cx="4123007" cy="8127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Student Attendance: 12 csv</a:t>
            </a:r>
          </a:p>
          <a:p>
            <a:pPr algn="ctr"/>
            <a:r>
              <a:rPr lang="en-CA" dirty="0"/>
              <a:t>Student Completion Summary: 12 csv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A9BADB-75D2-4704-8DF0-F6129969A6C5}"/>
              </a:ext>
            </a:extLst>
          </p:cNvPr>
          <p:cNvSpPr/>
          <p:nvPr/>
        </p:nvSpPr>
        <p:spPr>
          <a:xfrm>
            <a:off x="7655824" y="5836461"/>
            <a:ext cx="3798313" cy="8127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Accounts Payable: 1 csv</a:t>
            </a:r>
          </a:p>
          <a:p>
            <a:pPr algn="ctr"/>
            <a:r>
              <a:rPr lang="en-CA" dirty="0"/>
              <a:t>Accounts Receivable: 2 csv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74F00D-3F6D-4267-B62B-403396A86852}"/>
              </a:ext>
            </a:extLst>
          </p:cNvPr>
          <p:cNvSpPr/>
          <p:nvPr/>
        </p:nvSpPr>
        <p:spPr>
          <a:xfrm>
            <a:off x="10536072" y="1317781"/>
            <a:ext cx="1640624" cy="1485717"/>
          </a:xfrm>
          <a:prstGeom prst="ellips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/>
              <a:t>40+ csv Files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747C321-6E2F-42B7-8007-EFAF5AB6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0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1DCAFDB-C39A-4EFD-973D-60B9B7CD3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CA" dirty="0"/>
              <a:t>Project Tools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2" name="Content Placeholder 5">
            <a:extLst>
              <a:ext uri="{FF2B5EF4-FFF2-40B4-BE49-F238E27FC236}">
                <a16:creationId xmlns:a16="http://schemas.microsoft.com/office/drawing/2014/main" id="{9737B29D-B3E2-4B31-800B-74368D5880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285321"/>
              </p:ext>
            </p:extLst>
          </p:nvPr>
        </p:nvGraphicFramePr>
        <p:xfrm>
          <a:off x="838200" y="913237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716D7D9-CAAD-478D-8F5B-5F099B506FB4}"/>
              </a:ext>
            </a:extLst>
          </p:cNvPr>
          <p:cNvSpPr/>
          <p:nvPr/>
        </p:nvSpPr>
        <p:spPr>
          <a:xfrm>
            <a:off x="973541" y="4047242"/>
            <a:ext cx="1701420" cy="732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n-CA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Python/</a:t>
            </a:r>
          </a:p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n-CA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Pandas</a:t>
            </a:r>
            <a:endParaRPr lang="en-CA" sz="16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01C620-3DCF-452A-B962-89B1C15FC2DC}"/>
              </a:ext>
            </a:extLst>
          </p:cNvPr>
          <p:cNvSpPr/>
          <p:nvPr/>
        </p:nvSpPr>
        <p:spPr>
          <a:xfrm>
            <a:off x="7204882" y="4047242"/>
            <a:ext cx="1870879" cy="1061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n-CA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</a:p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n-CA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</a:p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n-CA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Bootstrap</a:t>
            </a:r>
            <a:endParaRPr lang="en-CA" sz="16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34B3F1-B142-44BF-8E22-BA1B340C0820}"/>
              </a:ext>
            </a:extLst>
          </p:cNvPr>
          <p:cNvSpPr/>
          <p:nvPr/>
        </p:nvSpPr>
        <p:spPr>
          <a:xfrm>
            <a:off x="2911522" y="4047242"/>
            <a:ext cx="2083559" cy="732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n-CA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Postgres Database</a:t>
            </a:r>
            <a:endParaRPr lang="en-CA" sz="16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947B35-9AAB-497E-B19E-C0DE27189D9D}"/>
              </a:ext>
            </a:extLst>
          </p:cNvPr>
          <p:cNvSpPr/>
          <p:nvPr/>
        </p:nvSpPr>
        <p:spPr>
          <a:xfrm>
            <a:off x="9762904" y="4047242"/>
            <a:ext cx="1581010" cy="4027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CA" sz="2000" b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Scikit</a:t>
            </a:r>
            <a:r>
              <a:rPr lang="en-CA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-learn</a:t>
            </a:r>
            <a:endParaRPr lang="en-CA" sz="16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7EE467-FBC0-4EDD-93A6-AF49AA73F5A8}"/>
              </a:ext>
            </a:extLst>
          </p:cNvPr>
          <p:cNvSpPr/>
          <p:nvPr/>
        </p:nvSpPr>
        <p:spPr>
          <a:xfrm>
            <a:off x="5413361" y="4047242"/>
            <a:ext cx="1153970" cy="4027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CA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Tableau</a:t>
            </a:r>
            <a:endParaRPr lang="en-CA" sz="16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C8AE780-D6B0-44D5-BAD8-57CE77CBB1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87103" y="5081955"/>
            <a:ext cx="2181225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6B2ED6C-5E7B-4A44-BFED-A1040ECF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F6D92BF-E850-4353-8111-26C1EF682CB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0000"/>
          <a:stretch/>
        </p:blipFill>
        <p:spPr>
          <a:xfrm>
            <a:off x="2896355" y="5108623"/>
            <a:ext cx="1962367" cy="856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BB53D3A-5214-4C94-9CAE-12289BCA64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8424" y="5133363"/>
            <a:ext cx="1786007" cy="11259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DC6C8F-3FC5-4293-B588-363708CEF4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438" y="5178100"/>
            <a:ext cx="1692323" cy="1353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EEFD26F-B00C-4336-9DA5-B1130E53393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28576"/>
          <a:stretch/>
        </p:blipFill>
        <p:spPr>
          <a:xfrm>
            <a:off x="771263" y="5108623"/>
            <a:ext cx="1701420" cy="9370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012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F6259B-AB52-42AA-ADF7-50B483DD3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1398679"/>
            <a:ext cx="6408836" cy="390938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3788636-ED3C-408B-91F4-E26321DF2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887" y="695473"/>
            <a:ext cx="7140410" cy="490398"/>
          </a:xfrm>
          <a:prstGeom prst="rect">
            <a:avLst/>
          </a:prstGeom>
        </p:spPr>
      </p:pic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97E621B9-6FAE-4602-B4A7-8988F74D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6C9C05-9433-4202-ABD0-D5F7C95E6C7E}"/>
              </a:ext>
            </a:extLst>
          </p:cNvPr>
          <p:cNvSpPr/>
          <p:nvPr/>
        </p:nvSpPr>
        <p:spPr>
          <a:xfrm>
            <a:off x="578652" y="2391045"/>
            <a:ext cx="44067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Leads conversion are highest for IC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is a consistency in student attendance across funding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 program has the maximum AR</a:t>
            </a:r>
            <a:endParaRPr lang="en-CA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7B7234-B003-4365-93FE-3FD8D046760A}"/>
              </a:ext>
            </a:extLst>
          </p:cNvPr>
          <p:cNvSpPr txBox="1"/>
          <p:nvPr/>
        </p:nvSpPr>
        <p:spPr>
          <a:xfrm>
            <a:off x="395635" y="1901949"/>
            <a:ext cx="1774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Analysis: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794A61-5429-4057-AEF6-D0D209D71479}"/>
              </a:ext>
            </a:extLst>
          </p:cNvPr>
          <p:cNvSpPr txBox="1"/>
          <p:nvPr/>
        </p:nvSpPr>
        <p:spPr>
          <a:xfrm flipH="1">
            <a:off x="41267" y="6410050"/>
            <a:ext cx="514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Note: Personal data has been deidentified</a:t>
            </a:r>
          </a:p>
        </p:txBody>
      </p:sp>
    </p:spTree>
    <p:extLst>
      <p:ext uri="{BB962C8B-B14F-4D97-AF65-F5344CB8AC3E}">
        <p14:creationId xmlns:p14="http://schemas.microsoft.com/office/powerpoint/2010/main" val="88768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EAFA26-D01D-4C6A-ABDC-DB9BF5E49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1226573"/>
            <a:ext cx="6408836" cy="51270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C2B394-96A6-4852-B9C2-C4786F114837}"/>
              </a:ext>
            </a:extLst>
          </p:cNvPr>
          <p:cNvSpPr txBox="1"/>
          <p:nvPr/>
        </p:nvSpPr>
        <p:spPr>
          <a:xfrm flipH="1">
            <a:off x="41267" y="6410050"/>
            <a:ext cx="514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Note: Personal data has been deidentified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0A013E-728A-4834-94E1-555A334E4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322" y="789840"/>
            <a:ext cx="7212678" cy="4695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513598-B64A-4252-9AF7-49B773CB192A}"/>
              </a:ext>
            </a:extLst>
          </p:cNvPr>
          <p:cNvSpPr/>
          <p:nvPr/>
        </p:nvSpPr>
        <p:spPr>
          <a:xfrm>
            <a:off x="5190704" y="6167980"/>
            <a:ext cx="36530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666666"/>
                </a:solidFill>
                <a:latin typeface="Tableau Book"/>
              </a:rPr>
              <a:t>Average of </a:t>
            </a:r>
            <a:r>
              <a:rPr lang="en-US" sz="1200" dirty="0" err="1">
                <a:solidFill>
                  <a:srgbClr val="666666"/>
                </a:solidFill>
                <a:latin typeface="Tableau Book"/>
              </a:rPr>
              <a:t>Lead_to_Start</a:t>
            </a:r>
            <a:r>
              <a:rPr lang="en-US" sz="1200" dirty="0">
                <a:solidFill>
                  <a:srgbClr val="666666"/>
                </a:solidFill>
                <a:latin typeface="Tableau Book"/>
              </a:rPr>
              <a:t> and average of </a:t>
            </a:r>
            <a:r>
              <a:rPr lang="en-US" sz="1200" dirty="0" err="1">
                <a:solidFill>
                  <a:srgbClr val="666666"/>
                </a:solidFill>
                <a:latin typeface="Tableau Book"/>
              </a:rPr>
              <a:t>Enrollment_to_Start_Rate</a:t>
            </a:r>
            <a:r>
              <a:rPr lang="en-US" sz="1200" dirty="0">
                <a:solidFill>
                  <a:srgbClr val="666666"/>
                </a:solidFill>
                <a:latin typeface="Tableau Book"/>
              </a:rPr>
              <a:t> for each </a:t>
            </a:r>
            <a:r>
              <a:rPr lang="en-US" sz="1200" dirty="0" err="1">
                <a:solidFill>
                  <a:srgbClr val="666666"/>
                </a:solidFill>
                <a:latin typeface="Tableau Book"/>
              </a:rPr>
              <a:t>RepName</a:t>
            </a:r>
            <a:r>
              <a:rPr lang="en-US" sz="1200" dirty="0">
                <a:solidFill>
                  <a:srgbClr val="666666"/>
                </a:solidFill>
                <a:latin typeface="Tableau Book"/>
              </a:rPr>
              <a:t>.</a:t>
            </a:r>
            <a:endParaRPr lang="en-CA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A51782-1F8B-4014-A0BE-AD18A7F23E0A}"/>
              </a:ext>
            </a:extLst>
          </p:cNvPr>
          <p:cNvSpPr/>
          <p:nvPr/>
        </p:nvSpPr>
        <p:spPr>
          <a:xfrm>
            <a:off x="9651455" y="5579053"/>
            <a:ext cx="23561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666666"/>
                </a:solidFill>
                <a:latin typeface="Tableau Book"/>
              </a:rPr>
              <a:t>Size shows count of </a:t>
            </a:r>
            <a:r>
              <a:rPr lang="en-US" sz="1200" dirty="0" err="1">
                <a:solidFill>
                  <a:srgbClr val="666666"/>
                </a:solidFill>
                <a:latin typeface="Tableau Book"/>
              </a:rPr>
              <a:t>ContractCode</a:t>
            </a:r>
            <a:r>
              <a:rPr lang="en-US" sz="1200" dirty="0">
                <a:solidFill>
                  <a:srgbClr val="666666"/>
                </a:solidFill>
                <a:latin typeface="Tableau Book"/>
              </a:rPr>
              <a:t>. The marks are labeled by Program. The view is filtered on Program, which excludes Null.</a:t>
            </a:r>
            <a:endParaRPr lang="en-CA" sz="1200" dirty="0">
              <a:solidFill>
                <a:srgbClr val="666666"/>
              </a:solidFill>
              <a:latin typeface="Tableau Book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717670C-60D4-40D4-AA43-CA71D6D3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74D4A8-BA6E-4DA7-AF0A-4EDD67F927AA}"/>
              </a:ext>
            </a:extLst>
          </p:cNvPr>
          <p:cNvSpPr/>
          <p:nvPr/>
        </p:nvSpPr>
        <p:spPr>
          <a:xfrm>
            <a:off x="9884431" y="3826100"/>
            <a:ext cx="21842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666666"/>
                </a:solidFill>
                <a:latin typeface="Tableau Book"/>
              </a:rPr>
              <a:t>Sum of Starts for each Month, the data is filtered on </a:t>
            </a:r>
            <a:r>
              <a:rPr lang="en-US" sz="1200" dirty="0" err="1">
                <a:solidFill>
                  <a:srgbClr val="666666"/>
                </a:solidFill>
                <a:latin typeface="Tableau Book"/>
              </a:rPr>
              <a:t>FundingSourceName</a:t>
            </a:r>
            <a:endParaRPr lang="en-CA" sz="1200" dirty="0">
              <a:solidFill>
                <a:srgbClr val="666666"/>
              </a:solidFill>
              <a:latin typeface="Tableau Book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5D7264-BB95-4286-B7F1-F53A0F0280F3}"/>
              </a:ext>
            </a:extLst>
          </p:cNvPr>
          <p:cNvSpPr/>
          <p:nvPr/>
        </p:nvSpPr>
        <p:spPr>
          <a:xfrm>
            <a:off x="578652" y="2391045"/>
            <a:ext cx="41844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Rep 15 has the maximum conversions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IC followed by BA is the most popular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Oct and Nov had the maximum OSAP students</a:t>
            </a:r>
            <a:endParaRPr lang="en-CA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998E57-05D6-44A5-A4F1-180F1B69A0DC}"/>
              </a:ext>
            </a:extLst>
          </p:cNvPr>
          <p:cNvSpPr txBox="1"/>
          <p:nvPr/>
        </p:nvSpPr>
        <p:spPr>
          <a:xfrm>
            <a:off x="395635" y="1901949"/>
            <a:ext cx="1774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Analysis:</a:t>
            </a:r>
          </a:p>
        </p:txBody>
      </p:sp>
    </p:spTree>
    <p:extLst>
      <p:ext uri="{BB962C8B-B14F-4D97-AF65-F5344CB8AC3E}">
        <p14:creationId xmlns:p14="http://schemas.microsoft.com/office/powerpoint/2010/main" val="62209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7002A7-F725-4643-9DC4-8CF183E65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11" y="1387104"/>
            <a:ext cx="5921881" cy="4737503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C2D6DFF-083A-4AEE-9688-8CCA7FA3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AC0C48-0221-4C02-87C5-FFDFB81C40BD}"/>
              </a:ext>
            </a:extLst>
          </p:cNvPr>
          <p:cNvSpPr/>
          <p:nvPr/>
        </p:nvSpPr>
        <p:spPr>
          <a:xfrm>
            <a:off x="578652" y="2391045"/>
            <a:ext cx="440676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 an Average time each students spend 200 minutes per sessions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trend is similar across quarters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Students spend more time closer to the end date of their project</a:t>
            </a:r>
            <a:endParaRPr lang="en-CA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5AB98B-18BB-4BCE-AE90-ED4A37A9B46C}"/>
              </a:ext>
            </a:extLst>
          </p:cNvPr>
          <p:cNvSpPr txBox="1"/>
          <p:nvPr/>
        </p:nvSpPr>
        <p:spPr>
          <a:xfrm>
            <a:off x="395635" y="1901949"/>
            <a:ext cx="1774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Analysis: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A031D4-7C3B-4E63-AB3F-6F06B53D1EC1}"/>
              </a:ext>
            </a:extLst>
          </p:cNvPr>
          <p:cNvSpPr/>
          <p:nvPr/>
        </p:nvSpPr>
        <p:spPr>
          <a:xfrm>
            <a:off x="7529220" y="1696603"/>
            <a:ext cx="41987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rgbClr val="666666"/>
                </a:solidFill>
                <a:latin typeface="Tableau Book"/>
              </a:rPr>
              <a:t>Average of </a:t>
            </a:r>
            <a:r>
              <a:rPr lang="en-US" sz="1200" dirty="0" err="1">
                <a:solidFill>
                  <a:srgbClr val="666666"/>
                </a:solidFill>
                <a:latin typeface="Tableau Book"/>
              </a:rPr>
              <a:t>TotalTime</a:t>
            </a:r>
            <a:r>
              <a:rPr lang="en-US" sz="1200" dirty="0">
                <a:solidFill>
                  <a:srgbClr val="666666"/>
                </a:solidFill>
                <a:latin typeface="Tableau Book"/>
              </a:rPr>
              <a:t> for each Student</a:t>
            </a:r>
            <a:endParaRPr lang="en-CA" sz="1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A4DA9D6-091C-42D8-A09E-560983646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762" y="961462"/>
            <a:ext cx="6984508" cy="37071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7EB4E3A-05AF-478F-80DD-FB5BF62CC579}"/>
              </a:ext>
            </a:extLst>
          </p:cNvPr>
          <p:cNvSpPr txBox="1"/>
          <p:nvPr/>
        </p:nvSpPr>
        <p:spPr>
          <a:xfrm flipH="1">
            <a:off x="41267" y="6410050"/>
            <a:ext cx="514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Note: Personal data has been deidentified</a:t>
            </a:r>
          </a:p>
        </p:txBody>
      </p:sp>
    </p:spTree>
    <p:extLst>
      <p:ext uri="{BB962C8B-B14F-4D97-AF65-F5344CB8AC3E}">
        <p14:creationId xmlns:p14="http://schemas.microsoft.com/office/powerpoint/2010/main" val="3847294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4" descr="A picture containing implement, stationary, pencil&#10;&#10;Description automatically generated">
            <a:extLst>
              <a:ext uri="{FF2B5EF4-FFF2-40B4-BE49-F238E27FC236}">
                <a16:creationId xmlns:a16="http://schemas.microsoft.com/office/drawing/2014/main" id="{736C04BB-1C2B-4955-8C6C-F2BE4B716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868" y="1063081"/>
            <a:ext cx="6553148" cy="524251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D499262-3C56-4B77-AB46-23031DDB6A3A}"/>
              </a:ext>
            </a:extLst>
          </p:cNvPr>
          <p:cNvSpPr txBox="1"/>
          <p:nvPr/>
        </p:nvSpPr>
        <p:spPr>
          <a:xfrm flipH="1">
            <a:off x="-26371" y="6305598"/>
            <a:ext cx="514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Note: For financial metrics dummy data has been used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8CBA7E-1885-4FFC-A63F-BB720BC3E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030" y="625683"/>
            <a:ext cx="6990937" cy="40558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7574B-9594-4B3A-90CC-79785A90F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16903E-7A8B-43B0-A2CA-A9864589EA0D}"/>
              </a:ext>
            </a:extLst>
          </p:cNvPr>
          <p:cNvSpPr/>
          <p:nvPr/>
        </p:nvSpPr>
        <p:spPr>
          <a:xfrm>
            <a:off x="578652" y="2391045"/>
            <a:ext cx="44067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provides a snapshot of aging across domestic and International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also provides summary of aging across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D584AB-561F-4A8B-9B00-C353E659E77D}"/>
              </a:ext>
            </a:extLst>
          </p:cNvPr>
          <p:cNvSpPr txBox="1"/>
          <p:nvPr/>
        </p:nvSpPr>
        <p:spPr>
          <a:xfrm>
            <a:off x="395635" y="1901949"/>
            <a:ext cx="1774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Analysis:</a:t>
            </a:r>
          </a:p>
        </p:txBody>
      </p:sp>
    </p:spTree>
    <p:extLst>
      <p:ext uri="{BB962C8B-B14F-4D97-AF65-F5344CB8AC3E}">
        <p14:creationId xmlns:p14="http://schemas.microsoft.com/office/powerpoint/2010/main" val="373358938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242A41"/>
      </a:dk2>
      <a:lt2>
        <a:srgbClr val="E8E3E2"/>
      </a:lt2>
      <a:accent1>
        <a:srgbClr val="31AED0"/>
      </a:accent1>
      <a:accent2>
        <a:srgbClr val="2260CB"/>
      </a:accent2>
      <a:accent3>
        <a:srgbClr val="463FDE"/>
      </a:accent3>
      <a:accent4>
        <a:srgbClr val="762BCD"/>
      </a:accent4>
      <a:accent5>
        <a:srgbClr val="C833DC"/>
      </a:accent5>
      <a:accent6>
        <a:srgbClr val="CB2299"/>
      </a:accent6>
      <a:hlink>
        <a:srgbClr val="BF5A3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nalogousFromRegularSeedRightStep">
    <a:dk1>
      <a:srgbClr val="000000"/>
    </a:dk1>
    <a:lt1>
      <a:srgbClr val="FFFFFF"/>
    </a:lt1>
    <a:dk2>
      <a:srgbClr val="242A41"/>
    </a:dk2>
    <a:lt2>
      <a:srgbClr val="E8E3E2"/>
    </a:lt2>
    <a:accent1>
      <a:srgbClr val="31AED0"/>
    </a:accent1>
    <a:accent2>
      <a:srgbClr val="2260CB"/>
    </a:accent2>
    <a:accent3>
      <a:srgbClr val="463FDE"/>
    </a:accent3>
    <a:accent4>
      <a:srgbClr val="762BCD"/>
    </a:accent4>
    <a:accent5>
      <a:srgbClr val="C833DC"/>
    </a:accent5>
    <a:accent6>
      <a:srgbClr val="CB2299"/>
    </a:accent6>
    <a:hlink>
      <a:srgbClr val="BF5A3F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439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Calibri</vt:lpstr>
      <vt:lpstr>Tableau Book</vt:lpstr>
      <vt:lpstr>AccentBoxVTI</vt:lpstr>
      <vt:lpstr>Career College- Management Dashboard</vt:lpstr>
      <vt:lpstr>Project Team</vt:lpstr>
      <vt:lpstr>Project Objective</vt:lpstr>
      <vt:lpstr>Data Sources: Jan – Dec 2019</vt:lpstr>
      <vt:lpstr>Project Tools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 College- Management Dashboard</dc:title>
  <dc:creator>lovjeet sawhney</dc:creator>
  <cp:lastModifiedBy>lovjeet sawhney</cp:lastModifiedBy>
  <cp:revision>19</cp:revision>
  <dcterms:created xsi:type="dcterms:W3CDTF">2020-03-28T13:37:06Z</dcterms:created>
  <dcterms:modified xsi:type="dcterms:W3CDTF">2020-03-28T14:16:31Z</dcterms:modified>
</cp:coreProperties>
</file>