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15" r:id="rId13"/>
    <p:sldId id="316" r:id="rId14"/>
    <p:sldId id="317" r:id="rId15"/>
    <p:sldId id="318" r:id="rId16"/>
    <p:sldId id="319" r:id="rId17"/>
    <p:sldId id="320" r:id="rId18"/>
    <p:sldId id="321" r:id="rId19"/>
    <p:sldId id="31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a:cs typeface="Calibri"/>
              </a:rPr>
              <a:t>Submitted by :</a:t>
            </a:r>
          </a:p>
          <a:p>
            <a:r>
              <a:rPr lang="en-US">
                <a:cs typeface="Calibri"/>
              </a:rPr>
              <a:t>Saurabh M. Pawar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ea typeface="+mn-lt"/>
                <a:cs typeface="+mn-lt"/>
              </a:rPr>
              <a:t>Majority, 98 customers are shopping since above 4 years.</a:t>
            </a:r>
            <a:endParaRPr lang="en-US">
              <a:ea typeface="+mn-lt"/>
              <a:cs typeface="+mn-lt"/>
            </a:endParaRPr>
          </a:p>
        </p:txBody>
      </p:sp>
      <p:pic>
        <p:nvPicPr>
          <p:cNvPr id="4" name="Picture 4" descr="Chart, bar chart&#10;&#10;Description automatically generated">
            <a:extLst>
              <a:ext uri="{FF2B5EF4-FFF2-40B4-BE49-F238E27FC236}">
                <a16:creationId xmlns:a16="http://schemas.microsoft.com/office/drawing/2014/main" id="{BF914E76-03F2-4A9B-8AD2-33FC8E420C91}"/>
              </a:ext>
            </a:extLst>
          </p:cNvPr>
          <p:cNvPicPr>
            <a:picLocks noChangeAspect="1"/>
          </p:cNvPicPr>
          <p:nvPr/>
        </p:nvPicPr>
        <p:blipFill>
          <a:blip r:embed="rId2"/>
          <a:stretch>
            <a:fillRect/>
          </a:stretch>
        </p:blipFill>
        <p:spPr>
          <a:xfrm>
            <a:off x="3910209" y="116976"/>
            <a:ext cx="5269281" cy="5110488"/>
          </a:xfrm>
          <a:prstGeom prst="rect">
            <a:avLst/>
          </a:prstGeom>
        </p:spPr>
      </p:pic>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543171" y="5039692"/>
            <a:ext cx="116530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Observation:</a:t>
            </a:r>
            <a:endParaRPr lang="en-US" sz="2800">
              <a:ea typeface="+mn-lt"/>
              <a:cs typeface="+mn-lt"/>
            </a:endParaRPr>
          </a:p>
          <a:p>
            <a:r>
              <a:rPr lang="en-IN" sz="2800" dirty="0">
                <a:ea typeface="+mn-lt"/>
                <a:cs typeface="+mn-lt"/>
              </a:rPr>
              <a:t>    Majority 114 of the customers have made less than 10 </a:t>
            </a:r>
            <a:r>
              <a:rPr lang="en-IN" sz="2800">
                <a:ea typeface="+mn-lt"/>
                <a:cs typeface="+mn-lt"/>
              </a:rPr>
              <a:t>times  online purchase in past 1 year</a:t>
            </a:r>
          </a:p>
          <a:p>
            <a:endParaRPr lang="en-IN" sz="280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id="{22B02883-88DD-499A-ABF9-A24B6D00031A}"/>
              </a:ext>
            </a:extLst>
          </p:cNvPr>
          <p:cNvPicPr>
            <a:picLocks noChangeAspect="1"/>
          </p:cNvPicPr>
          <p:nvPr/>
        </p:nvPicPr>
        <p:blipFill>
          <a:blip r:embed="rId2"/>
          <a:stretch>
            <a:fillRect/>
          </a:stretch>
        </p:blipFill>
        <p:spPr>
          <a:xfrm>
            <a:off x="3523989" y="186028"/>
            <a:ext cx="5561556" cy="4450466"/>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AEEB62E-F185-444B-B67B-B510418EB21E}"/>
              </a:ext>
            </a:extLst>
          </p:cNvPr>
          <p:cNvPicPr>
            <a:picLocks noChangeAspect="1"/>
          </p:cNvPicPr>
          <p:nvPr/>
        </p:nvPicPr>
        <p:blipFill>
          <a:blip r:embed="rId2"/>
          <a:stretch>
            <a:fillRect/>
          </a:stretch>
        </p:blipFill>
        <p:spPr>
          <a:xfrm>
            <a:off x="3722318" y="195904"/>
            <a:ext cx="5561555" cy="4743864"/>
          </a:xfrm>
          <a:prstGeom prst="rect">
            <a:avLst/>
          </a:prstGeom>
        </p:spPr>
      </p:pic>
      <p:sp>
        <p:nvSpPr>
          <p:cNvPr id="3" name="TextBox 2">
            <a:extLst>
              <a:ext uri="{FF2B5EF4-FFF2-40B4-BE49-F238E27FC236}">
                <a16:creationId xmlns:a16="http://schemas.microsoft.com/office/drawing/2014/main" id="{EF6991C1-754F-440D-903A-56F677DCB685}"/>
              </a:ext>
            </a:extLst>
          </p:cNvPr>
          <p:cNvSpPr txBox="1"/>
          <p:nvPr/>
        </p:nvSpPr>
        <p:spPr>
          <a:xfrm>
            <a:off x="810017" y="5413332"/>
            <a:ext cx="949681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189 customers use Mobile internet while shopping  online.</a:t>
            </a:r>
          </a:p>
        </p:txBody>
      </p:sp>
    </p:spTree>
    <p:extLst>
      <p:ext uri="{BB962C8B-B14F-4D97-AF65-F5344CB8AC3E}">
        <p14:creationId xmlns:p14="http://schemas.microsoft.com/office/powerpoint/2010/main" val="22538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37B9DE3-C821-4FB4-B86D-81676A8CCCE7}"/>
              </a:ext>
            </a:extLst>
          </p:cNvPr>
          <p:cNvPicPr>
            <a:picLocks noChangeAspect="1"/>
          </p:cNvPicPr>
          <p:nvPr/>
        </p:nvPicPr>
        <p:blipFill>
          <a:blip r:embed="rId2"/>
          <a:stretch>
            <a:fillRect/>
          </a:stretch>
        </p:blipFill>
        <p:spPr>
          <a:xfrm>
            <a:off x="3837140" y="141201"/>
            <a:ext cx="4611665" cy="4634065"/>
          </a:xfrm>
          <a:prstGeom prst="rect">
            <a:avLst/>
          </a:prstGeom>
        </p:spPr>
      </p:pic>
      <p:sp>
        <p:nvSpPr>
          <p:cNvPr id="3" name="TextBox 2">
            <a:extLst>
              <a:ext uri="{FF2B5EF4-FFF2-40B4-BE49-F238E27FC236}">
                <a16:creationId xmlns:a16="http://schemas.microsoft.com/office/drawing/2014/main" id="{94221230-EBB9-423A-AF95-89268FCA6FD8}"/>
              </a:ext>
            </a:extLst>
          </p:cNvPr>
          <p:cNvSpPr txBox="1"/>
          <p:nvPr/>
        </p:nvSpPr>
        <p:spPr>
          <a:xfrm>
            <a:off x="1029222" y="5288071"/>
            <a:ext cx="10864240" cy="1437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122 customers device operating system is  Window/windows mobile</a:t>
            </a:r>
          </a:p>
        </p:txBody>
      </p:sp>
    </p:spTree>
    <p:extLst>
      <p:ext uri="{BB962C8B-B14F-4D97-AF65-F5344CB8AC3E}">
        <p14:creationId xmlns:p14="http://schemas.microsoft.com/office/powerpoint/2010/main" val="1579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DDEB186-47F2-44EC-B85C-1227437D3390}"/>
              </a:ext>
            </a:extLst>
          </p:cNvPr>
          <p:cNvPicPr>
            <a:picLocks noChangeAspect="1"/>
          </p:cNvPicPr>
          <p:nvPr/>
        </p:nvPicPr>
        <p:blipFill>
          <a:blip r:embed="rId2"/>
          <a:stretch>
            <a:fillRect/>
          </a:stretch>
        </p:blipFill>
        <p:spPr>
          <a:xfrm>
            <a:off x="3878893" y="215379"/>
            <a:ext cx="6093911" cy="4725789"/>
          </a:xfrm>
          <a:prstGeom prst="rect">
            <a:avLst/>
          </a:prstGeom>
        </p:spPr>
      </p:pic>
      <p:sp>
        <p:nvSpPr>
          <p:cNvPr id="3" name="TextBox 2">
            <a:extLst>
              <a:ext uri="{FF2B5EF4-FFF2-40B4-BE49-F238E27FC236}">
                <a16:creationId xmlns:a16="http://schemas.microsoft.com/office/drawing/2014/main" id="{9ED46DE1-9A78-4BB3-9E14-5D8482575BE4}"/>
              </a:ext>
            </a:extLst>
          </p:cNvPr>
          <p:cNvSpPr txBox="1"/>
          <p:nvPr/>
        </p:nvSpPr>
        <p:spPr>
          <a:xfrm>
            <a:off x="643003" y="5402893"/>
            <a:ext cx="104362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141 customers Strongly agree to Trust that the online retail store will fulfill its part of the transaction at the stipulated time</a:t>
            </a:r>
          </a:p>
        </p:txBody>
      </p:sp>
    </p:spTree>
    <p:extLst>
      <p:ext uri="{BB962C8B-B14F-4D97-AF65-F5344CB8AC3E}">
        <p14:creationId xmlns:p14="http://schemas.microsoft.com/office/powerpoint/2010/main" val="95648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E066052-1D3B-43BD-BA15-655D52D9AD9A}"/>
              </a:ext>
            </a:extLst>
          </p:cNvPr>
          <p:cNvPicPr>
            <a:picLocks noChangeAspect="1"/>
          </p:cNvPicPr>
          <p:nvPr/>
        </p:nvPicPr>
        <p:blipFill>
          <a:blip r:embed="rId2"/>
          <a:stretch>
            <a:fillRect/>
          </a:stretch>
        </p:blipFill>
        <p:spPr>
          <a:xfrm>
            <a:off x="3367415" y="216375"/>
            <a:ext cx="6229610" cy="4640290"/>
          </a:xfrm>
          <a:prstGeom prst="rect">
            <a:avLst/>
          </a:prstGeom>
        </p:spPr>
      </p:pic>
      <p:sp>
        <p:nvSpPr>
          <p:cNvPr id="3" name="TextBox 2">
            <a:extLst>
              <a:ext uri="{FF2B5EF4-FFF2-40B4-BE49-F238E27FC236}">
                <a16:creationId xmlns:a16="http://schemas.microsoft.com/office/drawing/2014/main" id="{F7BC2F26-1586-4075-9939-67128450E93E}"/>
              </a:ext>
            </a:extLst>
          </p:cNvPr>
          <p:cNvSpPr txBox="1"/>
          <p:nvPr/>
        </p:nvSpPr>
        <p:spPr>
          <a:xfrm>
            <a:off x="883085" y="5517715"/>
            <a:ext cx="1040495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185 customers Strongly agree to Being able to guarantee the privacy of the customer</a:t>
            </a:r>
            <a:r>
              <a:rPr lang="en-US" sz="2800" dirty="0">
                <a:cs typeface="Segoe UI"/>
              </a:rPr>
              <a:t> </a:t>
            </a:r>
          </a:p>
        </p:txBody>
      </p:sp>
    </p:spTree>
    <p:extLst>
      <p:ext uri="{BB962C8B-B14F-4D97-AF65-F5344CB8AC3E}">
        <p14:creationId xmlns:p14="http://schemas.microsoft.com/office/powerpoint/2010/main" val="405091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7F4DBB-C870-421F-9595-5D9C44B4BA61}"/>
              </a:ext>
            </a:extLst>
          </p:cNvPr>
          <p:cNvPicPr>
            <a:picLocks noChangeAspect="1"/>
          </p:cNvPicPr>
          <p:nvPr/>
        </p:nvPicPr>
        <p:blipFill>
          <a:blip r:embed="rId2"/>
          <a:stretch>
            <a:fillRect/>
          </a:stretch>
        </p:blipFill>
        <p:spPr>
          <a:xfrm>
            <a:off x="4087661" y="-3680"/>
            <a:ext cx="4507281" cy="5174345"/>
          </a:xfrm>
          <a:prstGeom prst="rect">
            <a:avLst/>
          </a:prstGeom>
        </p:spPr>
      </p:pic>
      <p:sp>
        <p:nvSpPr>
          <p:cNvPr id="3" name="TextBox 2">
            <a:extLst>
              <a:ext uri="{FF2B5EF4-FFF2-40B4-BE49-F238E27FC236}">
                <a16:creationId xmlns:a16="http://schemas.microsoft.com/office/drawing/2014/main" id="{041DF174-7A9C-45B5-A8A4-AE75E8BF6A04}"/>
              </a:ext>
            </a:extLst>
          </p:cNvPr>
          <p:cNvSpPr txBox="1"/>
          <p:nvPr/>
        </p:nvSpPr>
        <p:spPr>
          <a:xfrm>
            <a:off x="851771" y="5402893"/>
            <a:ext cx="109164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64 customers agree that Amazon.in, Flipkart.com, Paytm.com, Myntra.com, Snapdeal.com are Easy to use website or application</a:t>
            </a:r>
            <a:r>
              <a:rPr lang="en-US" sz="2800" dirty="0">
                <a:cs typeface="Segoe UI"/>
              </a:rPr>
              <a:t> </a:t>
            </a:r>
          </a:p>
        </p:txBody>
      </p:sp>
    </p:spTree>
    <p:extLst>
      <p:ext uri="{BB962C8B-B14F-4D97-AF65-F5344CB8AC3E}">
        <p14:creationId xmlns:p14="http://schemas.microsoft.com/office/powerpoint/2010/main" val="133950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C46B108-7B31-4C19-8E89-F3BA1BC26985}"/>
              </a:ext>
            </a:extLst>
          </p:cNvPr>
          <p:cNvPicPr>
            <a:picLocks noChangeAspect="1"/>
          </p:cNvPicPr>
          <p:nvPr/>
        </p:nvPicPr>
        <p:blipFill>
          <a:blip r:embed="rId2"/>
          <a:stretch>
            <a:fillRect/>
          </a:stretch>
        </p:blipFill>
        <p:spPr>
          <a:xfrm>
            <a:off x="4066784" y="316211"/>
            <a:ext cx="4747363" cy="4680702"/>
          </a:xfrm>
          <a:prstGeom prst="rect">
            <a:avLst/>
          </a:prstGeom>
        </p:spPr>
      </p:pic>
      <p:sp>
        <p:nvSpPr>
          <p:cNvPr id="3" name="TextBox 2">
            <a:extLst>
              <a:ext uri="{FF2B5EF4-FFF2-40B4-BE49-F238E27FC236}">
                <a16:creationId xmlns:a16="http://schemas.microsoft.com/office/drawing/2014/main" id="{B644E124-F80C-49FF-A020-3128BF5896F5}"/>
              </a:ext>
            </a:extLst>
          </p:cNvPr>
          <p:cNvSpPr txBox="1"/>
          <p:nvPr/>
        </p:nvSpPr>
        <p:spPr>
          <a:xfrm>
            <a:off x="611688" y="5392455"/>
            <a:ext cx="111043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61 customers agree that Amazon.in Reliability of the website or application</a:t>
            </a:r>
            <a:r>
              <a:rPr lang="en-US" sz="2800" dirty="0">
                <a:cs typeface="Segoe UI"/>
              </a:rPr>
              <a:t> </a:t>
            </a:r>
          </a:p>
        </p:txBody>
      </p:sp>
    </p:spTree>
    <p:extLst>
      <p:ext uri="{BB962C8B-B14F-4D97-AF65-F5344CB8AC3E}">
        <p14:creationId xmlns:p14="http://schemas.microsoft.com/office/powerpoint/2010/main" val="243968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A94BAA-E76A-41C5-AFEF-FEAF6EAF1F1F}"/>
              </a:ext>
            </a:extLst>
          </p:cNvPr>
          <p:cNvPicPr>
            <a:picLocks noChangeAspect="1"/>
          </p:cNvPicPr>
          <p:nvPr/>
        </p:nvPicPr>
        <p:blipFill>
          <a:blip r:embed="rId2"/>
          <a:stretch>
            <a:fillRect/>
          </a:stretch>
        </p:blipFill>
        <p:spPr>
          <a:xfrm>
            <a:off x="3868455" y="53659"/>
            <a:ext cx="4392460" cy="5059669"/>
          </a:xfrm>
          <a:prstGeom prst="rect">
            <a:avLst/>
          </a:prstGeom>
        </p:spPr>
      </p:pic>
      <p:sp>
        <p:nvSpPr>
          <p:cNvPr id="3" name="TextBox 2">
            <a:extLst>
              <a:ext uri="{FF2B5EF4-FFF2-40B4-BE49-F238E27FC236}">
                <a16:creationId xmlns:a16="http://schemas.microsoft.com/office/drawing/2014/main" id="{2864C399-D451-478B-AF27-DB09C636D0D6}"/>
              </a:ext>
            </a:extLst>
          </p:cNvPr>
          <p:cNvSpPr txBox="1"/>
          <p:nvPr/>
        </p:nvSpPr>
        <p:spPr>
          <a:xfrm>
            <a:off x="726510" y="5747359"/>
            <a:ext cx="111356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79 customers agree to Amazon.in to recommend to a friend</a:t>
            </a:r>
          </a:p>
        </p:txBody>
      </p:sp>
    </p:spTree>
    <p:extLst>
      <p:ext uri="{BB962C8B-B14F-4D97-AF65-F5344CB8AC3E}">
        <p14:creationId xmlns:p14="http://schemas.microsoft.com/office/powerpoint/2010/main" val="312263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a:cs typeface="Calibri Light"/>
              </a:rPr>
              <a:t>                              Conclusion</a:t>
            </a:r>
            <a:endParaRPr lang="en-US" sz="4000" b="1"/>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a:ea typeface="+mn-lt"/>
                <a:cs typeface="+mn-lt"/>
              </a:rPr>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a:cs typeface="Calibri Light"/>
              </a:rPr>
              <a:t>Table Of Contents :-</a:t>
            </a:r>
            <a:endParaRPr lang="en-US" b="1"/>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Conceptual Background of the Domain Problem</a:t>
            </a:r>
            <a:endParaRPr lang="en-US">
              <a:ea typeface="+mn-lt"/>
              <a:cs typeface="+mn-lt"/>
            </a:endParaRPr>
          </a:p>
          <a:p>
            <a:pPr marL="0" indent="0">
              <a:buNone/>
            </a:pPr>
            <a:r>
              <a:rPr lang="en-IN" dirty="0">
                <a:ea typeface="+mn-lt"/>
                <a:cs typeface="+mn-lt"/>
              </a:rPr>
              <a:t>2.  5 reasons why retention is the foundation of customer growth</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Limitations of this work and Scope for Future Work</a:t>
            </a:r>
          </a:p>
          <a:p>
            <a:pPr marL="0" indent="0">
              <a:buNone/>
            </a:pPr>
            <a:r>
              <a:rPr lang="en-IN" dirty="0">
                <a:ea typeface="+mn-lt"/>
                <a:cs typeface="+mn-lt"/>
              </a:rPr>
              <a:t>6.   Acknowledgement</a:t>
            </a:r>
          </a:p>
          <a:p>
            <a:pPr marL="0" indent="0">
              <a:buNone/>
            </a:pPr>
            <a:endParaRPr lang="en-IN">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4000" b="1">
                <a:ea typeface="+mn-lt"/>
                <a:cs typeface="+mn-lt"/>
              </a:rPr>
              <a:t>Limitations of this work and Scope for </a:t>
            </a:r>
            <a:r>
              <a:rPr lang="en-IN" sz="4000" b="1" dirty="0">
                <a:ea typeface="+mn-lt"/>
                <a:cs typeface="+mn-lt"/>
              </a:rPr>
              <a:t>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784724" y="1781319"/>
            <a:ext cx="1104704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We are able to properly analyse the valuable feedback of the </a:t>
            </a:r>
            <a:r>
              <a:rPr lang="en-US" sz="2800" dirty="0">
                <a:ea typeface="+mn-lt"/>
                <a:cs typeface="+mn-lt"/>
              </a:rPr>
              <a:t> </a:t>
            </a:r>
            <a:r>
              <a:rPr lang="en-IN" sz="2800">
                <a:ea typeface="+mn-lt"/>
                <a:cs typeface="+mn-lt"/>
              </a:rPr>
              <a:t>customers but given, the dataset was very small as it may result in </a:t>
            </a:r>
            <a:r>
              <a:rPr lang="en-US" sz="2800" dirty="0">
                <a:ea typeface="+mn-lt"/>
                <a:cs typeface="+mn-lt"/>
              </a:rPr>
              <a:t> </a:t>
            </a:r>
            <a:r>
              <a:rPr lang="en-IN" sz="2800">
                <a:ea typeface="+mn-lt"/>
                <a:cs typeface="+mn-lt"/>
              </a:rPr>
              <a:t>bias understanding. If we are able to increase the feedbacks </a:t>
            </a:r>
            <a:r>
              <a:rPr lang="en-US" sz="2800" dirty="0">
                <a:ea typeface="+mn-lt"/>
                <a:cs typeface="+mn-lt"/>
              </a:rPr>
              <a:t> </a:t>
            </a:r>
            <a:r>
              <a:rPr lang="en-IN" sz="2800">
                <a:ea typeface="+mn-lt"/>
                <a:cs typeface="+mn-lt"/>
              </a:rPr>
              <a:t>from more customers all over it would provide a great </a:t>
            </a:r>
            <a:r>
              <a:rPr lang="en-US" sz="2800" dirty="0">
                <a:ea typeface="+mn-lt"/>
                <a:cs typeface="+mn-lt"/>
              </a:rPr>
              <a:t> </a:t>
            </a:r>
            <a:r>
              <a:rPr lang="en-IN" sz="2800">
                <a:ea typeface="+mn-lt"/>
                <a:cs typeface="+mn-lt"/>
              </a:rPr>
              <a:t>understanding of the strategies we will have to use to improve </a:t>
            </a:r>
            <a:r>
              <a:rPr lang="en-US" sz="2800" dirty="0">
                <a:ea typeface="+mn-lt"/>
                <a:cs typeface="+mn-lt"/>
              </a:rPr>
              <a:t> </a:t>
            </a:r>
            <a:r>
              <a:rPr lang="en-IN" sz="2800">
                <a:ea typeface="+mn-lt"/>
                <a:cs typeface="+mn-lt"/>
              </a:rPr>
              <a:t>customer retention.</a:t>
            </a:r>
            <a:endParaRPr lang="en-US" sz="2800">
              <a:ea typeface="+mn-lt"/>
              <a:cs typeface="+mn-lt"/>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a:t>INTRODUCTION</a:t>
            </a:r>
            <a:r>
              <a:rPr lang="en-US" sz="4000">
                <a:cs typeface="Calibri"/>
              </a:rPr>
              <a:t> </a:t>
            </a:r>
            <a:endParaRPr lang="en-US" sz="400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t>What</a:t>
            </a:r>
            <a:r>
              <a:rPr lang="en-IN" sz="3200" b="1">
                <a:ea typeface="+mn-lt"/>
                <a:cs typeface="+mn-lt"/>
              </a:rPr>
              <a:t> is customer retention?</a:t>
            </a:r>
            <a:endParaRPr lang="en-US" dirty="0">
              <a:cs typeface="Calibri"/>
            </a:endParaRPr>
          </a:p>
          <a:p>
            <a:endParaRPr lang="en-US" sz="3200" dirty="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005294"/>
            <a:ext cx="10923493"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a:ea typeface="+mn-lt"/>
                <a:cs typeface="+mn-lt"/>
              </a:rPr>
              <a:t>Simply put, customer retention rate is the ability of a company  to retain its customers over a given period of time. </a:t>
            </a:r>
            <a:endParaRPr lang="en-US">
              <a:ea typeface="+mn-lt"/>
              <a:cs typeface="+mn-lt"/>
            </a:endParaRPr>
          </a:p>
          <a:p>
            <a:pPr algn="just"/>
            <a:endParaRPr lang="en-US" sz="2800" dirty="0">
              <a:ea typeface="+mn-lt"/>
              <a:cs typeface="+mn-lt"/>
            </a:endParaRPr>
          </a:p>
          <a:p>
            <a:pPr marL="457200" indent="-457200" algn="just">
              <a:buFont typeface="Arial"/>
              <a:buChar char="•"/>
            </a:pPr>
            <a:r>
              <a:rPr lang="en-US" sz="2800">
                <a:ea typeface="+mn-lt"/>
                <a:cs typeface="+mn-lt"/>
              </a:rPr>
              <a:t>There are a  number of actions and activities certain companies take to  reduce churn and increase customer retention.</a:t>
            </a:r>
            <a:endParaRPr lang="en-US">
              <a:ea typeface="+mn-lt"/>
              <a:cs typeface="+mn-lt"/>
            </a:endParaRPr>
          </a:p>
          <a:p>
            <a:pPr algn="just"/>
            <a:endParaRPr lang="en-US">
              <a:ea typeface="+mn-lt"/>
              <a:cs typeface="+mn-lt"/>
            </a:endParaRPr>
          </a:p>
          <a:p>
            <a:pPr marL="457200" indent="-457200" algn="just">
              <a:buFont typeface="Arial"/>
              <a:buChar char="•"/>
            </a:pPr>
            <a:r>
              <a:rPr lang="en-US" sz="280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24168" y="-130175"/>
            <a:ext cx="10672482" cy="1347974"/>
          </a:xfrm>
        </p:spPr>
        <p:txBody>
          <a:bodyPr>
            <a:normAutofit/>
          </a:bodyPr>
          <a:lstStyle/>
          <a:p>
            <a:pPr algn="just"/>
            <a:r>
              <a:rPr lang="en-IN" sz="3200" b="1" dirty="0">
                <a:latin typeface="Calibri"/>
                <a:cs typeface="Calibri"/>
              </a:rPr>
              <a:t>                 </a:t>
            </a:r>
            <a:r>
              <a:rPr lang="en-IN" sz="3200" b="1">
                <a:ea typeface="+mj-lt"/>
                <a:cs typeface="+mj-lt"/>
              </a:rPr>
              <a:t>Conceptual Background of the Domain Problem</a:t>
            </a: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71926" y="1218266"/>
            <a:ext cx="11847503" cy="6096239"/>
          </a:xfrm>
        </p:spPr>
        <p:txBody>
          <a:bodyPr vert="horz" lIns="91440" tIns="45720" rIns="91440" bIns="45720" rtlCol="0" anchor="t">
            <a:normAutofit/>
          </a:bodyPr>
          <a:lstStyle/>
          <a:p>
            <a:pPr marL="457200" indent="-457200"/>
            <a:r>
              <a:rPr lang="en-US">
                <a:ea typeface="+mn-lt"/>
                <a:cs typeface="+mn-lt"/>
              </a:rPr>
              <a:t>Customer satisfaction has emerged as one of the most </a:t>
            </a:r>
            <a:r>
              <a:rPr lang="en-IN" dirty="0">
                <a:ea typeface="+mn-lt"/>
                <a:cs typeface="+mn-lt"/>
              </a:rPr>
              <a:t> </a:t>
            </a:r>
            <a:r>
              <a:rPr lang="en-US">
                <a:ea typeface="+mn-lt"/>
                <a:cs typeface="+mn-lt"/>
              </a:rPr>
              <a:t>important factors that guarantee the success of online store; it </a:t>
            </a:r>
            <a:r>
              <a:rPr lang="en-IN" dirty="0">
                <a:ea typeface="+mn-lt"/>
                <a:cs typeface="+mn-lt"/>
              </a:rPr>
              <a:t> </a:t>
            </a:r>
            <a:r>
              <a:rPr lang="en-US">
                <a:ea typeface="+mn-lt"/>
                <a:cs typeface="+mn-lt"/>
              </a:rPr>
              <a:t>has been posited as a key stimulant of purchase, repurchase </a:t>
            </a:r>
            <a:r>
              <a:rPr lang="en-IN" dirty="0">
                <a:ea typeface="+mn-lt"/>
                <a:cs typeface="+mn-lt"/>
              </a:rPr>
              <a:t> </a:t>
            </a:r>
            <a:r>
              <a:rPr lang="en-US">
                <a:ea typeface="+mn-lt"/>
                <a:cs typeface="+mn-lt"/>
              </a:rPr>
              <a:t>intentions and customer loyalty.</a:t>
            </a:r>
            <a:endParaRPr lang="en-US"/>
          </a:p>
          <a:p>
            <a:pPr marL="457200" indent="-457200"/>
            <a:r>
              <a:rPr lang="en-US">
                <a:ea typeface="+mn-lt"/>
                <a:cs typeface="+mn-lt"/>
              </a:rPr>
              <a:t> A comprehensive review of </a:t>
            </a:r>
            <a:r>
              <a:rPr lang="en-IN" dirty="0">
                <a:ea typeface="+mn-lt"/>
                <a:cs typeface="+mn-lt"/>
              </a:rPr>
              <a:t> </a:t>
            </a:r>
            <a:r>
              <a:rPr lang="en-US">
                <a:ea typeface="+mn-lt"/>
                <a:cs typeface="+mn-lt"/>
              </a:rPr>
              <a:t>the literature, theories and models have been carried out to </a:t>
            </a:r>
            <a:r>
              <a:rPr lang="en-IN" dirty="0">
                <a:ea typeface="+mn-lt"/>
                <a:cs typeface="+mn-lt"/>
              </a:rPr>
              <a:t> </a:t>
            </a:r>
            <a:r>
              <a:rPr lang="en-US">
                <a:ea typeface="+mn-lt"/>
                <a:cs typeface="+mn-lt"/>
              </a:rPr>
              <a:t>propose the models for customer activation and customer </a:t>
            </a:r>
            <a:r>
              <a:rPr lang="en-IN" dirty="0">
                <a:ea typeface="+mn-lt"/>
                <a:cs typeface="+mn-lt"/>
              </a:rPr>
              <a:t> </a:t>
            </a:r>
            <a:r>
              <a:rPr lang="en-US">
                <a:ea typeface="+mn-lt"/>
                <a:cs typeface="+mn-lt"/>
              </a:rPr>
              <a:t>retention.</a:t>
            </a:r>
            <a:endParaRPr lang="en-US">
              <a:cs typeface="Calibri"/>
            </a:endParaRPr>
          </a:p>
          <a:p>
            <a:pPr marL="0" indent="0">
              <a:buNone/>
            </a:pPr>
            <a:endParaRPr lang="en-US">
              <a:ea typeface="+mn-lt"/>
              <a:cs typeface="+mn-lt"/>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id="{EB745EDB-224D-4C8D-8D9B-1BF5A53842AB}"/>
              </a:ext>
            </a:extLst>
          </p:cNvPr>
          <p:cNvSpPr txBox="1"/>
          <p:nvPr/>
        </p:nvSpPr>
        <p:spPr>
          <a:xfrm>
            <a:off x="952500" y="314325"/>
            <a:ext cx="965835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solidFill>
                  <a:srgbClr val="21323B"/>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800">
                <a:ea typeface="+mn-lt"/>
                <a:cs typeface="+mn-lt"/>
              </a:rPr>
              <a:t>1. Improve ROI</a:t>
            </a:r>
          </a:p>
          <a:p>
            <a:endParaRPr lang="en-IN" sz="2800" dirty="0">
              <a:cs typeface="Calibri"/>
            </a:endParaRPr>
          </a:p>
          <a:p>
            <a:r>
              <a:rPr lang="en-US" sz="2800">
                <a:ea typeface="+mn-lt"/>
                <a:cs typeface="+mn-lt"/>
              </a:rPr>
              <a:t>2. Convert more sales</a:t>
            </a:r>
          </a:p>
          <a:p>
            <a:endParaRPr lang="en-US" sz="2800" dirty="0">
              <a:ea typeface="+mn-lt"/>
              <a:cs typeface="+mn-lt"/>
            </a:endParaRPr>
          </a:p>
          <a:p>
            <a:r>
              <a:rPr lang="en-IN" sz="2800">
                <a:ea typeface="+mn-lt"/>
                <a:cs typeface="+mn-lt"/>
              </a:rPr>
              <a:t>3. Spend less on TOFU marketing</a:t>
            </a:r>
          </a:p>
          <a:p>
            <a:endParaRPr lang="en-IN" sz="2800" dirty="0">
              <a:ea typeface="+mn-lt"/>
              <a:cs typeface="+mn-lt"/>
            </a:endParaRPr>
          </a:p>
          <a:p>
            <a:r>
              <a:rPr lang="en-IN" sz="2800">
                <a:ea typeface="+mn-lt"/>
                <a:cs typeface="+mn-lt"/>
              </a:rPr>
              <a:t>4. Increase customer LTV</a:t>
            </a:r>
          </a:p>
          <a:p>
            <a:endParaRPr lang="en-IN" sz="2800" dirty="0">
              <a:ea typeface="+mn-lt"/>
              <a:cs typeface="+mn-lt"/>
            </a:endParaRPr>
          </a:p>
          <a:p>
            <a:r>
              <a:rPr lang="en-IN" sz="2800">
                <a:ea typeface="+mn-lt"/>
                <a:cs typeface="+mn-lt"/>
              </a:rPr>
              <a:t>5. Earn more referrals</a:t>
            </a:r>
            <a:endParaRPr lang="en-IN"/>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1311321" y="-41754"/>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cs typeface="Segoe UI"/>
              </a:rPr>
              <a:t>                                Data analysis</a:t>
            </a:r>
            <a:endParaRPr lang="en-IN" sz="3200" b="1" dirty="0">
              <a:cs typeface="Segoe UI"/>
            </a:endParaRPr>
          </a:p>
        </p:txBody>
      </p:sp>
      <p:pic>
        <p:nvPicPr>
          <p:cNvPr id="4" name="Picture 4" descr="Chart, bar chart&#10;&#10;Description automatically generated">
            <a:extLst>
              <a:ext uri="{FF2B5EF4-FFF2-40B4-BE49-F238E27FC236}">
                <a16:creationId xmlns:a16="http://schemas.microsoft.com/office/drawing/2014/main" id="{66C9A711-AD27-4B1C-A879-1BAF25201D8C}"/>
              </a:ext>
            </a:extLst>
          </p:cNvPr>
          <p:cNvPicPr>
            <a:picLocks noChangeAspect="1"/>
          </p:cNvPicPr>
          <p:nvPr/>
        </p:nvPicPr>
        <p:blipFill>
          <a:blip r:embed="rId2"/>
          <a:stretch>
            <a:fillRect/>
          </a:stretch>
        </p:blipFill>
        <p:spPr>
          <a:xfrm>
            <a:off x="3388291" y="950080"/>
            <a:ext cx="5258842" cy="4112333"/>
          </a:xfrm>
          <a:prstGeom prst="rect">
            <a:avLst/>
          </a:prstGeom>
        </p:spPr>
      </p:pic>
      <p:sp>
        <p:nvSpPr>
          <p:cNvPr id="5" name="TextBox 4">
            <a:extLst>
              <a:ext uri="{FF2B5EF4-FFF2-40B4-BE49-F238E27FC236}">
                <a16:creationId xmlns:a16="http://schemas.microsoft.com/office/drawing/2014/main" id="{9B5E0B1A-D4CB-4782-943C-F33631281C94}"/>
              </a:ext>
            </a:extLst>
          </p:cNvPr>
          <p:cNvSpPr txBox="1"/>
          <p:nvPr/>
        </p:nvSpPr>
        <p:spPr>
          <a:xfrm>
            <a:off x="883086" y="5392455"/>
            <a:ext cx="105093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Majority, 181 of the customers are Female whereas Male </a:t>
            </a:r>
            <a:r>
              <a:rPr lang="en-IN" sz="2800">
                <a:cs typeface="Segoe UI"/>
              </a:rPr>
              <a:t>are 88.</a:t>
            </a:r>
            <a:r>
              <a:rPr lang="en-US" sz="2800" dirty="0">
                <a:cs typeface="Segoe U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8CFC-4E3F-4A0D-BC72-D17859482741}"/>
              </a:ext>
            </a:extLst>
          </p:cNvPr>
          <p:cNvSpPr txBox="1"/>
          <p:nvPr/>
        </p:nvSpPr>
        <p:spPr>
          <a:xfrm>
            <a:off x="1457194" y="5862181"/>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a:ea typeface="+mn-lt"/>
                <a:cs typeface="+mn-lt"/>
              </a:rPr>
              <a:t>Majority, 81 of the customers are from age group 31-40 years.</a:t>
            </a:r>
            <a:endParaRPr lang="en-IN" sz="2800">
              <a:cs typeface="Segoe UI"/>
            </a:endParaRPr>
          </a:p>
        </p:txBody>
      </p:sp>
      <p:pic>
        <p:nvPicPr>
          <p:cNvPr id="4" name="Picture 4" descr="Chart, bar chart&#10;&#10;Description automatically generated">
            <a:extLst>
              <a:ext uri="{FF2B5EF4-FFF2-40B4-BE49-F238E27FC236}">
                <a16:creationId xmlns:a16="http://schemas.microsoft.com/office/drawing/2014/main" id="{7B3FD34B-C36D-422E-9D8A-4F414B7E6568}"/>
              </a:ext>
            </a:extLst>
          </p:cNvPr>
          <p:cNvPicPr>
            <a:picLocks noChangeAspect="1"/>
          </p:cNvPicPr>
          <p:nvPr/>
        </p:nvPicPr>
        <p:blipFill>
          <a:blip r:embed="rId2"/>
          <a:stretch>
            <a:fillRect/>
          </a:stretch>
        </p:blipFill>
        <p:spPr>
          <a:xfrm>
            <a:off x="3878893" y="318256"/>
            <a:ext cx="4903939" cy="4833186"/>
          </a:xfrm>
          <a:prstGeom prst="rect">
            <a:avLst/>
          </a:prstGeom>
        </p:spPr>
      </p:pic>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a:ea typeface="+mn-lt"/>
                <a:cs typeface="+mn-lt"/>
              </a:rPr>
              <a:t>Majority, 58 of the customers placed the order from Delhi city.</a:t>
            </a:r>
            <a:endParaRPr lang="en-IN"/>
          </a:p>
        </p:txBody>
      </p:sp>
      <p:pic>
        <p:nvPicPr>
          <p:cNvPr id="4" name="Picture 4" descr="Chart, bar chart&#10;&#10;Description automatically generated">
            <a:extLst>
              <a:ext uri="{FF2B5EF4-FFF2-40B4-BE49-F238E27FC236}">
                <a16:creationId xmlns:a16="http://schemas.microsoft.com/office/drawing/2014/main" id="{1746BAB1-D623-4C34-A4F1-F4C4645DBB38}"/>
              </a:ext>
            </a:extLst>
          </p:cNvPr>
          <p:cNvPicPr>
            <a:picLocks noChangeAspect="1"/>
          </p:cNvPicPr>
          <p:nvPr/>
        </p:nvPicPr>
        <p:blipFill>
          <a:blip r:embed="rId2"/>
          <a:stretch>
            <a:fillRect/>
          </a:stretch>
        </p:blipFill>
        <p:spPr>
          <a:xfrm>
            <a:off x="4265112" y="279960"/>
            <a:ext cx="4538597" cy="4784519"/>
          </a:xfrm>
          <a:prstGeom prst="rect">
            <a:avLst/>
          </a:prstGeom>
        </p:spPr>
      </p:pic>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ea typeface="+mn-lt"/>
                <a:cs typeface="+mn-lt"/>
              </a:rPr>
              <a:t>Majority, 38 of the customers placed an order from </a:t>
            </a:r>
            <a:r>
              <a:rPr lang="en-IN" sz="2800">
                <a:ea typeface="+mn-lt"/>
                <a:cs typeface="+mn-lt"/>
              </a:rPr>
              <a:t>the pincode      201308.</a:t>
            </a:r>
            <a:r>
              <a:rPr lang="en-US" sz="2800" dirty="0">
                <a:cs typeface="Calibri"/>
              </a:rPr>
              <a:t> </a:t>
            </a:r>
          </a:p>
        </p:txBody>
      </p:sp>
      <p:pic>
        <p:nvPicPr>
          <p:cNvPr id="4" name="Picture 4" descr="Chart, histogram&#10;&#10;Description automatically generated">
            <a:extLst>
              <a:ext uri="{FF2B5EF4-FFF2-40B4-BE49-F238E27FC236}">
                <a16:creationId xmlns:a16="http://schemas.microsoft.com/office/drawing/2014/main" id="{4E7690AA-9116-4BA8-9EB1-3FAE35AB0A42}"/>
              </a:ext>
            </a:extLst>
          </p:cNvPr>
          <p:cNvPicPr>
            <a:picLocks noChangeAspect="1"/>
          </p:cNvPicPr>
          <p:nvPr/>
        </p:nvPicPr>
        <p:blipFill>
          <a:blip r:embed="rId2"/>
          <a:stretch>
            <a:fillRect/>
          </a:stretch>
        </p:blipFill>
        <p:spPr>
          <a:xfrm>
            <a:off x="3169085" y="39645"/>
            <a:ext cx="5853829" cy="5202517"/>
          </a:xfrm>
          <a:prstGeom prst="rect">
            <a:avLst/>
          </a:prstGeom>
        </p:spPr>
      </p:pic>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presentation on :-   CUSTOMER RETENTION ANALYSIS</vt:lpstr>
      <vt:lpstr>Table Of Contents :-</vt:lpstr>
      <vt:lpstr>PowerPoint Presentation</vt:lpstr>
      <vt:lpstr>                 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245</cp:revision>
  <dcterms:created xsi:type="dcterms:W3CDTF">2020-12-29T14:55:28Z</dcterms:created>
  <dcterms:modified xsi:type="dcterms:W3CDTF">2021-05-06T16:46:04Z</dcterms:modified>
</cp:coreProperties>
</file>