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5"/>
  </p:notesMasterIdLst>
  <p:sldIdLst>
    <p:sldId id="290" r:id="rId2"/>
    <p:sldId id="291" r:id="rId3"/>
    <p:sldId id="258" r:id="rId4"/>
    <p:sldId id="259" r:id="rId5"/>
    <p:sldId id="260" r:id="rId6"/>
    <p:sldId id="261" r:id="rId7"/>
    <p:sldId id="262" r:id="rId8"/>
    <p:sldId id="263" r:id="rId9"/>
    <p:sldId id="264" r:id="rId10"/>
    <p:sldId id="265" r:id="rId11"/>
    <p:sldId id="273" r:id="rId12"/>
    <p:sldId id="274" r:id="rId13"/>
    <p:sldId id="275" r:id="rId14"/>
    <p:sldId id="278" r:id="rId15"/>
    <p:sldId id="279" r:id="rId16"/>
    <p:sldId id="280" r:id="rId17"/>
    <p:sldId id="281" r:id="rId18"/>
    <p:sldId id="282" r:id="rId19"/>
    <p:sldId id="293" r:id="rId20"/>
    <p:sldId id="283" r:id="rId21"/>
    <p:sldId id="286" r:id="rId22"/>
    <p:sldId id="288" r:id="rId23"/>
    <p:sldId id="29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60"/>
  </p:normalViewPr>
  <p:slideViewPr>
    <p:cSldViewPr>
      <p:cViewPr varScale="1">
        <p:scale>
          <a:sx n="67" d="100"/>
          <a:sy n="67" d="100"/>
        </p:scale>
        <p:origin x="1224"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A901E-251A-4DA6-A747-D1744D24E475}" type="datetimeFigureOut">
              <a:rPr lang="en-US" smtClean="0"/>
              <a:t>2/11/2022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499F1-689A-4D06-8244-327BC99A6A41}" type="slidenum">
              <a:rPr lang="en-US" smtClean="0"/>
              <a:t>‹#›</a:t>
            </a:fld>
            <a:endParaRPr lang="en-US"/>
          </a:p>
        </p:txBody>
      </p:sp>
    </p:spTree>
    <p:extLst>
      <p:ext uri="{BB962C8B-B14F-4D97-AF65-F5344CB8AC3E}">
        <p14:creationId xmlns:p14="http://schemas.microsoft.com/office/powerpoint/2010/main" val="33429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37A1F0A-2705-4D6C-A796-6DB1C3B52EE2}"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26307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75305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17546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45419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23473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546769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478915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515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5713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29304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4374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0BB57-5D86-4383-BFE4-B5701C54785F}"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17985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0BB57-5D86-4383-BFE4-B5701C54785F}"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40452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0BB57-5D86-4383-BFE4-B5701C54785F}"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9501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0BB57-5D86-4383-BFE4-B5701C54785F}"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65351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34128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2278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F0BB57-5D86-4383-BFE4-B5701C54785F}" type="datetimeFigureOut">
              <a:rPr lang="en-US" smtClean="0"/>
              <a:t>2/11/2022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7A1F0A-2705-4D6C-A796-6DB1C3B52EE2}" type="slidenum">
              <a:rPr lang="en-US" smtClean="0"/>
              <a:t>‹#›</a:t>
            </a:fld>
            <a:endParaRPr lang="en-US"/>
          </a:p>
        </p:txBody>
      </p:sp>
    </p:spTree>
    <p:extLst>
      <p:ext uri="{BB962C8B-B14F-4D97-AF65-F5344CB8AC3E}">
        <p14:creationId xmlns:p14="http://schemas.microsoft.com/office/powerpoint/2010/main" val="108541755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DEAD21-B5DB-47FB-A90B-8B770B4032BC}"/>
              </a:ext>
            </a:extLst>
          </p:cNvPr>
          <p:cNvPicPr>
            <a:picLocks noChangeAspect="1"/>
          </p:cNvPicPr>
          <p:nvPr/>
        </p:nvPicPr>
        <p:blipFill>
          <a:blip r:embed="rId2"/>
          <a:stretch>
            <a:fillRect/>
          </a:stretch>
        </p:blipFill>
        <p:spPr>
          <a:xfrm>
            <a:off x="1026868" y="228600"/>
            <a:ext cx="7090263" cy="1905000"/>
          </a:xfrm>
          <a:prstGeom prst="rect">
            <a:avLst/>
          </a:prstGeom>
        </p:spPr>
      </p:pic>
      <p:sp>
        <p:nvSpPr>
          <p:cNvPr id="9" name="TextBox 8">
            <a:extLst>
              <a:ext uri="{FF2B5EF4-FFF2-40B4-BE49-F238E27FC236}">
                <a16:creationId xmlns:a16="http://schemas.microsoft.com/office/drawing/2014/main" id="{48132C19-E862-4F91-9A74-B9D601AD5842}"/>
              </a:ext>
            </a:extLst>
          </p:cNvPr>
          <p:cNvSpPr txBox="1"/>
          <p:nvPr/>
        </p:nvSpPr>
        <p:spPr>
          <a:xfrm>
            <a:off x="1524000" y="5105400"/>
            <a:ext cx="82296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rPr>
              <a:t>Presented By: </a:t>
            </a:r>
            <a:r>
              <a:rPr lang="en-US" sz="3200" dirty="0" err="1">
                <a:solidFill>
                  <a:srgbClr val="C00000"/>
                </a:solidFill>
                <a:latin typeface="Algerian" pitchFamily="82" charset="0"/>
              </a:rPr>
              <a:t>Niteen</a:t>
            </a:r>
            <a:r>
              <a:rPr lang="en-US" sz="3200" dirty="0">
                <a:solidFill>
                  <a:srgbClr val="C00000"/>
                </a:solidFill>
                <a:latin typeface="Algerian" pitchFamily="82" charset="0"/>
              </a:rPr>
              <a:t> </a:t>
            </a:r>
            <a:r>
              <a:rPr lang="en-US" sz="3200" dirty="0" err="1">
                <a:solidFill>
                  <a:srgbClr val="C00000"/>
                </a:solidFill>
                <a:latin typeface="Algerian" pitchFamily="82" charset="0"/>
              </a:rPr>
              <a:t>kumar</a:t>
            </a:r>
            <a:endPar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endParaRPr>
          </a:p>
        </p:txBody>
      </p:sp>
    </p:spTree>
    <p:extLst>
      <p:ext uri="{BB962C8B-B14F-4D97-AF65-F5344CB8AC3E}">
        <p14:creationId xmlns:p14="http://schemas.microsoft.com/office/powerpoint/2010/main" val="126471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7200"/>
            <a:ext cx="8991599" cy="492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19200" y="5562600"/>
            <a:ext cx="7924800" cy="1200329"/>
          </a:xfrm>
          <a:prstGeom prst="rect">
            <a:avLst/>
          </a:prstGeom>
        </p:spPr>
        <p:txBody>
          <a:bodyPr wrap="square">
            <a:spAutoFit/>
          </a:bodyPr>
          <a:lstStyle/>
          <a:p>
            <a:pPr marL="285750" indent="-285750">
              <a:buFont typeface="Wingdings" pitchFamily="2" charset="2"/>
              <a:buChar char="Ø"/>
            </a:pPr>
            <a:r>
              <a:rPr lang="en-US" dirty="0">
                <a:solidFill>
                  <a:srgbClr val="000000"/>
                </a:solidFill>
                <a:latin typeface="Century" panose="02040604050505020304" pitchFamily="18" charset="0"/>
              </a:rPr>
              <a:t>I can clearly see that there is </a:t>
            </a:r>
            <a:r>
              <a:rPr lang="en-US" dirty="0" err="1">
                <a:solidFill>
                  <a:srgbClr val="000000"/>
                </a:solidFill>
                <a:latin typeface="Century" panose="02040604050505020304" pitchFamily="18" charset="0"/>
              </a:rPr>
              <a:t>skewness</a:t>
            </a:r>
            <a:r>
              <a:rPr lang="en-US" dirty="0">
                <a:solidFill>
                  <a:srgbClr val="000000"/>
                </a:solidFill>
                <a:latin typeface="Century" panose="02040604050505020304" pitchFamily="18" charset="0"/>
              </a:rPr>
              <a:t> in most of the columns so we have to treat them. I can clearly see that there is </a:t>
            </a:r>
            <a:r>
              <a:rPr lang="en-US" dirty="0" err="1">
                <a:solidFill>
                  <a:srgbClr val="000000"/>
                </a:solidFill>
                <a:latin typeface="Century" panose="02040604050505020304" pitchFamily="18" charset="0"/>
              </a:rPr>
              <a:t>skewness</a:t>
            </a:r>
            <a:r>
              <a:rPr lang="en-US" dirty="0">
                <a:solidFill>
                  <a:srgbClr val="000000"/>
                </a:solidFill>
                <a:latin typeface="Century" panose="02040604050505020304" pitchFamily="18" charset="0"/>
              </a:rPr>
              <a:t> in most of the columns so we have to treat them.</a:t>
            </a:r>
          </a:p>
          <a:p>
            <a:endParaRPr lang="en-US" dirty="0">
              <a:solidFill>
                <a:srgbClr val="000000"/>
              </a:solidFill>
              <a:latin typeface="Century" panose="02040604050505020304" pitchFamily="18" charset="0"/>
            </a:endParaRPr>
          </a:p>
        </p:txBody>
      </p:sp>
    </p:spTree>
    <p:extLst>
      <p:ext uri="{BB962C8B-B14F-4D97-AF65-F5344CB8AC3E}">
        <p14:creationId xmlns:p14="http://schemas.microsoft.com/office/powerpoint/2010/main" val="207701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381000"/>
            <a:ext cx="4114800" cy="584775"/>
          </a:xfrm>
          <a:prstGeom prst="rect">
            <a:avLst/>
          </a:prstGeom>
        </p:spPr>
        <p:txBody>
          <a:bodyPr wrap="square">
            <a:spAutoFit/>
          </a:bodyPr>
          <a:lstStyle/>
          <a:p>
            <a:r>
              <a:rPr lang="en-IN" sz="3200" dirty="0">
                <a:solidFill>
                  <a:schemeClr val="accent6"/>
                </a:solidFill>
                <a:latin typeface="Century" pitchFamily="18" charset="0"/>
              </a:rPr>
              <a:t>Analysis:</a:t>
            </a:r>
            <a:endParaRPr lang="en-US" sz="3200" dirty="0">
              <a:solidFill>
                <a:schemeClr val="accent6"/>
              </a:solidFill>
              <a:latin typeface="Century" pitchFamily="18" charset="0"/>
            </a:endParaRPr>
          </a:p>
        </p:txBody>
      </p:sp>
      <p:sp>
        <p:nvSpPr>
          <p:cNvPr id="3" name="Rectangle 2"/>
          <p:cNvSpPr/>
          <p:nvPr/>
        </p:nvSpPr>
        <p:spPr>
          <a:xfrm>
            <a:off x="904875" y="2133600"/>
            <a:ext cx="8229600" cy="1549848"/>
          </a:xfrm>
          <a:prstGeom prst="rect">
            <a:avLst/>
          </a:prstGeom>
        </p:spPr>
        <p:txBody>
          <a:bodyPr wrap="square">
            <a:spAutoFit/>
          </a:bodyPr>
          <a:lstStyle/>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dirty="0" err="1">
                <a:latin typeface="Century" panose="02040604050505020304" pitchFamily="18" charset="0"/>
                <a:ea typeface="Calibri" panose="020F0502020204030204" pitchFamily="34" charset="0"/>
                <a:cs typeface="Times New Roman" panose="02020603050405020304" pitchFamily="18" charset="0"/>
              </a:rPr>
              <a:t>dist</a:t>
            </a:r>
            <a:r>
              <a:rPr lang="en-IN" dirty="0">
                <a:effectLst/>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a:t>
            </a:r>
          </a:p>
          <a:p>
            <a:pPr lvl="0">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a:t>
            </a:r>
            <a:r>
              <a:rPr lang="en-IN" dirty="0" err="1">
                <a:latin typeface="Century" panose="02040604050505020304" pitchFamily="18" charset="0"/>
                <a:ea typeface="Calibri" panose="020F0502020204030204" pitchFamily="34" charset="0"/>
                <a:cs typeface="Times New Roman" panose="02020603050405020304" pitchFamily="18" charset="0"/>
              </a:rPr>
              <a:t>comparitively</a:t>
            </a:r>
            <a:r>
              <a:rPr lang="en-IN" dirty="0">
                <a:effectLst/>
                <a:latin typeface="Century" panose="02040604050505020304" pitchFamily="18" charset="0"/>
                <a:ea typeface="Calibri" panose="020F0502020204030204" pitchFamily="34" charset="0"/>
                <a:cs typeface="Times New Roman" panose="020206030504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623495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752600"/>
            <a:ext cx="8991600" cy="4247317"/>
          </a:xfrm>
          <a:prstGeom prst="rect">
            <a:avLst/>
          </a:prstGeom>
        </p:spPr>
        <p:txBody>
          <a:bodyPr wrap="square">
            <a:spAutoFit/>
          </a:bodyPr>
          <a:lstStyle/>
          <a:p>
            <a:pPr marL="285750" indent="-285750">
              <a:buFont typeface="Wingdings" pitchFamily="2" charset="2"/>
              <a:buChar char="Ø"/>
            </a:pPr>
            <a:r>
              <a:rPr lang="en-IN" dirty="0">
                <a:latin typeface="Century" panose="02040604050505020304" pitchFamily="18" charset="0"/>
              </a:rPr>
              <a:t>In my datasets I did not found null values, but I found outliers and also </a:t>
            </a:r>
            <a:r>
              <a:rPr lang="en-IN" dirty="0" err="1">
                <a:latin typeface="Century" panose="02040604050505020304" pitchFamily="18" charset="0"/>
              </a:rPr>
              <a:t>skewness</a:t>
            </a:r>
            <a:r>
              <a:rPr lang="en-IN" dirty="0">
                <a:latin typeface="Century" panose="02040604050505020304" pitchFamily="18" charset="0"/>
              </a:rPr>
              <a:t>.</a:t>
            </a:r>
          </a:p>
          <a:p>
            <a:pPr marL="285750" indent="-285750">
              <a:buFont typeface="Wingdings" pitchFamily="2" charset="2"/>
              <a:buChar char="Ø"/>
            </a:pPr>
            <a:endParaRPr lang="en-IN" dirty="0">
              <a:latin typeface="Century" panose="020406040505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a:t>
            </a:r>
            <a:r>
              <a:rPr lang="en-IN" dirty="0" err="1">
                <a:effectLst/>
                <a:latin typeface="Century" panose="02040604050505020304" pitchFamily="18" charset="0"/>
                <a:ea typeface="Calibri" panose="020F0502020204030204" pitchFamily="34" charset="0"/>
                <a:cs typeface="Times New Roman" panose="02020603050405020304" pitchFamily="18" charset="0"/>
              </a:rPr>
              <a:t>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 I have used yeo-</a:t>
            </a:r>
            <a:r>
              <a:rPr lang="en-IN"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dirty="0">
                <a:effectLst/>
                <a:latin typeface="Century" panose="02040604050505020304" pitchFamily="18" charset="0"/>
                <a:ea typeface="Calibri" panose="020F0502020204030204" pitchFamily="34" charset="0"/>
                <a:cs typeface="Times New Roman" panose="02020603050405020304" pitchFamily="18" charset="0"/>
              </a:rPr>
              <a:t> method.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Used VIF to check for Multicollinearity.</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dirty="0">
                <a:latin typeface="Century" panose="02040604050505020304" pitchFamily="18" charset="0"/>
                <a:ea typeface="Calibri" panose="020F0502020204030204" pitchFamily="34" charset="0"/>
                <a:cs typeface="Times New Roman" panose="02020603050405020304" pitchFamily="18" charset="0"/>
              </a:rPr>
              <a:t>Normalization</a:t>
            </a:r>
            <a:r>
              <a:rPr lang="en-IN"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dirty="0">
              <a:latin typeface="Century" panose="02040604050505020304" pitchFamily="18" charset="0"/>
            </a:endParaRPr>
          </a:p>
        </p:txBody>
      </p:sp>
      <p:sp>
        <p:nvSpPr>
          <p:cNvPr id="2" name="Title 1"/>
          <p:cNvSpPr>
            <a:spLocks noGrp="1"/>
          </p:cNvSpPr>
          <p:nvPr>
            <p:ph type="title"/>
          </p:nvPr>
        </p:nvSpPr>
        <p:spPr>
          <a:xfrm>
            <a:off x="2362200" y="304800"/>
            <a:ext cx="4572000" cy="1143000"/>
          </a:xfrm>
        </p:spPr>
        <p:txBody>
          <a:bodyPr>
            <a:normAutofit/>
          </a:bodyPr>
          <a:lstStyle/>
          <a:p>
            <a:r>
              <a:rPr lang="en-US" sz="3200" dirty="0">
                <a:solidFill>
                  <a:schemeClr val="accent6"/>
                </a:solidFill>
                <a:latin typeface="Century" pitchFamily="18" charset="0"/>
              </a:rPr>
              <a:t>Data Cleaning:</a:t>
            </a:r>
          </a:p>
        </p:txBody>
      </p:sp>
    </p:spTree>
    <p:extLst>
      <p:ext uri="{BB962C8B-B14F-4D97-AF65-F5344CB8AC3E}">
        <p14:creationId xmlns:p14="http://schemas.microsoft.com/office/powerpoint/2010/main" val="249780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5943600" cy="1143000"/>
          </a:xfrm>
        </p:spPr>
        <p:txBody>
          <a:bodyPr>
            <a:normAutofit/>
          </a:bodyPr>
          <a:lstStyle/>
          <a:p>
            <a:r>
              <a:rPr lang="en-US" sz="3200" dirty="0">
                <a:solidFill>
                  <a:schemeClr val="accent6"/>
                </a:solidFill>
                <a:latin typeface="Century" pitchFamily="18" charset="0"/>
              </a:rPr>
              <a:t>Data Balancing:</a:t>
            </a:r>
          </a:p>
        </p:txBody>
      </p:sp>
      <p:sp>
        <p:nvSpPr>
          <p:cNvPr id="4" name="Rectangle 3"/>
          <p:cNvSpPr/>
          <p:nvPr/>
        </p:nvSpPr>
        <p:spPr>
          <a:xfrm>
            <a:off x="762000" y="2819400"/>
            <a:ext cx="8305800" cy="646331"/>
          </a:xfrm>
          <a:prstGeom prst="rect">
            <a:avLst/>
          </a:prstGeom>
        </p:spPr>
        <p:txBody>
          <a:bodyPr wrap="square">
            <a:spAutoFit/>
          </a:bodyPr>
          <a:lstStyle/>
          <a:p>
            <a:pPr marL="285750" indent="-285750">
              <a:buFont typeface="Wingdings" pitchFamily="2" charset="2"/>
              <a:buChar char="Ø"/>
            </a:pPr>
            <a:r>
              <a:rPr lang="en-IN" dirty="0">
                <a:solidFill>
                  <a:srgbClr val="000000"/>
                </a:solidFill>
                <a:latin typeface="Century" panose="02040604050505020304" pitchFamily="18" charset="0"/>
                <a:ea typeface="Calibri" panose="020F0502020204030204" pitchFamily="34" charset="0"/>
              </a:rPr>
              <a:t>I have used oversampling (SMOTE) to get rid of data </a:t>
            </a:r>
            <a:r>
              <a:rPr lang="en-IN" dirty="0" err="1">
                <a:solidFill>
                  <a:srgbClr val="000000"/>
                </a:solidFill>
                <a:latin typeface="Century" panose="02040604050505020304" pitchFamily="18" charset="0"/>
                <a:ea typeface="Calibri" panose="020F0502020204030204" pitchFamily="34" charset="0"/>
              </a:rPr>
              <a:t>imbalancing</a:t>
            </a:r>
            <a:r>
              <a:rPr lang="en-IN" dirty="0">
                <a:solidFill>
                  <a:srgbClr val="000000"/>
                </a:solidFill>
                <a:latin typeface="Century" panose="02040604050505020304" pitchFamily="18" charset="0"/>
                <a:ea typeface="Calibri" panose="020F0502020204030204" pitchFamily="34" charset="0"/>
              </a:rPr>
              <a:t>.</a:t>
            </a:r>
            <a:r>
              <a:rPr lang="en-IN" dirty="0">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spTree>
    <p:extLst>
      <p:ext uri="{BB962C8B-B14F-4D97-AF65-F5344CB8AC3E}">
        <p14:creationId xmlns:p14="http://schemas.microsoft.com/office/powerpoint/2010/main" val="105807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14325"/>
            <a:ext cx="5334000" cy="1143000"/>
          </a:xfrm>
        </p:spPr>
        <p:txBody>
          <a:bodyPr>
            <a:normAutofit/>
          </a:bodyPr>
          <a:lstStyle/>
          <a:p>
            <a:r>
              <a:rPr lang="en-US" sz="3200" dirty="0">
                <a:solidFill>
                  <a:schemeClr val="accent6"/>
                </a:solidFill>
              </a:rPr>
              <a:t>Model Building:</a:t>
            </a:r>
          </a:p>
        </p:txBody>
      </p:sp>
      <p:sp>
        <p:nvSpPr>
          <p:cNvPr id="3" name="Rectangle 2"/>
          <p:cNvSpPr/>
          <p:nvPr/>
        </p:nvSpPr>
        <p:spPr>
          <a:xfrm>
            <a:off x="762000" y="1676400"/>
            <a:ext cx="8305800" cy="4369594"/>
          </a:xfrm>
          <a:prstGeom prst="rect">
            <a:avLst/>
          </a:prstGeom>
        </p:spPr>
        <p:txBody>
          <a:bodyPr wrap="square">
            <a:spAutoFit/>
          </a:bodyPr>
          <a:lstStyle/>
          <a:p>
            <a:pPr>
              <a:lnSpc>
                <a:spcPct val="107000"/>
              </a:lnSpc>
              <a:spcAft>
                <a:spcPts val="800"/>
              </a:spcAft>
            </a:pPr>
            <a:r>
              <a:rPr lang="en-IN" dirty="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particular problem was Classification problem. And I have used all Classification algorithms to build my model. By looking into the difference of accuracy score and cross validation score I found </a:t>
            </a:r>
            <a:r>
              <a:rPr lang="en-IN" dirty="0">
                <a:latin typeface="Century" panose="02040604050505020304" pitchFamily="18" charset="0"/>
                <a:ea typeface="Calibri" panose="020F0502020204030204" pitchFamily="34" charset="0"/>
                <a:cs typeface="Times New Roman" panose="02020603050405020304" pitchFamily="18" charset="0"/>
              </a:rPr>
              <a:t>Bagging Classifier</a:t>
            </a:r>
            <a:r>
              <a:rPr lang="en-IN"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 fitting we have go through cross validation. Below are the list of Classification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XGB Classifier</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Bagging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a:latin typeface="Century" panose="02040604050505020304" pitchFamily="18" charset="0"/>
                <a:cs typeface="Times New Roman" panose="02020603050405020304" pitchFamily="18" charset="0"/>
              </a:rPr>
              <a:t>AdaBoost Classifier</a:t>
            </a:r>
          </a:p>
          <a:p>
            <a:pPr marL="342900" lvl="0" indent="-342900">
              <a:lnSpc>
                <a:spcPct val="107000"/>
              </a:lnSpc>
              <a:spcBef>
                <a:spcPts val="300"/>
              </a:spcBef>
              <a:spcAft>
                <a:spcPts val="300"/>
              </a:spcAft>
              <a:buFont typeface="Wingdings" panose="05000000000000000000" pitchFamily="2" charset="2"/>
              <a:buChar char=""/>
            </a:pPr>
            <a:r>
              <a:rPr lang="en-IN" dirty="0">
                <a:latin typeface="Century" panose="02040604050505020304" pitchFamily="18" charset="0"/>
                <a:cs typeface="Times New Roman" panose="02020603050405020304" pitchFamily="18" charset="0"/>
              </a:rPr>
              <a:t>Logistic Regression</a:t>
            </a:r>
            <a:endParaRPr lang="en-IN" dirty="0">
              <a:latin typeface="Century" panose="02040604050505020304" pitchFamily="18" charset="0"/>
            </a:endParaRPr>
          </a:p>
        </p:txBody>
      </p:sp>
    </p:spTree>
    <p:extLst>
      <p:ext uri="{BB962C8B-B14F-4D97-AF65-F5344CB8AC3E}">
        <p14:creationId xmlns:p14="http://schemas.microsoft.com/office/powerpoint/2010/main" val="227502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76200"/>
            <a:ext cx="5306688" cy="584775"/>
          </a:xfrm>
          <a:prstGeom prst="rect">
            <a:avLst/>
          </a:prstGeom>
        </p:spPr>
        <p:txBody>
          <a:bodyPr wrap="square">
            <a:spAutoFit/>
          </a:bodyPr>
          <a:lstStyle/>
          <a:p>
            <a:r>
              <a:rPr lang="en-IN" sz="3200" dirty="0">
                <a:solidFill>
                  <a:schemeClr val="accent6"/>
                </a:solidFill>
                <a:latin typeface="Century" pitchFamily="18" charset="0"/>
              </a:rPr>
              <a:t>  </a:t>
            </a:r>
            <a:r>
              <a:rPr lang="en-IN" sz="3200" dirty="0" err="1">
                <a:solidFill>
                  <a:schemeClr val="accent6"/>
                </a:solidFill>
                <a:latin typeface="Century" pitchFamily="18" charset="0"/>
              </a:rPr>
              <a:t>XGBClassifier</a:t>
            </a:r>
            <a:r>
              <a:rPr lang="en-IN" sz="3200" dirty="0">
                <a:solidFill>
                  <a:schemeClr val="accent6"/>
                </a:solidFill>
                <a:latin typeface="Century" pitchFamily="18" charset="0"/>
              </a:rPr>
              <a:t>:</a:t>
            </a:r>
            <a:endParaRPr lang="en-US" sz="3200" dirty="0">
              <a:solidFill>
                <a:schemeClr val="accent6"/>
              </a:solidFill>
              <a:latin typeface="Century" pitchFamily="18" charset="0"/>
            </a:endParaRPr>
          </a:p>
        </p:txBody>
      </p:sp>
      <p:sp>
        <p:nvSpPr>
          <p:cNvPr id="3" name="Rectangle 2"/>
          <p:cNvSpPr/>
          <p:nvPr/>
        </p:nvSpPr>
        <p:spPr>
          <a:xfrm>
            <a:off x="1676400" y="5800377"/>
            <a:ext cx="7336047" cy="981423"/>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XGB Classifier has given me 94.5% accuracy and the difference between model accuracy and cross validation score is 1.05%, but still we have to look into multiple models.</a:t>
            </a:r>
          </a:p>
        </p:txBody>
      </p:sp>
      <p:pic>
        <p:nvPicPr>
          <p:cNvPr id="7" name="Picture 6">
            <a:extLst>
              <a:ext uri="{FF2B5EF4-FFF2-40B4-BE49-F238E27FC236}">
                <a16:creationId xmlns:a16="http://schemas.microsoft.com/office/drawing/2014/main" id="{16E46CD8-F6EC-47EE-B42F-13EE0C0628A3}"/>
              </a:ext>
            </a:extLst>
          </p:cNvPr>
          <p:cNvPicPr>
            <a:picLocks noChangeAspect="1"/>
          </p:cNvPicPr>
          <p:nvPr/>
        </p:nvPicPr>
        <p:blipFill>
          <a:blip r:embed="rId2"/>
          <a:stretch>
            <a:fillRect/>
          </a:stretch>
        </p:blipFill>
        <p:spPr>
          <a:xfrm>
            <a:off x="1828800" y="1373301"/>
            <a:ext cx="6096000" cy="3752850"/>
          </a:xfrm>
          <a:prstGeom prst="rect">
            <a:avLst/>
          </a:prstGeom>
        </p:spPr>
      </p:pic>
    </p:spTree>
    <p:extLst>
      <p:ext uri="{BB962C8B-B14F-4D97-AF65-F5344CB8AC3E}">
        <p14:creationId xmlns:p14="http://schemas.microsoft.com/office/powerpoint/2010/main" val="388499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8425"/>
            <a:ext cx="7543800" cy="946150"/>
          </a:xfrm>
        </p:spPr>
        <p:txBody>
          <a:bodyPr>
            <a:normAutofit/>
          </a:bodyPr>
          <a:lstStyle/>
          <a:p>
            <a:r>
              <a:rPr lang="en-US" sz="3200" dirty="0">
                <a:solidFill>
                  <a:schemeClr val="accent6"/>
                </a:solidFill>
                <a:latin typeface="Century" pitchFamily="18" charset="0"/>
              </a:rPr>
              <a:t>    Decision Tree Classifier:</a:t>
            </a:r>
          </a:p>
        </p:txBody>
      </p:sp>
      <p:sp>
        <p:nvSpPr>
          <p:cNvPr id="3" name="Rectangle 2"/>
          <p:cNvSpPr/>
          <p:nvPr/>
        </p:nvSpPr>
        <p:spPr>
          <a:xfrm>
            <a:off x="1981200" y="5988050"/>
            <a:ext cx="6248400" cy="957121"/>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ü"/>
            </a:pPr>
            <a:r>
              <a:rPr lang="en-IN" dirty="0" err="1">
                <a:latin typeface="Century" panose="02040604050505020304" pitchFamily="18" charset="0"/>
                <a:ea typeface="Calibri" panose="020F0502020204030204" pitchFamily="34" charset="0"/>
                <a:cs typeface="Times New Roman" panose="02020603050405020304" pitchFamily="18" charset="0"/>
              </a:rPr>
              <a:t>DecisionTreeClassifier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91% accuracy and the difference between model accuracy and cross validation score is 0.38%.</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B7A7605-66BE-445C-BAEE-A376037736CD}"/>
              </a:ext>
            </a:extLst>
          </p:cNvPr>
          <p:cNvPicPr>
            <a:picLocks noChangeAspect="1"/>
          </p:cNvPicPr>
          <p:nvPr/>
        </p:nvPicPr>
        <p:blipFill>
          <a:blip r:embed="rId2"/>
          <a:stretch>
            <a:fillRect/>
          </a:stretch>
        </p:blipFill>
        <p:spPr>
          <a:xfrm>
            <a:off x="1905000" y="1371600"/>
            <a:ext cx="6067425" cy="3848100"/>
          </a:xfrm>
          <a:prstGeom prst="rect">
            <a:avLst/>
          </a:prstGeom>
        </p:spPr>
      </p:pic>
    </p:spTree>
    <p:extLst>
      <p:ext uri="{BB962C8B-B14F-4D97-AF65-F5344CB8AC3E}">
        <p14:creationId xmlns:p14="http://schemas.microsoft.com/office/powerpoint/2010/main" val="329652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480"/>
            <a:ext cx="6172200" cy="1143000"/>
          </a:xfrm>
        </p:spPr>
        <p:txBody>
          <a:bodyPr>
            <a:normAutofit/>
          </a:bodyPr>
          <a:lstStyle/>
          <a:p>
            <a:r>
              <a:rPr lang="en-US" sz="3200" dirty="0">
                <a:solidFill>
                  <a:schemeClr val="accent6"/>
                </a:solidFill>
                <a:latin typeface="Century" pitchFamily="18" charset="0"/>
              </a:rPr>
              <a:t>Bagging Classifier:</a:t>
            </a:r>
          </a:p>
        </p:txBody>
      </p:sp>
      <p:sp>
        <p:nvSpPr>
          <p:cNvPr id="5" name="Rectangle 4"/>
          <p:cNvSpPr/>
          <p:nvPr/>
        </p:nvSpPr>
        <p:spPr>
          <a:xfrm>
            <a:off x="1519237" y="5713520"/>
            <a:ext cx="7315200" cy="957121"/>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BaggingClassifier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93.7% accuracy and the difference between model accuracy and cross validation score is 0.48%.</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89EDC4A-51D2-42A5-9FCC-D1E5A593DAFA}"/>
              </a:ext>
            </a:extLst>
          </p:cNvPr>
          <p:cNvPicPr>
            <a:picLocks noChangeAspect="1"/>
          </p:cNvPicPr>
          <p:nvPr/>
        </p:nvPicPr>
        <p:blipFill>
          <a:blip r:embed="rId2"/>
          <a:stretch>
            <a:fillRect/>
          </a:stretch>
        </p:blipFill>
        <p:spPr>
          <a:xfrm>
            <a:off x="1547812" y="1552575"/>
            <a:ext cx="6048375" cy="3752850"/>
          </a:xfrm>
          <a:prstGeom prst="rect">
            <a:avLst/>
          </a:prstGeom>
        </p:spPr>
      </p:pic>
    </p:spTree>
    <p:extLst>
      <p:ext uri="{BB962C8B-B14F-4D97-AF65-F5344CB8AC3E}">
        <p14:creationId xmlns:p14="http://schemas.microsoft.com/office/powerpoint/2010/main" val="1446827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705600" cy="1447800"/>
          </a:xfrm>
        </p:spPr>
        <p:txBody>
          <a:bodyPr>
            <a:normAutofit/>
          </a:bodyPr>
          <a:lstStyle/>
          <a:p>
            <a:r>
              <a:rPr lang="en-US" sz="3200" dirty="0" err="1">
                <a:solidFill>
                  <a:schemeClr val="accent6"/>
                </a:solidFill>
                <a:latin typeface="Century" pitchFamily="18" charset="0"/>
              </a:rPr>
              <a:t>AdaBoost</a:t>
            </a:r>
            <a:r>
              <a:rPr lang="en-US" sz="3200" dirty="0">
                <a:solidFill>
                  <a:schemeClr val="accent6"/>
                </a:solidFill>
                <a:latin typeface="Century" pitchFamily="18" charset="0"/>
              </a:rPr>
              <a:t> Classifier:</a:t>
            </a:r>
          </a:p>
        </p:txBody>
      </p:sp>
      <p:sp>
        <p:nvSpPr>
          <p:cNvPr id="3" name="Rectangle 2"/>
          <p:cNvSpPr/>
          <p:nvPr/>
        </p:nvSpPr>
        <p:spPr>
          <a:xfrm>
            <a:off x="1811547" y="6019800"/>
            <a:ext cx="7332453" cy="364395"/>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AdaBoostClassifier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85% accuracy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F0490A9-D340-4924-8147-0CF69EB62F6B}"/>
              </a:ext>
            </a:extLst>
          </p:cNvPr>
          <p:cNvPicPr>
            <a:picLocks noChangeAspect="1"/>
          </p:cNvPicPr>
          <p:nvPr/>
        </p:nvPicPr>
        <p:blipFill>
          <a:blip r:embed="rId2"/>
          <a:stretch>
            <a:fillRect/>
          </a:stretch>
        </p:blipFill>
        <p:spPr>
          <a:xfrm>
            <a:off x="1476375" y="1566862"/>
            <a:ext cx="6191250" cy="3724275"/>
          </a:xfrm>
          <a:prstGeom prst="rect">
            <a:avLst/>
          </a:prstGeom>
        </p:spPr>
      </p:pic>
    </p:spTree>
    <p:extLst>
      <p:ext uri="{BB962C8B-B14F-4D97-AF65-F5344CB8AC3E}">
        <p14:creationId xmlns:p14="http://schemas.microsoft.com/office/powerpoint/2010/main" val="307915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705600" cy="1447800"/>
          </a:xfrm>
        </p:spPr>
        <p:txBody>
          <a:bodyPr>
            <a:normAutofit/>
          </a:bodyPr>
          <a:lstStyle/>
          <a:p>
            <a:r>
              <a:rPr lang="en-US" sz="3200" dirty="0" err="1">
                <a:solidFill>
                  <a:schemeClr val="accent6"/>
                </a:solidFill>
                <a:latin typeface="Century" pitchFamily="18" charset="0"/>
              </a:rPr>
              <a:t>Logisctic</a:t>
            </a:r>
            <a:r>
              <a:rPr lang="en-US" sz="3200" dirty="0">
                <a:solidFill>
                  <a:schemeClr val="accent6"/>
                </a:solidFill>
                <a:latin typeface="Century" pitchFamily="18" charset="0"/>
              </a:rPr>
              <a:t> Regression:</a:t>
            </a:r>
          </a:p>
        </p:txBody>
      </p:sp>
      <p:sp>
        <p:nvSpPr>
          <p:cNvPr id="3" name="Rectangle 2"/>
          <p:cNvSpPr/>
          <p:nvPr/>
        </p:nvSpPr>
        <p:spPr>
          <a:xfrm>
            <a:off x="1828800" y="5867400"/>
            <a:ext cx="7027653" cy="364395"/>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  Logistic Regression is giving me 77% accuracy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BE8D47E-48DE-4E8B-837B-9F3CB6171C3D}"/>
              </a:ext>
            </a:extLst>
          </p:cNvPr>
          <p:cNvPicPr>
            <a:picLocks noChangeAspect="1"/>
          </p:cNvPicPr>
          <p:nvPr/>
        </p:nvPicPr>
        <p:blipFill>
          <a:blip r:embed="rId2"/>
          <a:stretch>
            <a:fillRect/>
          </a:stretch>
        </p:blipFill>
        <p:spPr>
          <a:xfrm>
            <a:off x="1509712" y="1624012"/>
            <a:ext cx="6124575" cy="3609975"/>
          </a:xfrm>
          <a:prstGeom prst="rect">
            <a:avLst/>
          </a:prstGeom>
        </p:spPr>
      </p:pic>
    </p:spTree>
    <p:extLst>
      <p:ext uri="{BB962C8B-B14F-4D97-AF65-F5344CB8AC3E}">
        <p14:creationId xmlns:p14="http://schemas.microsoft.com/office/powerpoint/2010/main" val="194727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F3BF4-13CC-44ED-B8FD-AEAAA7771824}"/>
              </a:ext>
            </a:extLst>
          </p:cNvPr>
          <p:cNvSpPr txBox="1"/>
          <p:nvPr/>
        </p:nvSpPr>
        <p:spPr>
          <a:xfrm>
            <a:off x="4114800" y="56510"/>
            <a:ext cx="4572000" cy="6486391"/>
          </a:xfrm>
          <a:prstGeom prst="rect">
            <a:avLst/>
          </a:prstGeom>
          <a:noFill/>
        </p:spPr>
        <p:txBody>
          <a:bodyPr wrap="square">
            <a:spAutoFit/>
          </a:bodyPr>
          <a:lstStyle/>
          <a:p>
            <a:pPr marL="0" indent="0">
              <a:buNone/>
            </a:pPr>
            <a:r>
              <a:rPr lang="en-US" sz="3200" dirty="0">
                <a:solidFill>
                  <a:schemeClr val="accent6"/>
                </a:solidFill>
              </a:rPr>
              <a:t>Agenda:</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Saving the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Conclusion.</a:t>
            </a:r>
          </a:p>
        </p:txBody>
      </p:sp>
    </p:spTree>
    <p:extLst>
      <p:ext uri="{BB962C8B-B14F-4D97-AF65-F5344CB8AC3E}">
        <p14:creationId xmlns:p14="http://schemas.microsoft.com/office/powerpoint/2010/main" val="230642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8" y="0"/>
            <a:ext cx="8084111" cy="838200"/>
          </a:xfrm>
        </p:spPr>
        <p:txBody>
          <a:bodyPr>
            <a:normAutofit/>
          </a:bodyPr>
          <a:lstStyle/>
          <a:p>
            <a:r>
              <a:rPr lang="en-US" sz="3200" dirty="0">
                <a:solidFill>
                  <a:schemeClr val="accent6"/>
                </a:solidFill>
                <a:latin typeface="Century" pitchFamily="18" charset="0"/>
              </a:rPr>
              <a:t>ROC-AUC Curve:</a:t>
            </a:r>
          </a:p>
        </p:txBody>
      </p:sp>
      <p:sp>
        <p:nvSpPr>
          <p:cNvPr id="3" name="Rectangle 2"/>
          <p:cNvSpPr/>
          <p:nvPr/>
        </p:nvSpPr>
        <p:spPr>
          <a:xfrm>
            <a:off x="1219200" y="5410200"/>
            <a:ext cx="7562994" cy="1200329"/>
          </a:xfrm>
          <a:prstGeom prst="rect">
            <a:avLst/>
          </a:prstGeom>
        </p:spPr>
        <p:txBody>
          <a:bodyPr wrap="square">
            <a:spAutoFit/>
          </a:bodyPr>
          <a:lstStyle/>
          <a:p>
            <a:pPr marL="285750" indent="-285750">
              <a:buFont typeface="Wingdings" pitchFamily="2" charset="2"/>
              <a:buChar char="Ø"/>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AUC value is high for XGB Classifier and Bagging Classifier. I got least difference in model accuracy and cross validation score for Bagging Classifier so BC is my best model.</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1026" name="Picture 2">
            <a:extLst>
              <a:ext uri="{FF2B5EF4-FFF2-40B4-BE49-F238E27FC236}">
                <a16:creationId xmlns:a16="http://schemas.microsoft.com/office/drawing/2014/main" id="{74C3074E-8F8B-4BBD-BF1F-6DF22CD39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605" y="1295400"/>
            <a:ext cx="5500942"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080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10400" cy="1143000"/>
          </a:xfrm>
        </p:spPr>
        <p:txBody>
          <a:bodyPr>
            <a:normAutofit/>
          </a:bodyPr>
          <a:lstStyle/>
          <a:p>
            <a:r>
              <a:rPr lang="en-US" sz="3200" dirty="0">
                <a:solidFill>
                  <a:schemeClr val="accent6"/>
                </a:solidFill>
                <a:latin typeface="Century" pitchFamily="18" charset="0"/>
              </a:rPr>
              <a:t>ROC Curve for Final Model:</a:t>
            </a:r>
          </a:p>
        </p:txBody>
      </p:sp>
      <p:sp>
        <p:nvSpPr>
          <p:cNvPr id="3" name="Rectangle 2"/>
          <p:cNvSpPr/>
          <p:nvPr/>
        </p:nvSpPr>
        <p:spPr>
          <a:xfrm>
            <a:off x="838200" y="4991470"/>
            <a:ext cx="6648091"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After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hyperparameter</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tuning we got improvement in roc curve and AUC also.</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5907DE21-D82F-4B3F-8284-BB0153B94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0"/>
            <a:ext cx="433791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01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3581400" cy="1143000"/>
          </a:xfrm>
        </p:spPr>
        <p:txBody>
          <a:bodyPr>
            <a:noAutofit/>
          </a:bodyPr>
          <a:lstStyle/>
          <a:p>
            <a:pPr>
              <a:lnSpc>
                <a:spcPct val="107000"/>
              </a:lnSpc>
              <a:spcBef>
                <a:spcPts val="300"/>
              </a:spcBef>
              <a:spcAft>
                <a:spcPts val="300"/>
              </a:spcAft>
            </a:pPr>
            <a:r>
              <a:rPr lang="en-US" sz="3200" dirty="0">
                <a:solidFill>
                  <a:schemeClr val="accent6"/>
                </a:solidFill>
                <a:latin typeface="Century" pitchFamily="18" charset="0"/>
              </a:rPr>
              <a:t>Conclusion:</a:t>
            </a:r>
          </a:p>
        </p:txBody>
      </p:sp>
      <p:sp>
        <p:nvSpPr>
          <p:cNvPr id="4" name="Rectangle 3"/>
          <p:cNvSpPr/>
          <p:nvPr/>
        </p:nvSpPr>
        <p:spPr>
          <a:xfrm>
            <a:off x="76200" y="762000"/>
            <a:ext cx="9067800" cy="6481261"/>
          </a:xfrm>
          <a:prstGeom prst="rect">
            <a:avLst/>
          </a:prstGeom>
        </p:spPr>
        <p:txBody>
          <a:bodyPr wrap="square">
            <a:spAutoFit/>
          </a:bodyPr>
          <a:lstStyle/>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t>
            </a:r>
            <a:r>
              <a:rPr lang="en-IN"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zero values. </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a:t>
            </a:r>
            <a:r>
              <a:rPr lang="en-IN" dirty="0" err="1">
                <a:effectLst/>
                <a:latin typeface="Century" panose="02040604050505020304" pitchFamily="18" charset="0"/>
                <a:ea typeface="Calibri" panose="020F0502020204030204" pitchFamily="34" charset="0"/>
                <a:cs typeface="Times New Roman" panose="02020603050405020304" pitchFamily="18" charset="0"/>
              </a:rPr>
              <a:t>tunning</a:t>
            </a:r>
            <a:r>
              <a:rPr lang="en-IN" dirty="0">
                <a:effectLst/>
                <a:latin typeface="Century" panose="02040604050505020304" pitchFamily="18" charset="0"/>
                <a:ea typeface="Calibri" panose="020F0502020204030204" pitchFamily="34" charset="0"/>
                <a:cs typeface="Times New Roman" panose="02020603050405020304" pitchFamily="18" charset="0"/>
              </a:rPr>
              <a:t> was done to the best model and the accuracy has been improved. Hence we calculated the performance of each model using different performance metrics and compared them based on these metrics.</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Then we have also saved the best model and predicted the label. It was good the </a:t>
            </a:r>
            <a:r>
              <a:rPr lang="en-IN" dirty="0" err="1">
                <a:effectLst/>
                <a:latin typeface="Century" panose="02040604050505020304" pitchFamily="18" charset="0"/>
                <a:ea typeface="Calibri" panose="020F0502020204030204" pitchFamily="34" charset="0"/>
                <a:cs typeface="Times New Roman" panose="02020603050405020304" pitchFamily="18" charset="0"/>
              </a:rPr>
              <a:t>the</a:t>
            </a:r>
            <a:r>
              <a:rPr lang="en-IN" dirty="0">
                <a:effectLst/>
                <a:latin typeface="Century" panose="02040604050505020304" pitchFamily="18" charset="0"/>
                <a:ea typeface="Calibri" panose="020F0502020204030204" pitchFamily="34" charset="0"/>
                <a:cs typeface="Times New Roman" panose="02020603050405020304" pitchFamily="18" charset="0"/>
              </a:rPr>
              <a:t> predicted and actual values were almost same.</a:t>
            </a: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marL="285750" indent="-285750">
              <a:lnSpc>
                <a:spcPct val="107000"/>
              </a:lnSpc>
              <a:spcBef>
                <a:spcPts val="300"/>
              </a:spcBef>
              <a:spcAft>
                <a:spcPts val="300"/>
              </a:spcAft>
              <a:buFont typeface="Wingdings" pitchFamily="2" charset="2"/>
              <a:buChar char="v"/>
            </a:pP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20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F247B0-3244-45AC-8CBC-F0B38C043F7A}"/>
              </a:ext>
            </a:extLst>
          </p:cNvPr>
          <p:cNvSpPr/>
          <p:nvPr/>
        </p:nvSpPr>
        <p:spPr>
          <a:xfrm>
            <a:off x="685800" y="19812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3" name="Rectangle 2">
            <a:extLst>
              <a:ext uri="{FF2B5EF4-FFF2-40B4-BE49-F238E27FC236}">
                <a16:creationId xmlns:a16="http://schemas.microsoft.com/office/drawing/2014/main" id="{086273AE-DF2F-4A16-AFE8-2E6388E4E3E2}"/>
              </a:ext>
            </a:extLst>
          </p:cNvPr>
          <p:cNvSpPr/>
          <p:nvPr/>
        </p:nvSpPr>
        <p:spPr>
          <a:xfrm>
            <a:off x="838200" y="21336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4" name="Rectangle 3">
            <a:extLst>
              <a:ext uri="{FF2B5EF4-FFF2-40B4-BE49-F238E27FC236}">
                <a16:creationId xmlns:a16="http://schemas.microsoft.com/office/drawing/2014/main" id="{05159B7B-AD52-4FBB-B409-BF453BAB6F68}"/>
              </a:ext>
            </a:extLst>
          </p:cNvPr>
          <p:cNvSpPr/>
          <p:nvPr/>
        </p:nvSpPr>
        <p:spPr>
          <a:xfrm>
            <a:off x="990600" y="22860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6" name="TextBox 5">
            <a:extLst>
              <a:ext uri="{FF2B5EF4-FFF2-40B4-BE49-F238E27FC236}">
                <a16:creationId xmlns:a16="http://schemas.microsoft.com/office/drawing/2014/main" id="{94BF8933-986C-4EDE-924A-07DCC9053466}"/>
              </a:ext>
            </a:extLst>
          </p:cNvPr>
          <p:cNvSpPr txBox="1"/>
          <p:nvPr/>
        </p:nvSpPr>
        <p:spPr>
          <a:xfrm>
            <a:off x="2286000" y="1909988"/>
            <a:ext cx="5715000"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w="0"/>
                <a:solidFill>
                  <a:schemeClr val="accent2">
                    <a:lumMod val="50000"/>
                  </a:schemeClr>
                </a:solidFill>
                <a:effectLst>
                  <a:reflection blurRad="6350" stA="53000" endA="300" endPos="35500" dir="5400000" sy="-90000" algn="bl" rotWithShape="0"/>
                </a:effectLst>
                <a:uLnTx/>
                <a:uFillTx/>
                <a:latin typeface="Monotype Corsiva" panose="03010101010201010101" pitchFamily="66" charset="0"/>
                <a:ea typeface="+mn-ea"/>
                <a:cs typeface="+mn-cs"/>
              </a:rPr>
              <a:t>Thank You</a:t>
            </a:r>
          </a:p>
        </p:txBody>
      </p:sp>
    </p:spTree>
    <p:extLst>
      <p:ext uri="{BB962C8B-B14F-4D97-AF65-F5344CB8AC3E}">
        <p14:creationId xmlns:p14="http://schemas.microsoft.com/office/powerpoint/2010/main" val="154571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br>
              <a:rPr lang="en-US" dirty="0">
                <a:solidFill>
                  <a:srgbClr val="FF0000"/>
                </a:solidFill>
              </a:rPr>
            </a:br>
            <a:endParaRPr lang="en-US" dirty="0">
              <a:solidFill>
                <a:srgbClr val="FF0000"/>
              </a:solidFill>
            </a:endParaRPr>
          </a:p>
        </p:txBody>
      </p:sp>
      <p:sp>
        <p:nvSpPr>
          <p:cNvPr id="5" name="Rectangle 4"/>
          <p:cNvSpPr/>
          <p:nvPr/>
        </p:nvSpPr>
        <p:spPr>
          <a:xfrm>
            <a:off x="1371600" y="1125250"/>
            <a:ext cx="3581400" cy="584775"/>
          </a:xfrm>
          <a:prstGeom prst="rect">
            <a:avLst/>
          </a:prstGeom>
        </p:spPr>
        <p:txBody>
          <a:bodyPr wrap="square">
            <a:spAutoFit/>
          </a:bodyPr>
          <a:lstStyle/>
          <a:p>
            <a:r>
              <a:rPr lang="en-IN" sz="3200" dirty="0">
                <a:solidFill>
                  <a:schemeClr val="accent6"/>
                </a:solidFill>
              </a:rPr>
              <a:t>Overview:</a:t>
            </a:r>
            <a:endParaRPr lang="en-US" sz="3200" dirty="0">
              <a:solidFill>
                <a:schemeClr val="accent6"/>
              </a:solidFill>
            </a:endParaRPr>
          </a:p>
        </p:txBody>
      </p:sp>
      <p:sp>
        <p:nvSpPr>
          <p:cNvPr id="7" name="Rectangle 6"/>
          <p:cNvSpPr/>
          <p:nvPr/>
        </p:nvSpPr>
        <p:spPr>
          <a:xfrm>
            <a:off x="914400" y="2321004"/>
            <a:ext cx="7772400" cy="2215991"/>
          </a:xfrm>
          <a:prstGeom prst="rect">
            <a:avLst/>
          </a:prstGeom>
        </p:spPr>
        <p:txBody>
          <a:bodyPr wrap="square">
            <a:spAutoFit/>
          </a:bodyPr>
          <a:lstStyle/>
          <a:p>
            <a:r>
              <a:rPr lang="en-US" sz="2400" dirty="0">
                <a:solidFill>
                  <a:schemeClr val="tx2"/>
                </a:solidFill>
                <a:latin typeface="Century" panose="02040604050505020304" pitchFamily="18" charset="0"/>
              </a:rPr>
              <a:t>In this particular presentation we will be looking on:</a:t>
            </a:r>
          </a:p>
          <a:p>
            <a:pPr lvl="1"/>
            <a:endParaRPr lang="en-US" sz="2400" dirty="0">
              <a:solidFill>
                <a:schemeClr val="tx2"/>
              </a:solidFill>
              <a:latin typeface="Century" panose="02040604050505020304" pitchFamily="18" charset="0"/>
            </a:endParaRPr>
          </a:p>
          <a:p>
            <a:pPr lvl="1"/>
            <a:r>
              <a:rPr lang="en-US" dirty="0">
                <a:solidFill>
                  <a:schemeClr val="tx2"/>
                </a:solidFill>
                <a:latin typeface="Century" panose="02040604050505020304" pitchFamily="18" charset="0"/>
              </a:rPr>
              <a:t>▪ How to analyze the dataset of Micro Credit Defaulters.</a:t>
            </a:r>
          </a:p>
          <a:p>
            <a:pPr lvl="1"/>
            <a:r>
              <a:rPr lang="en-US" dirty="0">
                <a:solidFill>
                  <a:schemeClr val="tx2"/>
                </a:solidFill>
                <a:latin typeface="Century" panose="02040604050505020304" pitchFamily="18" charset="0"/>
              </a:rPr>
              <a:t>▪ What are the EDA steps in cleaning the dataset.</a:t>
            </a:r>
          </a:p>
          <a:p>
            <a:pPr lvl="1"/>
            <a:r>
              <a:rPr lang="en-US" dirty="0">
                <a:solidFill>
                  <a:schemeClr val="tx2"/>
                </a:solidFill>
                <a:latin typeface="Century" panose="02040604050505020304" pitchFamily="18" charset="0"/>
              </a:rPr>
              <a:t>▪ Overall analysis on the problem.</a:t>
            </a:r>
          </a:p>
          <a:p>
            <a:pPr lvl="1"/>
            <a:r>
              <a:rPr lang="en-US" dirty="0">
                <a:solidFill>
                  <a:schemeClr val="tx2"/>
                </a:solidFill>
                <a:latin typeface="Century" panose="02040604050505020304" pitchFamily="18" charset="0"/>
              </a:rPr>
              <a:t>▪ Model building from the cleaned dataset.</a:t>
            </a:r>
          </a:p>
          <a:p>
            <a:pPr lvl="1"/>
            <a:r>
              <a:rPr lang="en-US" dirty="0">
                <a:solidFill>
                  <a:schemeClr val="tx2"/>
                </a:solidFill>
                <a:latin typeface="Century" panose="02040604050505020304" pitchFamily="18" charset="0"/>
              </a:rPr>
              <a:t>▪ Predicting defaulters for saved model.</a:t>
            </a:r>
          </a:p>
        </p:txBody>
      </p:sp>
    </p:spTree>
    <p:extLst>
      <p:ext uri="{BB962C8B-B14F-4D97-AF65-F5344CB8AC3E}">
        <p14:creationId xmlns:p14="http://schemas.microsoft.com/office/powerpoint/2010/main" val="294197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7"/>
            <a:ext cx="6172200" cy="1371600"/>
          </a:xfrm>
        </p:spPr>
        <p:txBody>
          <a:bodyPr>
            <a:normAutofit/>
          </a:bodyPr>
          <a:lstStyle/>
          <a:p>
            <a:r>
              <a:rPr lang="en-IN" sz="3200" dirty="0">
                <a:solidFill>
                  <a:schemeClr val="accent6"/>
                </a:solidFill>
              </a:rPr>
              <a:t>Problem Statement:</a:t>
            </a:r>
            <a:endParaRPr lang="en-US" sz="3200" dirty="0">
              <a:solidFill>
                <a:schemeClr val="accent6"/>
              </a:solidFill>
            </a:endParaRPr>
          </a:p>
        </p:txBody>
      </p:sp>
      <p:sp>
        <p:nvSpPr>
          <p:cNvPr id="3" name="Content Placeholder 2"/>
          <p:cNvSpPr>
            <a:spLocks noGrp="1"/>
          </p:cNvSpPr>
          <p:nvPr>
            <p:ph idx="1"/>
          </p:nvPr>
        </p:nvSpPr>
        <p:spPr>
          <a:xfrm>
            <a:off x="685800" y="1752600"/>
            <a:ext cx="8229600" cy="4525963"/>
          </a:xfrm>
        </p:spPr>
        <p:txBody>
          <a:bodyPr>
            <a:normAutofit fontScale="70000" lnSpcReduction="20000"/>
          </a:bodyPr>
          <a:lstStyle/>
          <a:p>
            <a:pPr marL="0" indent="0">
              <a:buNone/>
            </a:pPr>
            <a:r>
              <a:rPr lang="en-IN" dirty="0">
                <a:effectLst/>
                <a:latin typeface="Century"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0" indent="0">
              <a:buNone/>
            </a:pPr>
            <a:endParaRPr lang="en-US" sz="2500" dirty="0"/>
          </a:p>
        </p:txBody>
      </p:sp>
    </p:spTree>
    <p:extLst>
      <p:ext uri="{BB962C8B-B14F-4D97-AF65-F5344CB8AC3E}">
        <p14:creationId xmlns:p14="http://schemas.microsoft.com/office/powerpoint/2010/main" val="21093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010400" cy="1143000"/>
          </a:xfrm>
        </p:spPr>
        <p:txBody>
          <a:bodyPr>
            <a:normAutofit/>
          </a:bodyPr>
          <a:lstStyle/>
          <a:p>
            <a:r>
              <a:rPr lang="en-IN" sz="3200" dirty="0">
                <a:solidFill>
                  <a:schemeClr val="accent6"/>
                </a:solidFill>
              </a:rPr>
              <a:t>Problem Understanding:</a:t>
            </a:r>
            <a:endParaRPr lang="en-US" sz="3200" dirty="0">
              <a:solidFill>
                <a:schemeClr val="accent6"/>
              </a:solidFill>
            </a:endParaRPr>
          </a:p>
        </p:txBody>
      </p:sp>
      <p:sp>
        <p:nvSpPr>
          <p:cNvPr id="3" name="Content Placeholder 2"/>
          <p:cNvSpPr>
            <a:spLocks noGrp="1"/>
          </p:cNvSpPr>
          <p:nvPr>
            <p:ph idx="1"/>
          </p:nvPr>
        </p:nvSpPr>
        <p:spPr>
          <a:xfrm>
            <a:off x="762000" y="1752600"/>
            <a:ext cx="8229600" cy="4525963"/>
          </a:xfrm>
        </p:spPr>
        <p:txBody>
          <a:bodyPr>
            <a:normAutofit fontScale="62500" lnSpcReduction="20000"/>
          </a:bodyPr>
          <a:lstStyle/>
          <a:p>
            <a:pPr marL="0" indent="0">
              <a:buNone/>
            </a:pPr>
            <a:r>
              <a:rPr lang="en-IN" sz="2900" dirty="0">
                <a:effectLst/>
                <a:latin typeface="Century"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2900" dirty="0" err="1">
                <a:effectLst/>
                <a:latin typeface="Century" pitchFamily="18" charset="0"/>
                <a:ea typeface="Calibri" panose="020F0502020204030204" pitchFamily="34" charset="0"/>
                <a:cs typeface="Times New Roman" panose="02020603050405020304" pitchFamily="18" charset="0"/>
              </a:rPr>
              <a:t>payed</a:t>
            </a:r>
            <a:r>
              <a:rPr lang="en-IN" sz="2900" dirty="0">
                <a:effectLst/>
                <a:latin typeface="Century" pitchFamily="18" charset="0"/>
                <a:ea typeface="Calibri" panose="020F0502020204030204" pitchFamily="34" charset="0"/>
                <a:cs typeface="Times New Roman" panose="02020603050405020304" pitchFamily="18" charset="0"/>
              </a:rPr>
              <a:t> i.e. Non- defaulter, while, Label ‘0’ indicates that the loan has not been </a:t>
            </a:r>
            <a:r>
              <a:rPr lang="en-IN" sz="2900" dirty="0" err="1">
                <a:effectLst/>
                <a:latin typeface="Century" pitchFamily="18" charset="0"/>
                <a:ea typeface="Calibri" panose="020F0502020204030204" pitchFamily="34" charset="0"/>
                <a:cs typeface="Times New Roman" panose="02020603050405020304" pitchFamily="18" charset="0"/>
              </a:rPr>
              <a:t>payed</a:t>
            </a:r>
            <a:r>
              <a:rPr lang="en-IN" sz="2900" dirty="0">
                <a:effectLst/>
                <a:latin typeface="Century" pitchFamily="18" charset="0"/>
                <a:ea typeface="Calibri" panose="020F0502020204030204" pitchFamily="34" charset="0"/>
                <a:cs typeface="Times New Roman" panose="02020603050405020304" pitchFamily="18" charset="0"/>
              </a:rPr>
              <a:t> i.e. defaulter.  </a:t>
            </a:r>
          </a:p>
          <a:p>
            <a:pPr marL="0" indent="0">
              <a:buNone/>
            </a:pPr>
            <a:endParaRPr lang="en-US" dirty="0"/>
          </a:p>
        </p:txBody>
      </p:sp>
    </p:spTree>
    <p:extLst>
      <p:ext uri="{BB962C8B-B14F-4D97-AF65-F5344CB8AC3E}">
        <p14:creationId xmlns:p14="http://schemas.microsoft.com/office/powerpoint/2010/main" val="398677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6096000" cy="1143000"/>
          </a:xfrm>
        </p:spPr>
        <p:txBody>
          <a:bodyPr>
            <a:normAutofit/>
          </a:bodyPr>
          <a:lstStyle/>
          <a:p>
            <a:r>
              <a:rPr lang="en-US" sz="3200" dirty="0">
                <a:solidFill>
                  <a:schemeClr val="accent6"/>
                </a:solidFill>
              </a:rPr>
              <a:t>What is Micro Credit ? </a:t>
            </a:r>
          </a:p>
        </p:txBody>
      </p:sp>
      <p:sp>
        <p:nvSpPr>
          <p:cNvPr id="12" name="Rectangle 11"/>
          <p:cNvSpPr/>
          <p:nvPr/>
        </p:nvSpPr>
        <p:spPr>
          <a:xfrm>
            <a:off x="1524000" y="2590800"/>
            <a:ext cx="6553200" cy="1477328"/>
          </a:xfrm>
          <a:prstGeom prst="rect">
            <a:avLst/>
          </a:prstGeom>
        </p:spPr>
        <p:txBody>
          <a:bodyPr wrap="square">
            <a:spAutoFit/>
          </a:bodyPr>
          <a:lstStyle/>
          <a:p>
            <a:r>
              <a:rPr lang="en-US" b="0" i="0" dirty="0">
                <a:solidFill>
                  <a:srgbClr val="202124"/>
                </a:solidFill>
                <a:effectLst/>
                <a:latin typeface="Century" panose="02040604050505020304" pitchFamily="18" charset="0"/>
              </a:rPr>
              <a:t>Microcredit is an </a:t>
            </a:r>
            <a:r>
              <a:rPr lang="en-US" b="1" i="0" dirty="0">
                <a:solidFill>
                  <a:srgbClr val="202124"/>
                </a:solidFill>
                <a:effectLst/>
                <a:latin typeface="Century" panose="02040604050505020304" pitchFamily="18" charset="0"/>
              </a:rPr>
              <a:t>extremely small loan given to those who lack a steady source of income</a:t>
            </a:r>
            <a:r>
              <a:rPr lang="en-US"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dirty="0">
              <a:latin typeface="Century" panose="02040604050505020304" pitchFamily="18" charset="0"/>
            </a:endParaRPr>
          </a:p>
        </p:txBody>
      </p:sp>
    </p:spTree>
    <p:extLst>
      <p:ext uri="{BB962C8B-B14F-4D97-AF65-F5344CB8AC3E}">
        <p14:creationId xmlns:p14="http://schemas.microsoft.com/office/powerpoint/2010/main" val="178349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859339"/>
            <a:ext cx="7162800" cy="3139321"/>
          </a:xfrm>
          <a:prstGeom prst="rect">
            <a:avLst/>
          </a:prstGeom>
        </p:spPr>
        <p:txBody>
          <a:bodyPr wrap="square">
            <a:spAutoFit/>
          </a:bodyPr>
          <a:lstStyle/>
          <a:p>
            <a:r>
              <a:rPr lang="en-US"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dirty="0">
              <a:latin typeface="Century" panose="02040604050505020304" pitchFamily="18" charset="0"/>
            </a:endParaRPr>
          </a:p>
        </p:txBody>
      </p:sp>
      <p:sp>
        <p:nvSpPr>
          <p:cNvPr id="2" name="Title 1"/>
          <p:cNvSpPr>
            <a:spLocks noGrp="1"/>
          </p:cNvSpPr>
          <p:nvPr>
            <p:ph type="title"/>
          </p:nvPr>
        </p:nvSpPr>
        <p:spPr>
          <a:xfrm>
            <a:off x="1371600" y="228600"/>
            <a:ext cx="7239000" cy="1143000"/>
          </a:xfrm>
        </p:spPr>
        <p:txBody>
          <a:bodyPr>
            <a:normAutofit/>
          </a:bodyPr>
          <a:lstStyle/>
          <a:p>
            <a:r>
              <a:rPr lang="en-IN" sz="3200" dirty="0">
                <a:solidFill>
                  <a:schemeClr val="accent6"/>
                </a:solidFill>
              </a:rPr>
              <a:t>Importance of Micro Credit Defaulters Model</a:t>
            </a:r>
            <a:endParaRPr lang="en-US" sz="3200" dirty="0">
              <a:solidFill>
                <a:schemeClr val="accent6"/>
              </a:solidFill>
            </a:endParaRPr>
          </a:p>
        </p:txBody>
      </p:sp>
    </p:spTree>
    <p:extLst>
      <p:ext uri="{BB962C8B-B14F-4D97-AF65-F5344CB8AC3E}">
        <p14:creationId xmlns:p14="http://schemas.microsoft.com/office/powerpoint/2010/main" val="312233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324600" cy="1143000"/>
          </a:xfrm>
        </p:spPr>
        <p:txBody>
          <a:bodyPr/>
          <a:lstStyle/>
          <a:p>
            <a:r>
              <a:rPr lang="en-IN" sz="3200" dirty="0">
                <a:solidFill>
                  <a:schemeClr val="accent6"/>
                </a:solidFill>
              </a:rPr>
              <a:t>Exploratory Data Analysis</a:t>
            </a:r>
            <a:r>
              <a:rPr lang="en-IN" dirty="0">
                <a:solidFill>
                  <a:schemeClr val="accent6"/>
                </a:solidFill>
              </a:rPr>
              <a:t>:</a:t>
            </a:r>
            <a:endParaRPr lang="en-US" dirty="0"/>
          </a:p>
        </p:txBody>
      </p:sp>
      <p:sp>
        <p:nvSpPr>
          <p:cNvPr id="3" name="Rectangle 2"/>
          <p:cNvSpPr/>
          <p:nvPr/>
        </p:nvSpPr>
        <p:spPr>
          <a:xfrm>
            <a:off x="685800" y="1905000"/>
            <a:ext cx="8153400" cy="3648691"/>
          </a:xfrm>
          <a:prstGeom prst="rect">
            <a:avLst/>
          </a:prstGeom>
        </p:spPr>
        <p:txBody>
          <a:bodyPr wrap="square">
            <a:spAutoFit/>
          </a:bodyPr>
          <a:lstStyle/>
          <a:p>
            <a:pPr marL="285750" lvl="0" indent="-285750">
              <a:lnSpc>
                <a:spcPct val="107000"/>
              </a:lnSpc>
              <a:buFont typeface="Wingdings" pitchFamily="2" charset="2"/>
              <a:buChar char="Ø"/>
            </a:pPr>
            <a:r>
              <a:rPr lang="en-IN" dirty="0">
                <a:latin typeface="Century" panose="02040604050505020304" pitchFamily="18" charset="0"/>
                <a:cs typeface="Calibri" panose="020F0502020204030204" pitchFamily="34"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a:t>
            </a:r>
            <a:r>
              <a:rPr lang="en-IN" dirty="0" err="1">
                <a:effectLst/>
                <a:latin typeface="Century" panose="02040604050505020304" pitchFamily="18" charset="0"/>
                <a:ea typeface="Calibri" panose="020F0502020204030204" pitchFamily="34" charset="0"/>
                <a:cs typeface="Times New Roman" panose="02020603050405020304" pitchFamily="18" charset="0"/>
              </a:rPr>
              <a:t>csv</a:t>
            </a:r>
            <a:r>
              <a:rPr lang="en-IN" dirty="0">
                <a:effectLst/>
                <a:latin typeface="Century" panose="02040604050505020304" pitchFamily="18" charset="0"/>
                <a:ea typeface="Calibri" panose="020F0502020204030204" pitchFamily="34" charset="0"/>
                <a:cs typeface="Times New Roman" panose="02020603050405020304" pitchFamily="18" charset="0"/>
              </a:rPr>
              <a:t> format. </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 Then I did all th</a:t>
            </a:r>
            <a:r>
              <a:rPr lang="en-IN"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dirty="0" err="1">
                <a:effectLst/>
                <a:latin typeface="Century" panose="02040604050505020304" pitchFamily="18" charset="0"/>
                <a:ea typeface="Calibri" panose="020F0502020204030204" pitchFamily="34" charset="0"/>
                <a:cs typeface="Calibri" panose="020F0502020204030204" pitchFamily="34" charset="0"/>
              </a:rPr>
              <a:t>nunique</a:t>
            </a:r>
            <a:r>
              <a:rPr lang="en-IN"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While checking the </a:t>
            </a:r>
            <a:r>
              <a:rPr lang="en-IN" dirty="0">
                <a:latin typeface="Century" panose="02040604050505020304" pitchFamily="18" charset="0"/>
                <a:ea typeface="Calibri" panose="020F0502020204030204" pitchFamily="34" charset="0"/>
                <a:cs typeface="Calibri" panose="020F0502020204030204" pitchFamily="34" charset="0"/>
              </a:rPr>
              <a:t>value counts</a:t>
            </a:r>
            <a:r>
              <a:rPr lang="en-IN" dirty="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dirty="0">
                <a:latin typeface="Century" panose="02040604050505020304" pitchFamily="18" charset="0"/>
                <a:ea typeface="Calibri" panose="020F0502020204030204" pitchFamily="34" charset="0"/>
                <a:cs typeface="Calibri" panose="020F0502020204030204" pitchFamily="34" charset="0"/>
              </a:rPr>
              <a:t>zero</a:t>
            </a:r>
            <a:r>
              <a:rPr lang="en-IN" dirty="0">
                <a:effectLst/>
                <a:latin typeface="Century" panose="02040604050505020304" pitchFamily="18" charset="0"/>
                <a:ea typeface="Calibri" panose="020F0502020204030204" pitchFamily="34" charset="0"/>
                <a:cs typeface="Calibri" panose="020F0502020204030204" pitchFamily="34" charset="0"/>
              </a:rPr>
              <a:t> values, so these columns will create </a:t>
            </a:r>
            <a:r>
              <a:rPr lang="en-IN" dirty="0" err="1">
                <a:effectLst/>
                <a:latin typeface="Century" panose="02040604050505020304" pitchFamily="18" charset="0"/>
                <a:ea typeface="Calibri" panose="020F0502020204030204" pitchFamily="34" charset="0"/>
                <a:cs typeface="Calibri" panose="020F0502020204030204" pitchFamily="34" charset="0"/>
              </a:rPr>
              <a:t>skewness</a:t>
            </a:r>
            <a:r>
              <a:rPr lang="en-IN" dirty="0">
                <a:effectLst/>
                <a:latin typeface="Century" panose="02040604050505020304" pitchFamily="18" charset="0"/>
                <a:ea typeface="Calibri" panose="020F0502020204030204" pitchFamily="34" charset="0"/>
                <a:cs typeface="Calibri" panose="020F0502020204030204" pitchFamily="34" charset="0"/>
              </a:rPr>
              <a:t> in datasets so I decided to drop those columns.</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dirty="0">
                <a:latin typeface="Century" panose="02040604050505020304" pitchFamily="18" charset="0"/>
                <a:ea typeface="Calibri" panose="020F0502020204030204" pitchFamily="34" charset="0"/>
                <a:cs typeface="Calibri" panose="020F0502020204030204" pitchFamily="34" charset="0"/>
              </a:rPr>
              <a:t>m </a:t>
            </a:r>
            <a:r>
              <a:rPr lang="en-IN" dirty="0" err="1">
                <a:latin typeface="Century" panose="02040604050505020304" pitchFamily="18" charset="0"/>
                <a:ea typeface="Calibri" panose="020F0502020204030204" pitchFamily="34" charset="0"/>
                <a:cs typeface="Calibri" panose="020F0502020204030204" pitchFamily="34" charset="0"/>
              </a:rPr>
              <a:t>pdate</a:t>
            </a:r>
            <a:r>
              <a:rPr lang="en-IN" dirty="0">
                <a:latin typeface="Century" panose="02040604050505020304" pitchFamily="18" charset="0"/>
                <a:ea typeface="Calibri" panose="020F0502020204030204" pitchFamily="34" charset="0"/>
                <a:cs typeface="Calibri" panose="020F0502020204030204" pitchFamily="34" charset="0"/>
              </a:rPr>
              <a:t>.</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4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9241" y="304800"/>
            <a:ext cx="5534759" cy="584775"/>
          </a:xfrm>
          <a:prstGeom prst="rect">
            <a:avLst/>
          </a:prstGeom>
        </p:spPr>
        <p:txBody>
          <a:bodyPr wrap="square">
            <a:spAutoFit/>
          </a:bodyPr>
          <a:lstStyle/>
          <a:p>
            <a:r>
              <a:rPr lang="en-IN" sz="3200" dirty="0">
                <a:solidFill>
                  <a:schemeClr val="accent6"/>
                </a:solidFill>
                <a:latin typeface="Century" pitchFamily="18" charset="0"/>
              </a:rPr>
              <a:t>Visualization:</a:t>
            </a:r>
            <a:endParaRPr lang="en-US" sz="3200" dirty="0">
              <a:solidFill>
                <a:schemeClr val="accent6"/>
              </a:solidFill>
              <a:latin typeface="Century"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54401"/>
            <a:ext cx="8783882" cy="4846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761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483</TotalTime>
  <Words>1641</Words>
  <Application>Microsoft Office PowerPoint</Application>
  <PresentationFormat>On-screen Show (4:3)</PresentationFormat>
  <Paragraphs>92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Calibri</vt:lpstr>
      <vt:lpstr>Century</vt:lpstr>
      <vt:lpstr>Corbel</vt:lpstr>
      <vt:lpstr>Monotype Corsiva</vt:lpstr>
      <vt:lpstr>Symbol</vt:lpstr>
      <vt:lpstr>Wingdings</vt:lpstr>
      <vt:lpstr>Parallax</vt:lpstr>
      <vt:lpstr>PowerPoint Presentation</vt:lpstr>
      <vt:lpstr>PowerPoint Presentation</vt:lpstr>
      <vt:lpstr> </vt:lpstr>
      <vt:lpstr>Problem Statement:</vt:lpstr>
      <vt:lpstr>Problem Understanding:</vt:lpstr>
      <vt:lpstr>What is Micro Credit ? </vt:lpstr>
      <vt:lpstr>Importance of Micro Credit Defaulters Model</vt:lpstr>
      <vt:lpstr>Exploratory Data Analysis:</vt:lpstr>
      <vt:lpstr>PowerPoint Presentation</vt:lpstr>
      <vt:lpstr>PowerPoint Presentation</vt:lpstr>
      <vt:lpstr>PowerPoint Presentation</vt:lpstr>
      <vt:lpstr>Data Cleaning:</vt:lpstr>
      <vt:lpstr>Data Balancing:</vt:lpstr>
      <vt:lpstr>Model Building:</vt:lpstr>
      <vt:lpstr>PowerPoint Presentation</vt:lpstr>
      <vt:lpstr>    Decision Tree Classifier:</vt:lpstr>
      <vt:lpstr>Bagging Classifier:</vt:lpstr>
      <vt:lpstr>AdaBoost Classifier:</vt:lpstr>
      <vt:lpstr>Logisctic Regression:</vt:lpstr>
      <vt:lpstr>ROC-AUC Curve:</vt:lpstr>
      <vt:lpstr>ROC Curve for Final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dc:title>
  <dc:creator>User</dc:creator>
  <cp:lastModifiedBy>Nitin karn</cp:lastModifiedBy>
  <cp:revision>52</cp:revision>
  <dcterms:created xsi:type="dcterms:W3CDTF">2022-01-13T13:17:11Z</dcterms:created>
  <dcterms:modified xsi:type="dcterms:W3CDTF">2022-02-10T22:52:43Z</dcterms:modified>
</cp:coreProperties>
</file>