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96" r:id="rId6"/>
    <p:sldId id="297" r:id="rId7"/>
    <p:sldId id="298" r:id="rId8"/>
    <p:sldId id="299" r:id="rId9"/>
    <p:sldId id="300" r:id="rId10"/>
    <p:sldId id="301" r:id="rId11"/>
    <p:sldId id="271" r:id="rId12"/>
    <p:sldId id="315" r:id="rId13"/>
    <p:sldId id="316" r:id="rId14"/>
    <p:sldId id="317" r:id="rId15"/>
    <p:sldId id="318" r:id="rId16"/>
    <p:sldId id="319" r:id="rId17"/>
    <p:sldId id="320" r:id="rId18"/>
    <p:sldId id="321" r:id="rId19"/>
    <p:sldId id="314" r:id="rId20"/>
    <p:sldId id="29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a:bodyPr>
          <a:lstStyle/>
          <a:p>
            <a:r>
              <a:rPr lang="en-US" sz="4000" dirty="0">
                <a:cs typeface="Calibri Light"/>
              </a:rPr>
              <a:t>Project presentation on :-</a:t>
            </a:r>
            <a:br>
              <a:rPr lang="en-US" sz="4000" dirty="0">
                <a:cs typeface="Calibri Light"/>
              </a:rPr>
            </a:br>
            <a:br>
              <a:rPr lang="en-US" sz="4000" dirty="0">
                <a:cs typeface="Calibri Light"/>
              </a:rPr>
            </a:br>
            <a:br>
              <a:rPr lang="en-US" sz="4000" dirty="0">
                <a:cs typeface="Calibri Light"/>
              </a:rPr>
            </a:br>
            <a:r>
              <a:rPr lang="en-US" sz="4000" b="1" dirty="0">
                <a:cs typeface="Calibri Light"/>
              </a:rPr>
              <a:t>CUSTOMER RETENTION ANALYSIS</a:t>
            </a:r>
          </a:p>
        </p:txBody>
      </p:sp>
      <p:sp>
        <p:nvSpPr>
          <p:cNvPr id="3" name="Subtitle 2"/>
          <p:cNvSpPr>
            <a:spLocks noGrp="1"/>
          </p:cNvSpPr>
          <p:nvPr>
            <p:ph type="subTitle" idx="1"/>
          </p:nvPr>
        </p:nvSpPr>
        <p:spPr>
          <a:xfrm>
            <a:off x="4693529" y="5461741"/>
            <a:ext cx="3092824" cy="882557"/>
          </a:xfrm>
        </p:spPr>
        <p:txBody>
          <a:bodyPr vert="horz" lIns="91440" tIns="45720" rIns="91440" bIns="45720" rtlCol="0" anchor="t">
            <a:normAutofit/>
          </a:bodyPr>
          <a:lstStyle/>
          <a:p>
            <a:r>
              <a:rPr lang="en-US">
                <a:cs typeface="Calibri"/>
              </a:rPr>
              <a:t>Submitted by :</a:t>
            </a:r>
          </a:p>
          <a:p>
            <a:r>
              <a:rPr lang="en-US">
                <a:cs typeface="Calibri"/>
              </a:rPr>
              <a:t>Shweta Kumari</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074A7F-431E-441B-AB40-651A8A25E3D0}"/>
              </a:ext>
            </a:extLst>
          </p:cNvPr>
          <p:cNvSpPr txBox="1"/>
          <p:nvPr/>
        </p:nvSpPr>
        <p:spPr>
          <a:xfrm>
            <a:off x="277660" y="5778674"/>
            <a:ext cx="12377802" cy="961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a:cs typeface="Calibri"/>
              </a:rPr>
              <a:t> </a:t>
            </a:r>
          </a:p>
          <a:p>
            <a:r>
              <a:rPr lang="en-IN" sz="2800">
                <a:ea typeface="+mn-lt"/>
                <a:cs typeface="+mn-lt"/>
              </a:rPr>
              <a:t>Majority, 98 customers are shopping since above 4 years.</a:t>
            </a:r>
            <a:endParaRPr lang="en-US">
              <a:ea typeface="+mn-lt"/>
              <a:cs typeface="+mn-lt"/>
            </a:endParaRPr>
          </a:p>
        </p:txBody>
      </p:sp>
      <p:pic>
        <p:nvPicPr>
          <p:cNvPr id="4" name="Picture 4" descr="Chart, bar chart&#10;&#10;Description automatically generated">
            <a:extLst>
              <a:ext uri="{FF2B5EF4-FFF2-40B4-BE49-F238E27FC236}">
                <a16:creationId xmlns:a16="http://schemas.microsoft.com/office/drawing/2014/main" id="{BF914E76-03F2-4A9B-8AD2-33FC8E420C91}"/>
              </a:ext>
            </a:extLst>
          </p:cNvPr>
          <p:cNvPicPr>
            <a:picLocks noChangeAspect="1"/>
          </p:cNvPicPr>
          <p:nvPr/>
        </p:nvPicPr>
        <p:blipFill>
          <a:blip r:embed="rId2"/>
          <a:stretch>
            <a:fillRect/>
          </a:stretch>
        </p:blipFill>
        <p:spPr>
          <a:xfrm>
            <a:off x="3910209" y="116976"/>
            <a:ext cx="5269281" cy="5110488"/>
          </a:xfrm>
          <a:prstGeom prst="rect">
            <a:avLst/>
          </a:prstGeom>
        </p:spPr>
      </p:pic>
    </p:spTree>
    <p:extLst>
      <p:ext uri="{BB962C8B-B14F-4D97-AF65-F5344CB8AC3E}">
        <p14:creationId xmlns:p14="http://schemas.microsoft.com/office/powerpoint/2010/main" val="1966829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b="1" dirty="0">
              <a:cs typeface="Segoe UI"/>
            </a:endParaRPr>
          </a:p>
        </p:txBody>
      </p:sp>
      <p:sp>
        <p:nvSpPr>
          <p:cNvPr id="3" name="TextBox 2">
            <a:extLst>
              <a:ext uri="{FF2B5EF4-FFF2-40B4-BE49-F238E27FC236}">
                <a16:creationId xmlns:a16="http://schemas.microsoft.com/office/drawing/2014/main" id="{19368921-E25E-4D34-AEFB-698A5CCAA164}"/>
              </a:ext>
            </a:extLst>
          </p:cNvPr>
          <p:cNvSpPr txBox="1"/>
          <p:nvPr/>
        </p:nvSpPr>
        <p:spPr>
          <a:xfrm>
            <a:off x="543171" y="5039692"/>
            <a:ext cx="1165300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ea typeface="+mn-lt"/>
                <a:cs typeface="+mn-lt"/>
              </a:rPr>
              <a:t>Observation:</a:t>
            </a:r>
            <a:endParaRPr lang="en-US" sz="2800">
              <a:ea typeface="+mn-lt"/>
              <a:cs typeface="+mn-lt"/>
            </a:endParaRPr>
          </a:p>
          <a:p>
            <a:r>
              <a:rPr lang="en-IN" sz="2800" dirty="0">
                <a:ea typeface="+mn-lt"/>
                <a:cs typeface="+mn-lt"/>
              </a:rPr>
              <a:t>    Majority 114 of the customers have made less than 10 </a:t>
            </a:r>
            <a:r>
              <a:rPr lang="en-IN" sz="2800">
                <a:ea typeface="+mn-lt"/>
                <a:cs typeface="+mn-lt"/>
              </a:rPr>
              <a:t>times  online purchase in past 1 year</a:t>
            </a:r>
          </a:p>
          <a:p>
            <a:endParaRPr lang="en-IN" sz="2800">
              <a:cs typeface="Calibri"/>
            </a:endParaRPr>
          </a:p>
        </p:txBody>
      </p:sp>
      <p:sp>
        <p:nvSpPr>
          <p:cNvPr id="5" name="TextBox 4">
            <a:extLst>
              <a:ext uri="{FF2B5EF4-FFF2-40B4-BE49-F238E27FC236}">
                <a16:creationId xmlns:a16="http://schemas.microsoft.com/office/drawing/2014/main"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a:latin typeface="WordVisi_MSFontService"/>
            </a:endParaRPr>
          </a:p>
        </p:txBody>
      </p:sp>
      <p:sp>
        <p:nvSpPr>
          <p:cNvPr id="6" name="TextBox 5">
            <a:extLst>
              <a:ext uri="{FF2B5EF4-FFF2-40B4-BE49-F238E27FC236}">
                <a16:creationId xmlns:a16="http://schemas.microsoft.com/office/drawing/2014/main" id="{385C131A-E068-4B89-B7B8-6F92CFBE8DC9}"/>
              </a:ext>
            </a:extLst>
          </p:cNvPr>
          <p:cNvSpPr txBox="1"/>
          <p:nvPr/>
        </p:nvSpPr>
        <p:spPr>
          <a:xfrm>
            <a:off x="643003" y="2146127"/>
            <a:ext cx="1077029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2800">
              <a:cs typeface="Calibri"/>
            </a:endParaRPr>
          </a:p>
        </p:txBody>
      </p:sp>
      <p:pic>
        <p:nvPicPr>
          <p:cNvPr id="4" name="Picture 7" descr="Chart, bar chart&#10;&#10;Description automatically generated">
            <a:extLst>
              <a:ext uri="{FF2B5EF4-FFF2-40B4-BE49-F238E27FC236}">
                <a16:creationId xmlns:a16="http://schemas.microsoft.com/office/drawing/2014/main" id="{22B02883-88DD-499A-ABF9-A24B6D00031A}"/>
              </a:ext>
            </a:extLst>
          </p:cNvPr>
          <p:cNvPicPr>
            <a:picLocks noChangeAspect="1"/>
          </p:cNvPicPr>
          <p:nvPr/>
        </p:nvPicPr>
        <p:blipFill>
          <a:blip r:embed="rId2"/>
          <a:stretch>
            <a:fillRect/>
          </a:stretch>
        </p:blipFill>
        <p:spPr>
          <a:xfrm>
            <a:off x="3523989" y="186028"/>
            <a:ext cx="5561556" cy="4450466"/>
          </a:xfrm>
          <a:prstGeom prst="rect">
            <a:avLst/>
          </a:prstGeom>
        </p:spPr>
      </p:pic>
    </p:spTree>
    <p:extLst>
      <p:ext uri="{BB962C8B-B14F-4D97-AF65-F5344CB8AC3E}">
        <p14:creationId xmlns:p14="http://schemas.microsoft.com/office/powerpoint/2010/main" val="2549897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BAEEB62E-F185-444B-B67B-B510418EB21E}"/>
              </a:ext>
            </a:extLst>
          </p:cNvPr>
          <p:cNvPicPr>
            <a:picLocks noChangeAspect="1"/>
          </p:cNvPicPr>
          <p:nvPr/>
        </p:nvPicPr>
        <p:blipFill>
          <a:blip r:embed="rId2"/>
          <a:stretch>
            <a:fillRect/>
          </a:stretch>
        </p:blipFill>
        <p:spPr>
          <a:xfrm>
            <a:off x="3722318" y="195904"/>
            <a:ext cx="5561555" cy="4743864"/>
          </a:xfrm>
          <a:prstGeom prst="rect">
            <a:avLst/>
          </a:prstGeom>
        </p:spPr>
      </p:pic>
      <p:sp>
        <p:nvSpPr>
          <p:cNvPr id="3" name="TextBox 2">
            <a:extLst>
              <a:ext uri="{FF2B5EF4-FFF2-40B4-BE49-F238E27FC236}">
                <a16:creationId xmlns:a16="http://schemas.microsoft.com/office/drawing/2014/main" id="{EF6991C1-754F-440D-903A-56F677DCB685}"/>
              </a:ext>
            </a:extLst>
          </p:cNvPr>
          <p:cNvSpPr txBox="1"/>
          <p:nvPr/>
        </p:nvSpPr>
        <p:spPr>
          <a:xfrm>
            <a:off x="810017" y="5413332"/>
            <a:ext cx="949681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Segoe UI"/>
              </a:rPr>
              <a:t> </a:t>
            </a:r>
          </a:p>
          <a:p>
            <a:r>
              <a:rPr lang="en-IN" sz="2800">
                <a:cs typeface="Segoe UI"/>
              </a:rPr>
              <a:t>    Majority, 189 customers use Mobile internet while shopping  online.</a:t>
            </a:r>
          </a:p>
        </p:txBody>
      </p:sp>
    </p:spTree>
    <p:extLst>
      <p:ext uri="{BB962C8B-B14F-4D97-AF65-F5344CB8AC3E}">
        <p14:creationId xmlns:p14="http://schemas.microsoft.com/office/powerpoint/2010/main" val="2253886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537B9DE3-C821-4FB4-B86D-81676A8CCCE7}"/>
              </a:ext>
            </a:extLst>
          </p:cNvPr>
          <p:cNvPicPr>
            <a:picLocks noChangeAspect="1"/>
          </p:cNvPicPr>
          <p:nvPr/>
        </p:nvPicPr>
        <p:blipFill>
          <a:blip r:embed="rId2"/>
          <a:stretch>
            <a:fillRect/>
          </a:stretch>
        </p:blipFill>
        <p:spPr>
          <a:xfrm>
            <a:off x="3837140" y="141201"/>
            <a:ext cx="4611665" cy="4634065"/>
          </a:xfrm>
          <a:prstGeom prst="rect">
            <a:avLst/>
          </a:prstGeom>
        </p:spPr>
      </p:pic>
      <p:sp>
        <p:nvSpPr>
          <p:cNvPr id="3" name="TextBox 2">
            <a:extLst>
              <a:ext uri="{FF2B5EF4-FFF2-40B4-BE49-F238E27FC236}">
                <a16:creationId xmlns:a16="http://schemas.microsoft.com/office/drawing/2014/main" id="{94221230-EBB9-423A-AF95-89268FCA6FD8}"/>
              </a:ext>
            </a:extLst>
          </p:cNvPr>
          <p:cNvSpPr txBox="1"/>
          <p:nvPr/>
        </p:nvSpPr>
        <p:spPr>
          <a:xfrm>
            <a:off x="1029222" y="5288071"/>
            <a:ext cx="10864240" cy="14371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Segoe UI"/>
              </a:rPr>
              <a:t> </a:t>
            </a:r>
          </a:p>
          <a:p>
            <a:r>
              <a:rPr lang="en-IN" sz="2800">
                <a:cs typeface="Segoe UI"/>
              </a:rPr>
              <a:t>    Majority, 122 customers device operating system is  Window/windows mobile</a:t>
            </a:r>
          </a:p>
        </p:txBody>
      </p:sp>
    </p:spTree>
    <p:extLst>
      <p:ext uri="{BB962C8B-B14F-4D97-AF65-F5344CB8AC3E}">
        <p14:creationId xmlns:p14="http://schemas.microsoft.com/office/powerpoint/2010/main" val="157930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5DDEB186-47F2-44EC-B85C-1227437D3390}"/>
              </a:ext>
            </a:extLst>
          </p:cNvPr>
          <p:cNvPicPr>
            <a:picLocks noChangeAspect="1"/>
          </p:cNvPicPr>
          <p:nvPr/>
        </p:nvPicPr>
        <p:blipFill>
          <a:blip r:embed="rId2"/>
          <a:stretch>
            <a:fillRect/>
          </a:stretch>
        </p:blipFill>
        <p:spPr>
          <a:xfrm>
            <a:off x="3878893" y="215379"/>
            <a:ext cx="6093911" cy="4725789"/>
          </a:xfrm>
          <a:prstGeom prst="rect">
            <a:avLst/>
          </a:prstGeom>
        </p:spPr>
      </p:pic>
      <p:sp>
        <p:nvSpPr>
          <p:cNvPr id="3" name="TextBox 2">
            <a:extLst>
              <a:ext uri="{FF2B5EF4-FFF2-40B4-BE49-F238E27FC236}">
                <a16:creationId xmlns:a16="http://schemas.microsoft.com/office/drawing/2014/main" id="{9ED46DE1-9A78-4BB3-9E14-5D8482575BE4}"/>
              </a:ext>
            </a:extLst>
          </p:cNvPr>
          <p:cNvSpPr txBox="1"/>
          <p:nvPr/>
        </p:nvSpPr>
        <p:spPr>
          <a:xfrm>
            <a:off x="643003" y="5402893"/>
            <a:ext cx="1043626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Segoe UI"/>
              </a:rPr>
              <a:t> </a:t>
            </a:r>
          </a:p>
          <a:p>
            <a:r>
              <a:rPr lang="en-IN" sz="2800">
                <a:cs typeface="Segoe UI"/>
              </a:rPr>
              <a:t>Majority, 141 customers Strongly agree to Trust that the online retail store will fulfill its part of the transaction at the stipulated time</a:t>
            </a:r>
          </a:p>
        </p:txBody>
      </p:sp>
    </p:spTree>
    <p:extLst>
      <p:ext uri="{BB962C8B-B14F-4D97-AF65-F5344CB8AC3E}">
        <p14:creationId xmlns:p14="http://schemas.microsoft.com/office/powerpoint/2010/main" val="956485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BE066052-1D3B-43BD-BA15-655D52D9AD9A}"/>
              </a:ext>
            </a:extLst>
          </p:cNvPr>
          <p:cNvPicPr>
            <a:picLocks noChangeAspect="1"/>
          </p:cNvPicPr>
          <p:nvPr/>
        </p:nvPicPr>
        <p:blipFill>
          <a:blip r:embed="rId2"/>
          <a:stretch>
            <a:fillRect/>
          </a:stretch>
        </p:blipFill>
        <p:spPr>
          <a:xfrm>
            <a:off x="3367415" y="216375"/>
            <a:ext cx="6229610" cy="4640290"/>
          </a:xfrm>
          <a:prstGeom prst="rect">
            <a:avLst/>
          </a:prstGeom>
        </p:spPr>
      </p:pic>
      <p:sp>
        <p:nvSpPr>
          <p:cNvPr id="3" name="TextBox 2">
            <a:extLst>
              <a:ext uri="{FF2B5EF4-FFF2-40B4-BE49-F238E27FC236}">
                <a16:creationId xmlns:a16="http://schemas.microsoft.com/office/drawing/2014/main" id="{F7BC2F26-1586-4075-9939-67128450E93E}"/>
              </a:ext>
            </a:extLst>
          </p:cNvPr>
          <p:cNvSpPr txBox="1"/>
          <p:nvPr/>
        </p:nvSpPr>
        <p:spPr>
          <a:xfrm>
            <a:off x="883085" y="5517715"/>
            <a:ext cx="10404953"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Segoe UI"/>
              </a:rPr>
              <a:t> </a:t>
            </a:r>
          </a:p>
          <a:p>
            <a:r>
              <a:rPr lang="en-IN" sz="2800">
                <a:cs typeface="Segoe UI"/>
              </a:rPr>
              <a:t>Majority, 185 customers Strongly agree to Being able to guarantee the privacy of the customer</a:t>
            </a:r>
            <a:r>
              <a:rPr lang="en-US" sz="2800" dirty="0">
                <a:cs typeface="Segoe UI"/>
              </a:rPr>
              <a:t> </a:t>
            </a:r>
          </a:p>
        </p:txBody>
      </p:sp>
    </p:spTree>
    <p:extLst>
      <p:ext uri="{BB962C8B-B14F-4D97-AF65-F5344CB8AC3E}">
        <p14:creationId xmlns:p14="http://schemas.microsoft.com/office/powerpoint/2010/main" val="4050913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B67F4DBB-C870-421F-9595-5D9C44B4BA61}"/>
              </a:ext>
            </a:extLst>
          </p:cNvPr>
          <p:cNvPicPr>
            <a:picLocks noChangeAspect="1"/>
          </p:cNvPicPr>
          <p:nvPr/>
        </p:nvPicPr>
        <p:blipFill>
          <a:blip r:embed="rId2"/>
          <a:stretch>
            <a:fillRect/>
          </a:stretch>
        </p:blipFill>
        <p:spPr>
          <a:xfrm>
            <a:off x="4087661" y="-3680"/>
            <a:ext cx="4507281" cy="5174345"/>
          </a:xfrm>
          <a:prstGeom prst="rect">
            <a:avLst/>
          </a:prstGeom>
        </p:spPr>
      </p:pic>
      <p:sp>
        <p:nvSpPr>
          <p:cNvPr id="3" name="TextBox 2">
            <a:extLst>
              <a:ext uri="{FF2B5EF4-FFF2-40B4-BE49-F238E27FC236}">
                <a16:creationId xmlns:a16="http://schemas.microsoft.com/office/drawing/2014/main" id="{041DF174-7A9C-45B5-A8A4-AE75E8BF6A04}"/>
              </a:ext>
            </a:extLst>
          </p:cNvPr>
          <p:cNvSpPr txBox="1"/>
          <p:nvPr/>
        </p:nvSpPr>
        <p:spPr>
          <a:xfrm>
            <a:off x="851771" y="5402893"/>
            <a:ext cx="1091643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Segoe UI"/>
              </a:rPr>
              <a:t> </a:t>
            </a:r>
          </a:p>
          <a:p>
            <a:r>
              <a:rPr lang="en-IN" sz="2800">
                <a:cs typeface="Segoe UI"/>
              </a:rPr>
              <a:t>Majority, 64 customers agree that Amazon.in, Flipkart.com, Paytm.com, Myntra.com, Snapdeal.com are Easy to use website or application</a:t>
            </a:r>
            <a:r>
              <a:rPr lang="en-US" sz="2800" dirty="0">
                <a:cs typeface="Segoe UI"/>
              </a:rPr>
              <a:t> </a:t>
            </a:r>
          </a:p>
        </p:txBody>
      </p:sp>
    </p:spTree>
    <p:extLst>
      <p:ext uri="{BB962C8B-B14F-4D97-AF65-F5344CB8AC3E}">
        <p14:creationId xmlns:p14="http://schemas.microsoft.com/office/powerpoint/2010/main" val="1339505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9C46B108-7B31-4C19-8E89-F3BA1BC26985}"/>
              </a:ext>
            </a:extLst>
          </p:cNvPr>
          <p:cNvPicPr>
            <a:picLocks noChangeAspect="1"/>
          </p:cNvPicPr>
          <p:nvPr/>
        </p:nvPicPr>
        <p:blipFill>
          <a:blip r:embed="rId2"/>
          <a:stretch>
            <a:fillRect/>
          </a:stretch>
        </p:blipFill>
        <p:spPr>
          <a:xfrm>
            <a:off x="4066784" y="316211"/>
            <a:ext cx="4747363" cy="4680702"/>
          </a:xfrm>
          <a:prstGeom prst="rect">
            <a:avLst/>
          </a:prstGeom>
        </p:spPr>
      </p:pic>
      <p:sp>
        <p:nvSpPr>
          <p:cNvPr id="3" name="TextBox 2">
            <a:extLst>
              <a:ext uri="{FF2B5EF4-FFF2-40B4-BE49-F238E27FC236}">
                <a16:creationId xmlns:a16="http://schemas.microsoft.com/office/drawing/2014/main" id="{B644E124-F80C-49FF-A020-3128BF5896F5}"/>
              </a:ext>
            </a:extLst>
          </p:cNvPr>
          <p:cNvSpPr txBox="1"/>
          <p:nvPr/>
        </p:nvSpPr>
        <p:spPr>
          <a:xfrm>
            <a:off x="611688" y="5392455"/>
            <a:ext cx="1110432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Segoe UI"/>
              </a:rPr>
              <a:t> </a:t>
            </a:r>
          </a:p>
          <a:p>
            <a:r>
              <a:rPr lang="en-IN" sz="2800">
                <a:cs typeface="Segoe UI"/>
              </a:rPr>
              <a:t>Majority, 61 customers agree that Amazon.in Reliability of the website or application</a:t>
            </a:r>
            <a:r>
              <a:rPr lang="en-US" sz="2800" dirty="0">
                <a:cs typeface="Segoe UI"/>
              </a:rPr>
              <a:t> </a:t>
            </a:r>
          </a:p>
        </p:txBody>
      </p:sp>
    </p:spTree>
    <p:extLst>
      <p:ext uri="{BB962C8B-B14F-4D97-AF65-F5344CB8AC3E}">
        <p14:creationId xmlns:p14="http://schemas.microsoft.com/office/powerpoint/2010/main" val="2439686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7EA94BAA-E76A-41C5-AFEF-FEAF6EAF1F1F}"/>
              </a:ext>
            </a:extLst>
          </p:cNvPr>
          <p:cNvPicPr>
            <a:picLocks noChangeAspect="1"/>
          </p:cNvPicPr>
          <p:nvPr/>
        </p:nvPicPr>
        <p:blipFill>
          <a:blip r:embed="rId2"/>
          <a:stretch>
            <a:fillRect/>
          </a:stretch>
        </p:blipFill>
        <p:spPr>
          <a:xfrm>
            <a:off x="3868455" y="53659"/>
            <a:ext cx="4392460" cy="5059669"/>
          </a:xfrm>
          <a:prstGeom prst="rect">
            <a:avLst/>
          </a:prstGeom>
        </p:spPr>
      </p:pic>
      <p:sp>
        <p:nvSpPr>
          <p:cNvPr id="3" name="TextBox 2">
            <a:extLst>
              <a:ext uri="{FF2B5EF4-FFF2-40B4-BE49-F238E27FC236}">
                <a16:creationId xmlns:a16="http://schemas.microsoft.com/office/drawing/2014/main" id="{2864C399-D451-478B-AF27-DB09C636D0D6}"/>
              </a:ext>
            </a:extLst>
          </p:cNvPr>
          <p:cNvSpPr txBox="1"/>
          <p:nvPr/>
        </p:nvSpPr>
        <p:spPr>
          <a:xfrm>
            <a:off x="726510" y="5747359"/>
            <a:ext cx="1113563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Segoe UI"/>
              </a:rPr>
              <a:t> </a:t>
            </a:r>
          </a:p>
          <a:p>
            <a:r>
              <a:rPr lang="en-IN" sz="2800">
                <a:cs typeface="Segoe UI"/>
              </a:rPr>
              <a:t>Majority, 79 customers agree to Amazon.in to recommend to a friend</a:t>
            </a:r>
          </a:p>
        </p:txBody>
      </p:sp>
    </p:spTree>
    <p:extLst>
      <p:ext uri="{BB962C8B-B14F-4D97-AF65-F5344CB8AC3E}">
        <p14:creationId xmlns:p14="http://schemas.microsoft.com/office/powerpoint/2010/main" val="3122638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7027-6C1D-44E1-80AE-ADAE71610C6A}"/>
              </a:ext>
            </a:extLst>
          </p:cNvPr>
          <p:cNvSpPr>
            <a:spLocks noGrp="1"/>
          </p:cNvSpPr>
          <p:nvPr>
            <p:ph type="title"/>
          </p:nvPr>
        </p:nvSpPr>
        <p:spPr/>
        <p:txBody>
          <a:bodyPr>
            <a:normAutofit/>
          </a:bodyPr>
          <a:lstStyle/>
          <a:p>
            <a:r>
              <a:rPr lang="en-US" sz="4000" b="1">
                <a:cs typeface="Calibri Light"/>
              </a:rPr>
              <a:t>                              Conclusion</a:t>
            </a:r>
            <a:endParaRPr lang="en-US" sz="4000" b="1"/>
          </a:p>
        </p:txBody>
      </p:sp>
      <p:sp>
        <p:nvSpPr>
          <p:cNvPr id="3" name="Content Placeholder 2">
            <a:extLst>
              <a:ext uri="{FF2B5EF4-FFF2-40B4-BE49-F238E27FC236}">
                <a16:creationId xmlns:a16="http://schemas.microsoft.com/office/drawing/2014/main" id="{7A88E229-D8B6-4A98-AB2A-19FE1056A8A1}"/>
              </a:ext>
            </a:extLst>
          </p:cNvPr>
          <p:cNvSpPr>
            <a:spLocks noGrp="1"/>
          </p:cNvSpPr>
          <p:nvPr>
            <p:ph idx="1"/>
          </p:nvPr>
        </p:nvSpPr>
        <p:spPr/>
        <p:txBody>
          <a:bodyPr vert="horz" lIns="91440" tIns="45720" rIns="91440" bIns="45720" rtlCol="0" anchor="t">
            <a:normAutofit/>
          </a:bodyPr>
          <a:lstStyle/>
          <a:p>
            <a:pPr marL="0" indent="0">
              <a:buNone/>
            </a:pPr>
            <a:r>
              <a:rPr lang="en-IN">
                <a:ea typeface="+mn-lt"/>
                <a:cs typeface="+mn-lt"/>
              </a:rPr>
              <a:t>Retention analysis is an integral part of your customer retention and marketing strategies. By taking full advantage of the data you collect by tracking customer behavior, requesting feedback, and studying important metrics, you can decrease the churn rate, improve customer satisfaction, and boost your revenue.</a:t>
            </a:r>
          </a:p>
        </p:txBody>
      </p:sp>
    </p:spTree>
    <p:extLst>
      <p:ext uri="{BB962C8B-B14F-4D97-AF65-F5344CB8AC3E}">
        <p14:creationId xmlns:p14="http://schemas.microsoft.com/office/powerpoint/2010/main" val="1243146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CEF6-CC1A-4A16-B1A2-58035FC9BCF0}"/>
              </a:ext>
            </a:extLst>
          </p:cNvPr>
          <p:cNvSpPr>
            <a:spLocks noGrp="1"/>
          </p:cNvSpPr>
          <p:nvPr>
            <p:ph type="title"/>
          </p:nvPr>
        </p:nvSpPr>
        <p:spPr>
          <a:xfrm>
            <a:off x="740508" y="-64722"/>
            <a:ext cx="10515600" cy="574769"/>
          </a:xfrm>
        </p:spPr>
        <p:txBody>
          <a:bodyPr>
            <a:normAutofit fontScale="90000"/>
          </a:bodyPr>
          <a:lstStyle/>
          <a:p>
            <a:r>
              <a:rPr lang="en-US" b="1">
                <a:cs typeface="Calibri Light"/>
              </a:rPr>
              <a:t>Table Of Contents :-</a:t>
            </a:r>
            <a:endParaRPr lang="en-US" b="1"/>
          </a:p>
        </p:txBody>
      </p:sp>
      <p:sp>
        <p:nvSpPr>
          <p:cNvPr id="3" name="Content Placeholder 2">
            <a:extLst>
              <a:ext uri="{FF2B5EF4-FFF2-40B4-BE49-F238E27FC236}">
                <a16:creationId xmlns:a16="http://schemas.microsoft.com/office/drawing/2014/main" id="{9975F1F6-5187-4DDF-87A8-CA3407726FE4}"/>
              </a:ext>
            </a:extLst>
          </p:cNvPr>
          <p:cNvSpPr>
            <a:spLocks noGrp="1"/>
          </p:cNvSpPr>
          <p:nvPr>
            <p:ph idx="1"/>
          </p:nvPr>
        </p:nvSpPr>
        <p:spPr>
          <a:xfrm>
            <a:off x="803138" y="787454"/>
            <a:ext cx="10452970" cy="6067893"/>
          </a:xfrm>
        </p:spPr>
        <p:txBody>
          <a:bodyPr vert="horz" lIns="91440" tIns="45720" rIns="91440" bIns="45720" rtlCol="0" anchor="t">
            <a:noAutofit/>
          </a:bodyPr>
          <a:lstStyle/>
          <a:p>
            <a:pPr marL="0" indent="0">
              <a:buNone/>
            </a:pPr>
            <a:r>
              <a:rPr lang="en-US" dirty="0">
                <a:cs typeface="Calibri"/>
              </a:rPr>
              <a:t>1.   Introduction</a:t>
            </a:r>
          </a:p>
          <a:p>
            <a:pPr marL="0" indent="0">
              <a:buNone/>
            </a:pPr>
            <a:r>
              <a:rPr lang="en-US" dirty="0">
                <a:cs typeface="Calibri"/>
              </a:rPr>
              <a:t>    1.1 What is customer retention?</a:t>
            </a:r>
          </a:p>
          <a:p>
            <a:pPr marL="0" indent="0">
              <a:buNone/>
            </a:pPr>
            <a:r>
              <a:rPr lang="en-US" dirty="0">
                <a:ea typeface="+mn-lt"/>
                <a:cs typeface="+mn-lt"/>
              </a:rPr>
              <a:t>    1.2 </a:t>
            </a:r>
            <a:r>
              <a:rPr lang="en-IN" dirty="0">
                <a:ea typeface="+mn-lt"/>
                <a:cs typeface="+mn-lt"/>
              </a:rPr>
              <a:t>Conceptual Background of the Domain Problem</a:t>
            </a:r>
            <a:endParaRPr lang="en-US">
              <a:ea typeface="+mn-lt"/>
              <a:cs typeface="+mn-lt"/>
            </a:endParaRPr>
          </a:p>
          <a:p>
            <a:pPr marL="0" indent="0">
              <a:buNone/>
            </a:pPr>
            <a:r>
              <a:rPr lang="en-IN" dirty="0">
                <a:ea typeface="+mn-lt"/>
                <a:cs typeface="+mn-lt"/>
              </a:rPr>
              <a:t>2.  5 reasons why retention is the foundation of customer growth</a:t>
            </a:r>
          </a:p>
          <a:p>
            <a:pPr marL="0" indent="0">
              <a:buNone/>
            </a:pPr>
            <a:r>
              <a:rPr lang="en-IN" dirty="0">
                <a:ea typeface="+mn-lt"/>
                <a:cs typeface="+mn-lt"/>
              </a:rPr>
              <a:t>3.   Data analysis</a:t>
            </a:r>
            <a:endParaRPr lang="en-IN" dirty="0">
              <a:cs typeface="Calibri"/>
            </a:endParaRPr>
          </a:p>
          <a:p>
            <a:pPr marL="0" indent="0">
              <a:buNone/>
            </a:pPr>
            <a:r>
              <a:rPr lang="en-IN" dirty="0">
                <a:ea typeface="+mn-lt"/>
                <a:cs typeface="+mn-lt"/>
              </a:rPr>
              <a:t>4.   Conclusion</a:t>
            </a:r>
          </a:p>
          <a:p>
            <a:pPr marL="0" indent="0">
              <a:buNone/>
            </a:pPr>
            <a:r>
              <a:rPr lang="en-IN" dirty="0">
                <a:ea typeface="+mn-lt"/>
                <a:cs typeface="+mn-lt"/>
              </a:rPr>
              <a:t>5.   Limitations of this work and Scope for Future Work</a:t>
            </a:r>
          </a:p>
          <a:p>
            <a:pPr marL="0" indent="0">
              <a:buNone/>
            </a:pPr>
            <a:r>
              <a:rPr lang="en-IN" dirty="0">
                <a:ea typeface="+mn-lt"/>
                <a:cs typeface="+mn-lt"/>
              </a:rPr>
              <a:t>6.   Acknowledgement</a:t>
            </a:r>
          </a:p>
          <a:p>
            <a:pPr marL="0" indent="0">
              <a:buNone/>
            </a:pPr>
            <a:endParaRPr lang="en-IN">
              <a:ea typeface="+mn-lt"/>
              <a:cs typeface="+mn-lt"/>
            </a:endParaRPr>
          </a:p>
        </p:txBody>
      </p:sp>
    </p:spTree>
    <p:extLst>
      <p:ext uri="{BB962C8B-B14F-4D97-AF65-F5344CB8AC3E}">
        <p14:creationId xmlns:p14="http://schemas.microsoft.com/office/powerpoint/2010/main" val="1864323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699477" y="328247"/>
            <a:ext cx="1121486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t>
            </a:r>
            <a:r>
              <a:rPr lang="en-IN" sz="4000" b="1">
                <a:ea typeface="+mn-lt"/>
                <a:cs typeface="+mn-lt"/>
              </a:rPr>
              <a:t>Limitations of this work and Scope for </a:t>
            </a:r>
            <a:r>
              <a:rPr lang="en-IN" sz="4000" b="1" dirty="0">
                <a:ea typeface="+mn-lt"/>
                <a:cs typeface="+mn-lt"/>
              </a:rPr>
              <a:t>Future Work</a:t>
            </a:r>
          </a:p>
        </p:txBody>
      </p:sp>
      <p:sp>
        <p:nvSpPr>
          <p:cNvPr id="3" name="TextBox 2">
            <a:extLst>
              <a:ext uri="{FF2B5EF4-FFF2-40B4-BE49-F238E27FC236}">
                <a16:creationId xmlns:a16="http://schemas.microsoft.com/office/drawing/2014/main" id="{2E5859D6-E838-4AD6-98A4-63FE67F7CA88}"/>
              </a:ext>
            </a:extLst>
          </p:cNvPr>
          <p:cNvSpPr txBox="1"/>
          <p:nvPr/>
        </p:nvSpPr>
        <p:spPr>
          <a:xfrm>
            <a:off x="784724" y="1781319"/>
            <a:ext cx="11047046"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ea typeface="+mn-lt"/>
                <a:cs typeface="+mn-lt"/>
              </a:rPr>
              <a:t>We are able to properly analyse the valuable feedback of the </a:t>
            </a:r>
            <a:r>
              <a:rPr lang="en-US" sz="2800" dirty="0">
                <a:ea typeface="+mn-lt"/>
                <a:cs typeface="+mn-lt"/>
              </a:rPr>
              <a:t> </a:t>
            </a:r>
            <a:r>
              <a:rPr lang="en-IN" sz="2800">
                <a:ea typeface="+mn-lt"/>
                <a:cs typeface="+mn-lt"/>
              </a:rPr>
              <a:t>customers but given, the dataset was very small as it may result in </a:t>
            </a:r>
            <a:r>
              <a:rPr lang="en-US" sz="2800" dirty="0">
                <a:ea typeface="+mn-lt"/>
                <a:cs typeface="+mn-lt"/>
              </a:rPr>
              <a:t> </a:t>
            </a:r>
            <a:r>
              <a:rPr lang="en-IN" sz="2800">
                <a:ea typeface="+mn-lt"/>
                <a:cs typeface="+mn-lt"/>
              </a:rPr>
              <a:t>bias understanding. If we are able to increase the feedbacks </a:t>
            </a:r>
            <a:r>
              <a:rPr lang="en-US" sz="2800" dirty="0">
                <a:ea typeface="+mn-lt"/>
                <a:cs typeface="+mn-lt"/>
              </a:rPr>
              <a:t> </a:t>
            </a:r>
            <a:r>
              <a:rPr lang="en-IN" sz="2800">
                <a:ea typeface="+mn-lt"/>
                <a:cs typeface="+mn-lt"/>
              </a:rPr>
              <a:t>from more customers all over it would provide a great </a:t>
            </a:r>
            <a:r>
              <a:rPr lang="en-US" sz="2800" dirty="0">
                <a:ea typeface="+mn-lt"/>
                <a:cs typeface="+mn-lt"/>
              </a:rPr>
              <a:t> </a:t>
            </a:r>
            <a:r>
              <a:rPr lang="en-IN" sz="2800">
                <a:ea typeface="+mn-lt"/>
                <a:cs typeface="+mn-lt"/>
              </a:rPr>
              <a:t>understanding of the strategies we will have to use to improve </a:t>
            </a:r>
            <a:r>
              <a:rPr lang="en-US" sz="2800" dirty="0">
                <a:ea typeface="+mn-lt"/>
                <a:cs typeface="+mn-lt"/>
              </a:rPr>
              <a:t> </a:t>
            </a:r>
            <a:r>
              <a:rPr lang="en-IN" sz="2800">
                <a:ea typeface="+mn-lt"/>
                <a:cs typeface="+mn-lt"/>
              </a:rPr>
              <a:t>customer retention.</a:t>
            </a:r>
            <a:endParaRPr lang="en-US" sz="2800">
              <a:ea typeface="+mn-lt"/>
              <a:cs typeface="+mn-lt"/>
            </a:endParaRPr>
          </a:p>
        </p:txBody>
      </p:sp>
    </p:spTree>
    <p:extLst>
      <p:ext uri="{BB962C8B-B14F-4D97-AF65-F5344CB8AC3E}">
        <p14:creationId xmlns:p14="http://schemas.microsoft.com/office/powerpoint/2010/main" val="3924499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a:t>INTRODUCTION</a:t>
            </a:r>
            <a:r>
              <a:rPr lang="en-US" sz="4000">
                <a:cs typeface="Calibri"/>
              </a:rPr>
              <a:t> </a:t>
            </a:r>
            <a:endParaRPr lang="en-US" sz="4000"/>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1116106"/>
            <a:ext cx="7756710" cy="1354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a:t>What</a:t>
            </a:r>
            <a:r>
              <a:rPr lang="en-IN" sz="3200" b="1">
                <a:ea typeface="+mn-lt"/>
                <a:cs typeface="+mn-lt"/>
              </a:rPr>
              <a:t> is customer retention?</a:t>
            </a:r>
            <a:endParaRPr lang="en-US" dirty="0">
              <a:cs typeface="Calibri"/>
            </a:endParaRPr>
          </a:p>
          <a:p>
            <a:endParaRPr lang="en-US" sz="3200" dirty="0">
              <a:cs typeface="Calibri" panose="020F0502020204030204"/>
            </a:endParaRPr>
          </a:p>
          <a:p>
            <a:endParaRPr lang="en-US">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68724" y="2005294"/>
            <a:ext cx="10923493" cy="46782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a:buChar char="•"/>
            </a:pPr>
            <a:r>
              <a:rPr lang="en-US" sz="2800">
                <a:ea typeface="+mn-lt"/>
                <a:cs typeface="+mn-lt"/>
              </a:rPr>
              <a:t>Simply put, customer retention rate is the ability of a company  to retain its customers over a given period of time. </a:t>
            </a:r>
            <a:endParaRPr lang="en-US">
              <a:ea typeface="+mn-lt"/>
              <a:cs typeface="+mn-lt"/>
            </a:endParaRPr>
          </a:p>
          <a:p>
            <a:pPr algn="just"/>
            <a:endParaRPr lang="en-US" sz="2800" dirty="0">
              <a:ea typeface="+mn-lt"/>
              <a:cs typeface="+mn-lt"/>
            </a:endParaRPr>
          </a:p>
          <a:p>
            <a:pPr marL="457200" indent="-457200" algn="just">
              <a:buFont typeface="Arial"/>
              <a:buChar char="•"/>
            </a:pPr>
            <a:r>
              <a:rPr lang="en-US" sz="2800">
                <a:ea typeface="+mn-lt"/>
                <a:cs typeface="+mn-lt"/>
              </a:rPr>
              <a:t>There are a  number of actions and activities certain companies take to  reduce churn and increase customer retention.</a:t>
            </a:r>
            <a:endParaRPr lang="en-US">
              <a:ea typeface="+mn-lt"/>
              <a:cs typeface="+mn-lt"/>
            </a:endParaRPr>
          </a:p>
          <a:p>
            <a:pPr algn="just"/>
            <a:endParaRPr lang="en-US">
              <a:ea typeface="+mn-lt"/>
              <a:cs typeface="+mn-lt"/>
            </a:endParaRPr>
          </a:p>
          <a:p>
            <a:pPr marL="457200" indent="-457200" algn="just">
              <a:buFont typeface="Arial"/>
              <a:buChar char="•"/>
            </a:pPr>
            <a:r>
              <a:rPr lang="en-US" sz="2800">
                <a:ea typeface="+mn-lt"/>
                <a:cs typeface="+mn-lt"/>
              </a:rPr>
              <a:t>Focusing on  customer retention is important because it not only looks at  how good a company is at acquiring new customers but also  how good they are at keeping those customers. While you  may have the best acquisition process in the business, if your  retention is terrible then it’s all worthless.</a:t>
            </a:r>
            <a:endParaRPr lang="en-US">
              <a:cs typeface="Calibri"/>
            </a:endParaRPr>
          </a:p>
        </p:txBody>
      </p:sp>
    </p:spTree>
    <p:extLst>
      <p:ext uri="{BB962C8B-B14F-4D97-AF65-F5344CB8AC3E}">
        <p14:creationId xmlns:p14="http://schemas.microsoft.com/office/powerpoint/2010/main" val="172901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624168" y="-130175"/>
            <a:ext cx="10672482" cy="1347974"/>
          </a:xfrm>
        </p:spPr>
        <p:txBody>
          <a:bodyPr>
            <a:normAutofit/>
          </a:bodyPr>
          <a:lstStyle/>
          <a:p>
            <a:pPr algn="just"/>
            <a:r>
              <a:rPr lang="en-IN" sz="3200" b="1" dirty="0">
                <a:latin typeface="Calibri"/>
                <a:cs typeface="Calibri"/>
              </a:rPr>
              <a:t>                 </a:t>
            </a:r>
            <a:r>
              <a:rPr lang="en-IN" sz="3200" b="1">
                <a:ea typeface="+mj-lt"/>
                <a:cs typeface="+mj-lt"/>
              </a:rPr>
              <a:t>Conceptual Background of the Domain Problem</a:t>
            </a: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171926" y="1218266"/>
            <a:ext cx="11847503" cy="6096239"/>
          </a:xfrm>
        </p:spPr>
        <p:txBody>
          <a:bodyPr vert="horz" lIns="91440" tIns="45720" rIns="91440" bIns="45720" rtlCol="0" anchor="t">
            <a:normAutofit/>
          </a:bodyPr>
          <a:lstStyle/>
          <a:p>
            <a:pPr marL="457200" indent="-457200"/>
            <a:r>
              <a:rPr lang="en-US">
                <a:ea typeface="+mn-lt"/>
                <a:cs typeface="+mn-lt"/>
              </a:rPr>
              <a:t>Customer satisfaction has emerged as one of the most </a:t>
            </a:r>
            <a:r>
              <a:rPr lang="en-IN" dirty="0">
                <a:ea typeface="+mn-lt"/>
                <a:cs typeface="+mn-lt"/>
              </a:rPr>
              <a:t> </a:t>
            </a:r>
            <a:r>
              <a:rPr lang="en-US">
                <a:ea typeface="+mn-lt"/>
                <a:cs typeface="+mn-lt"/>
              </a:rPr>
              <a:t>important factors that guarantee the success of online store; it </a:t>
            </a:r>
            <a:r>
              <a:rPr lang="en-IN" dirty="0">
                <a:ea typeface="+mn-lt"/>
                <a:cs typeface="+mn-lt"/>
              </a:rPr>
              <a:t> </a:t>
            </a:r>
            <a:r>
              <a:rPr lang="en-US">
                <a:ea typeface="+mn-lt"/>
                <a:cs typeface="+mn-lt"/>
              </a:rPr>
              <a:t>has been posited as a key stimulant of purchase, repurchase </a:t>
            </a:r>
            <a:r>
              <a:rPr lang="en-IN" dirty="0">
                <a:ea typeface="+mn-lt"/>
                <a:cs typeface="+mn-lt"/>
              </a:rPr>
              <a:t> </a:t>
            </a:r>
            <a:r>
              <a:rPr lang="en-US">
                <a:ea typeface="+mn-lt"/>
                <a:cs typeface="+mn-lt"/>
              </a:rPr>
              <a:t>intentions and customer loyalty.</a:t>
            </a:r>
            <a:endParaRPr lang="en-US"/>
          </a:p>
          <a:p>
            <a:pPr marL="457200" indent="-457200"/>
            <a:r>
              <a:rPr lang="en-US">
                <a:ea typeface="+mn-lt"/>
                <a:cs typeface="+mn-lt"/>
              </a:rPr>
              <a:t> A comprehensive review of </a:t>
            </a:r>
            <a:r>
              <a:rPr lang="en-IN" dirty="0">
                <a:ea typeface="+mn-lt"/>
                <a:cs typeface="+mn-lt"/>
              </a:rPr>
              <a:t> </a:t>
            </a:r>
            <a:r>
              <a:rPr lang="en-US">
                <a:ea typeface="+mn-lt"/>
                <a:cs typeface="+mn-lt"/>
              </a:rPr>
              <a:t>the literature, theories and models have been carried out to </a:t>
            </a:r>
            <a:r>
              <a:rPr lang="en-IN" dirty="0">
                <a:ea typeface="+mn-lt"/>
                <a:cs typeface="+mn-lt"/>
              </a:rPr>
              <a:t> </a:t>
            </a:r>
            <a:r>
              <a:rPr lang="en-US">
                <a:ea typeface="+mn-lt"/>
                <a:cs typeface="+mn-lt"/>
              </a:rPr>
              <a:t>propose the models for customer activation and customer </a:t>
            </a:r>
            <a:r>
              <a:rPr lang="en-IN" dirty="0">
                <a:ea typeface="+mn-lt"/>
                <a:cs typeface="+mn-lt"/>
              </a:rPr>
              <a:t> </a:t>
            </a:r>
            <a:r>
              <a:rPr lang="en-US">
                <a:ea typeface="+mn-lt"/>
                <a:cs typeface="+mn-lt"/>
              </a:rPr>
              <a:t>retention.</a:t>
            </a:r>
            <a:endParaRPr lang="en-US">
              <a:cs typeface="Calibri"/>
            </a:endParaRPr>
          </a:p>
          <a:p>
            <a:pPr marL="0" indent="0">
              <a:buNone/>
            </a:pPr>
            <a:endParaRPr lang="en-US">
              <a:ea typeface="+mn-lt"/>
              <a:cs typeface="+mn-lt"/>
            </a:endParaRPr>
          </a:p>
        </p:txBody>
      </p:sp>
    </p:spTree>
    <p:extLst>
      <p:ext uri="{BB962C8B-B14F-4D97-AF65-F5344CB8AC3E}">
        <p14:creationId xmlns:p14="http://schemas.microsoft.com/office/powerpoint/2010/main" val="3990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815319-415A-4AB1-82F0-9A5FF0B6DDB6}"/>
              </a:ext>
            </a:extLst>
          </p:cNvPr>
          <p:cNvSpPr txBox="1"/>
          <p:nvPr/>
        </p:nvSpPr>
        <p:spPr>
          <a:xfrm>
            <a:off x="100208" y="5507277"/>
            <a:ext cx="841122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dirty="0">
              <a:cs typeface="Calibri"/>
            </a:endParaRPr>
          </a:p>
        </p:txBody>
      </p:sp>
      <p:sp>
        <p:nvSpPr>
          <p:cNvPr id="4" name="TextBox 3">
            <a:extLst>
              <a:ext uri="{FF2B5EF4-FFF2-40B4-BE49-F238E27FC236}">
                <a16:creationId xmlns:a16="http://schemas.microsoft.com/office/drawing/2014/main" id="{EB745EDB-224D-4C8D-8D9B-1BF5A53842AB}"/>
              </a:ext>
            </a:extLst>
          </p:cNvPr>
          <p:cNvSpPr txBox="1"/>
          <p:nvPr/>
        </p:nvSpPr>
        <p:spPr>
          <a:xfrm>
            <a:off x="952500" y="314325"/>
            <a:ext cx="9658350"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a:solidFill>
                  <a:srgbClr val="21323B"/>
                </a:solidFill>
                <a:latin typeface="WordVisi_MSFontService"/>
              </a:rPr>
              <a:t>5 reasons why retention is the foundation of customer acquisition and growth</a:t>
            </a:r>
          </a:p>
          <a:p>
            <a:endParaRPr lang="en-IN" sz="3200" b="1" dirty="0">
              <a:solidFill>
                <a:srgbClr val="21323B"/>
              </a:solidFill>
              <a:latin typeface="WordVisi_MSFontService"/>
              <a:cs typeface="Calibri"/>
            </a:endParaRPr>
          </a:p>
          <a:p>
            <a:r>
              <a:rPr lang="en-IN" sz="2800">
                <a:ea typeface="+mn-lt"/>
                <a:cs typeface="+mn-lt"/>
              </a:rPr>
              <a:t>1. Improve ROI</a:t>
            </a:r>
          </a:p>
          <a:p>
            <a:endParaRPr lang="en-IN" sz="2800" dirty="0">
              <a:cs typeface="Calibri"/>
            </a:endParaRPr>
          </a:p>
          <a:p>
            <a:r>
              <a:rPr lang="en-US" sz="2800">
                <a:ea typeface="+mn-lt"/>
                <a:cs typeface="+mn-lt"/>
              </a:rPr>
              <a:t>2. Convert more sales</a:t>
            </a:r>
          </a:p>
          <a:p>
            <a:endParaRPr lang="en-US" sz="2800" dirty="0">
              <a:ea typeface="+mn-lt"/>
              <a:cs typeface="+mn-lt"/>
            </a:endParaRPr>
          </a:p>
          <a:p>
            <a:r>
              <a:rPr lang="en-IN" sz="2800">
                <a:ea typeface="+mn-lt"/>
                <a:cs typeface="+mn-lt"/>
              </a:rPr>
              <a:t>3. Spend less on TOFU marketing</a:t>
            </a:r>
          </a:p>
          <a:p>
            <a:endParaRPr lang="en-IN" sz="2800" dirty="0">
              <a:ea typeface="+mn-lt"/>
              <a:cs typeface="+mn-lt"/>
            </a:endParaRPr>
          </a:p>
          <a:p>
            <a:r>
              <a:rPr lang="en-IN" sz="2800">
                <a:ea typeface="+mn-lt"/>
                <a:cs typeface="+mn-lt"/>
              </a:rPr>
              <a:t>4. Increase customer LTV</a:t>
            </a:r>
          </a:p>
          <a:p>
            <a:endParaRPr lang="en-IN" sz="2800" dirty="0">
              <a:ea typeface="+mn-lt"/>
              <a:cs typeface="+mn-lt"/>
            </a:endParaRPr>
          </a:p>
          <a:p>
            <a:r>
              <a:rPr lang="en-IN" sz="2800">
                <a:ea typeface="+mn-lt"/>
                <a:cs typeface="+mn-lt"/>
              </a:rPr>
              <a:t>5. Earn more referrals</a:t>
            </a:r>
            <a:endParaRPr lang="en-IN"/>
          </a:p>
        </p:txBody>
      </p:sp>
    </p:spTree>
    <p:extLst>
      <p:ext uri="{BB962C8B-B14F-4D97-AF65-F5344CB8AC3E}">
        <p14:creationId xmlns:p14="http://schemas.microsoft.com/office/powerpoint/2010/main" val="31145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C08475-8201-4C84-9543-21B857B7A9AE}"/>
              </a:ext>
            </a:extLst>
          </p:cNvPr>
          <p:cNvSpPr txBox="1"/>
          <p:nvPr/>
        </p:nvSpPr>
        <p:spPr>
          <a:xfrm>
            <a:off x="1311321" y="-41754"/>
            <a:ext cx="913538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a:cs typeface="Segoe UI"/>
              </a:rPr>
              <a:t>                                Data analysis</a:t>
            </a:r>
            <a:endParaRPr lang="en-IN" sz="3200" b="1" dirty="0">
              <a:cs typeface="Segoe UI"/>
            </a:endParaRPr>
          </a:p>
        </p:txBody>
      </p:sp>
      <p:pic>
        <p:nvPicPr>
          <p:cNvPr id="4" name="Picture 4" descr="Chart, bar chart&#10;&#10;Description automatically generated">
            <a:extLst>
              <a:ext uri="{FF2B5EF4-FFF2-40B4-BE49-F238E27FC236}">
                <a16:creationId xmlns:a16="http://schemas.microsoft.com/office/drawing/2014/main" id="{66C9A711-AD27-4B1C-A879-1BAF25201D8C}"/>
              </a:ext>
            </a:extLst>
          </p:cNvPr>
          <p:cNvPicPr>
            <a:picLocks noChangeAspect="1"/>
          </p:cNvPicPr>
          <p:nvPr/>
        </p:nvPicPr>
        <p:blipFill>
          <a:blip r:embed="rId2"/>
          <a:stretch>
            <a:fillRect/>
          </a:stretch>
        </p:blipFill>
        <p:spPr>
          <a:xfrm>
            <a:off x="3388291" y="950080"/>
            <a:ext cx="5258842" cy="4112333"/>
          </a:xfrm>
          <a:prstGeom prst="rect">
            <a:avLst/>
          </a:prstGeom>
        </p:spPr>
      </p:pic>
      <p:sp>
        <p:nvSpPr>
          <p:cNvPr id="5" name="TextBox 4">
            <a:extLst>
              <a:ext uri="{FF2B5EF4-FFF2-40B4-BE49-F238E27FC236}">
                <a16:creationId xmlns:a16="http://schemas.microsoft.com/office/drawing/2014/main" id="{9B5E0B1A-D4CB-4782-943C-F33631281C94}"/>
              </a:ext>
            </a:extLst>
          </p:cNvPr>
          <p:cNvSpPr txBox="1"/>
          <p:nvPr/>
        </p:nvSpPr>
        <p:spPr>
          <a:xfrm>
            <a:off x="883086" y="5392455"/>
            <a:ext cx="1050933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Calibri"/>
              </a:rPr>
              <a:t> </a:t>
            </a:r>
          </a:p>
          <a:p>
            <a:r>
              <a:rPr lang="en-IN" sz="2800" dirty="0">
                <a:cs typeface="Segoe UI"/>
              </a:rPr>
              <a:t>    Majority, 181 of the customers are Female whereas Male </a:t>
            </a:r>
            <a:r>
              <a:rPr lang="en-IN" sz="2800">
                <a:cs typeface="Segoe UI"/>
              </a:rPr>
              <a:t>are 88.</a:t>
            </a:r>
            <a:r>
              <a:rPr lang="en-US" sz="2800" dirty="0">
                <a:cs typeface="Segoe UI"/>
              </a:rPr>
              <a:t> </a:t>
            </a:r>
          </a:p>
        </p:txBody>
      </p:sp>
    </p:spTree>
    <p:extLst>
      <p:ext uri="{BB962C8B-B14F-4D97-AF65-F5344CB8AC3E}">
        <p14:creationId xmlns:p14="http://schemas.microsoft.com/office/powerpoint/2010/main" val="336770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6C8CFC-4E3F-4A0D-BC72-D17859482741}"/>
              </a:ext>
            </a:extLst>
          </p:cNvPr>
          <p:cNvSpPr txBox="1"/>
          <p:nvPr/>
        </p:nvSpPr>
        <p:spPr>
          <a:xfrm>
            <a:off x="1457194" y="5862181"/>
            <a:ext cx="974733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Calibri"/>
              </a:rPr>
              <a:t> </a:t>
            </a:r>
          </a:p>
          <a:p>
            <a:r>
              <a:rPr lang="en-IN" sz="2800" dirty="0">
                <a:cs typeface="Segoe UI"/>
              </a:rPr>
              <a:t>    </a:t>
            </a:r>
            <a:r>
              <a:rPr lang="en-US" sz="2800" dirty="0">
                <a:cs typeface="Calibri"/>
              </a:rPr>
              <a:t> </a:t>
            </a:r>
            <a:r>
              <a:rPr lang="en-IN" sz="2800">
                <a:ea typeface="+mn-lt"/>
                <a:cs typeface="+mn-lt"/>
              </a:rPr>
              <a:t>Majority, 81 of the customers are from age group 31-40 years.</a:t>
            </a:r>
            <a:endParaRPr lang="en-IN" sz="2800">
              <a:cs typeface="Segoe UI"/>
            </a:endParaRPr>
          </a:p>
        </p:txBody>
      </p:sp>
      <p:pic>
        <p:nvPicPr>
          <p:cNvPr id="4" name="Picture 4" descr="Chart, bar chart&#10;&#10;Description automatically generated">
            <a:extLst>
              <a:ext uri="{FF2B5EF4-FFF2-40B4-BE49-F238E27FC236}">
                <a16:creationId xmlns:a16="http://schemas.microsoft.com/office/drawing/2014/main" id="{7B3FD34B-C36D-422E-9D8A-4F414B7E6568}"/>
              </a:ext>
            </a:extLst>
          </p:cNvPr>
          <p:cNvPicPr>
            <a:picLocks noChangeAspect="1"/>
          </p:cNvPicPr>
          <p:nvPr/>
        </p:nvPicPr>
        <p:blipFill>
          <a:blip r:embed="rId2"/>
          <a:stretch>
            <a:fillRect/>
          </a:stretch>
        </p:blipFill>
        <p:spPr>
          <a:xfrm>
            <a:off x="3878893" y="318256"/>
            <a:ext cx="4903939" cy="4833186"/>
          </a:xfrm>
          <a:prstGeom prst="rect">
            <a:avLst/>
          </a:prstGeom>
        </p:spPr>
      </p:pic>
    </p:spTree>
    <p:extLst>
      <p:ext uri="{BB962C8B-B14F-4D97-AF65-F5344CB8AC3E}">
        <p14:creationId xmlns:p14="http://schemas.microsoft.com/office/powerpoint/2010/main" val="3281530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A8ABE6-04B6-4DA3-8E1A-977848FB0F8A}"/>
              </a:ext>
            </a:extLst>
          </p:cNvPr>
          <p:cNvSpPr txBox="1"/>
          <p:nvPr/>
        </p:nvSpPr>
        <p:spPr>
          <a:xfrm>
            <a:off x="308975" y="5851742"/>
            <a:ext cx="942374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Calibri"/>
              </a:rPr>
              <a:t> </a:t>
            </a:r>
          </a:p>
          <a:p>
            <a:r>
              <a:rPr lang="en-IN" sz="2800">
                <a:ea typeface="+mn-lt"/>
                <a:cs typeface="+mn-lt"/>
              </a:rPr>
              <a:t>Majority, 58 of the customers placed the order from Delhi city.</a:t>
            </a:r>
            <a:endParaRPr lang="en-IN"/>
          </a:p>
        </p:txBody>
      </p:sp>
      <p:pic>
        <p:nvPicPr>
          <p:cNvPr id="4" name="Picture 4" descr="Chart, bar chart&#10;&#10;Description automatically generated">
            <a:extLst>
              <a:ext uri="{FF2B5EF4-FFF2-40B4-BE49-F238E27FC236}">
                <a16:creationId xmlns:a16="http://schemas.microsoft.com/office/drawing/2014/main" id="{1746BAB1-D623-4C34-A4F1-F4C4645DBB38}"/>
              </a:ext>
            </a:extLst>
          </p:cNvPr>
          <p:cNvPicPr>
            <a:picLocks noChangeAspect="1"/>
          </p:cNvPicPr>
          <p:nvPr/>
        </p:nvPicPr>
        <p:blipFill>
          <a:blip r:embed="rId2"/>
          <a:stretch>
            <a:fillRect/>
          </a:stretch>
        </p:blipFill>
        <p:spPr>
          <a:xfrm>
            <a:off x="4265112" y="279960"/>
            <a:ext cx="4538597" cy="4784519"/>
          </a:xfrm>
          <a:prstGeom prst="rect">
            <a:avLst/>
          </a:prstGeom>
        </p:spPr>
      </p:pic>
    </p:spTree>
    <p:extLst>
      <p:ext uri="{BB962C8B-B14F-4D97-AF65-F5344CB8AC3E}">
        <p14:creationId xmlns:p14="http://schemas.microsoft.com/office/powerpoint/2010/main" val="846419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111420-9C97-4A8A-892D-0C18F128324E}"/>
              </a:ext>
            </a:extLst>
          </p:cNvPr>
          <p:cNvSpPr txBox="1"/>
          <p:nvPr/>
        </p:nvSpPr>
        <p:spPr>
          <a:xfrm>
            <a:off x="152400" y="5382016"/>
            <a:ext cx="985172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dirty="0">
                <a:cs typeface="Calibri"/>
              </a:rPr>
              <a:t> </a:t>
            </a:r>
          </a:p>
          <a:p>
            <a:r>
              <a:rPr lang="en-IN" sz="2800" dirty="0">
                <a:cs typeface="Segoe UI"/>
              </a:rPr>
              <a:t>   </a:t>
            </a:r>
            <a:r>
              <a:rPr lang="en-US" sz="2800" dirty="0">
                <a:cs typeface="Calibri"/>
              </a:rPr>
              <a:t> </a:t>
            </a:r>
            <a:r>
              <a:rPr lang="en-IN" sz="2800" dirty="0">
                <a:ea typeface="+mn-lt"/>
                <a:cs typeface="+mn-lt"/>
              </a:rPr>
              <a:t>Majority, 38 of the customers placed an order from </a:t>
            </a:r>
            <a:r>
              <a:rPr lang="en-IN" sz="2800">
                <a:ea typeface="+mn-lt"/>
                <a:cs typeface="+mn-lt"/>
              </a:rPr>
              <a:t>the pincode      201308.</a:t>
            </a:r>
            <a:r>
              <a:rPr lang="en-US" sz="2800" dirty="0">
                <a:cs typeface="Calibri"/>
              </a:rPr>
              <a:t> </a:t>
            </a:r>
          </a:p>
        </p:txBody>
      </p:sp>
      <p:pic>
        <p:nvPicPr>
          <p:cNvPr id="4" name="Picture 4" descr="Chart, histogram&#10;&#10;Description automatically generated">
            <a:extLst>
              <a:ext uri="{FF2B5EF4-FFF2-40B4-BE49-F238E27FC236}">
                <a16:creationId xmlns:a16="http://schemas.microsoft.com/office/drawing/2014/main" id="{4E7690AA-9116-4BA8-9EB1-3FAE35AB0A42}"/>
              </a:ext>
            </a:extLst>
          </p:cNvPr>
          <p:cNvPicPr>
            <a:picLocks noChangeAspect="1"/>
          </p:cNvPicPr>
          <p:nvPr/>
        </p:nvPicPr>
        <p:blipFill>
          <a:blip r:embed="rId2"/>
          <a:stretch>
            <a:fillRect/>
          </a:stretch>
        </p:blipFill>
        <p:spPr>
          <a:xfrm>
            <a:off x="3169085" y="39645"/>
            <a:ext cx="5853829" cy="5202517"/>
          </a:xfrm>
          <a:prstGeom prst="rect">
            <a:avLst/>
          </a:prstGeom>
        </p:spPr>
      </p:pic>
    </p:spTree>
    <p:extLst>
      <p:ext uri="{BB962C8B-B14F-4D97-AF65-F5344CB8AC3E}">
        <p14:creationId xmlns:p14="http://schemas.microsoft.com/office/powerpoint/2010/main" val="8913551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Project presentation on :-   CUSTOMER RETENTION ANALYSIS</vt:lpstr>
      <vt:lpstr>Table Of Contents :-</vt:lpstr>
      <vt:lpstr>PowerPoint Presentation</vt:lpstr>
      <vt:lpstr>                 Conceptual Background of the Domain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Sudhanshu Ranjan</cp:lastModifiedBy>
  <cp:revision>246</cp:revision>
  <dcterms:created xsi:type="dcterms:W3CDTF">2020-12-29T14:55:28Z</dcterms:created>
  <dcterms:modified xsi:type="dcterms:W3CDTF">2022-11-21T09:09:34Z</dcterms:modified>
</cp:coreProperties>
</file>