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65" r:id="rId6"/>
    <p:sldId id="284" r:id="rId7"/>
    <p:sldId id="285" r:id="rId8"/>
    <p:sldId id="286" r:id="rId9"/>
    <p:sldId id="287" r:id="rId10"/>
    <p:sldId id="288" r:id="rId11"/>
    <p:sldId id="289" r:id="rId12"/>
    <p:sldId id="29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howGuides="1">
      <p:cViewPr varScale="1">
        <p:scale>
          <a:sx n="86" d="100"/>
          <a:sy n="86" d="100"/>
        </p:scale>
        <p:origin x="552"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dha Govindan (Student)" userId="573b304f-6cfc-43a7-a694-1cfb2a0be2a7" providerId="ADAL" clId="{930B1F0F-D8D2-459F-AF31-19BA2B656C80}"/>
    <pc:docChg chg="undo custSel modSld">
      <pc:chgData name="Anuradha Govindan (Student)" userId="573b304f-6cfc-43a7-a694-1cfb2a0be2a7" providerId="ADAL" clId="{930B1F0F-D8D2-459F-AF31-19BA2B656C80}" dt="2017-09-19T20:16:01.172" v="328" actId="478"/>
      <pc:docMkLst>
        <pc:docMk/>
      </pc:docMkLst>
      <pc:sldChg chg="modSp">
        <pc:chgData name="Anuradha Govindan (Student)" userId="573b304f-6cfc-43a7-a694-1cfb2a0be2a7" providerId="ADAL" clId="{930B1F0F-D8D2-459F-AF31-19BA2B656C80}" dt="2017-09-19T19:54:23.394" v="12" actId="20577"/>
        <pc:sldMkLst>
          <pc:docMk/>
          <pc:sldMk cId="1437231395" sldId="265"/>
        </pc:sldMkLst>
        <pc:spChg chg="mod">
          <ac:chgData name="Anuradha Govindan (Student)" userId="573b304f-6cfc-43a7-a694-1cfb2a0be2a7" providerId="ADAL" clId="{930B1F0F-D8D2-459F-AF31-19BA2B656C80}" dt="2017-09-19T19:54:23.394" v="12" actId="20577"/>
          <ac:spMkLst>
            <pc:docMk/>
            <pc:sldMk cId="1437231395" sldId="265"/>
            <ac:spMk id="14" creationId="{00000000-0000-0000-0000-000000000000}"/>
          </ac:spMkLst>
        </pc:spChg>
      </pc:sldChg>
      <pc:sldChg chg="modSp">
        <pc:chgData name="Anuradha Govindan (Student)" userId="573b304f-6cfc-43a7-a694-1cfb2a0be2a7" providerId="ADAL" clId="{930B1F0F-D8D2-459F-AF31-19BA2B656C80}" dt="2017-09-19T19:55:10.079" v="32" actId="20577"/>
        <pc:sldMkLst>
          <pc:docMk/>
          <pc:sldMk cId="2525756764" sldId="277"/>
        </pc:sldMkLst>
        <pc:spChg chg="mod">
          <ac:chgData name="Anuradha Govindan (Student)" userId="573b304f-6cfc-43a7-a694-1cfb2a0be2a7" providerId="ADAL" clId="{930B1F0F-D8D2-459F-AF31-19BA2B656C80}" dt="2017-09-19T19:55:10.079" v="32" actId="20577"/>
          <ac:spMkLst>
            <pc:docMk/>
            <pc:sldMk cId="2525756764" sldId="277"/>
            <ac:spMk id="8" creationId="{69A26B49-4E52-4377-A4AA-34B864BFA06A}"/>
          </ac:spMkLst>
        </pc:spChg>
      </pc:sldChg>
      <pc:sldChg chg="modSp">
        <pc:chgData name="Anuradha Govindan (Student)" userId="573b304f-6cfc-43a7-a694-1cfb2a0be2a7" providerId="ADAL" clId="{930B1F0F-D8D2-459F-AF31-19BA2B656C80}" dt="2017-09-19T20:03:16.790" v="52" actId="20577"/>
        <pc:sldMkLst>
          <pc:docMk/>
          <pc:sldMk cId="858874358" sldId="278"/>
        </pc:sldMkLst>
        <pc:spChg chg="mod">
          <ac:chgData name="Anuradha Govindan (Student)" userId="573b304f-6cfc-43a7-a694-1cfb2a0be2a7" providerId="ADAL" clId="{930B1F0F-D8D2-459F-AF31-19BA2B656C80}" dt="2017-09-19T20:03:16.790" v="52" actId="20577"/>
          <ac:spMkLst>
            <pc:docMk/>
            <pc:sldMk cId="858874358" sldId="278"/>
            <ac:spMk id="8" creationId="{69A26B49-4E52-4377-A4AA-34B864BFA06A}"/>
          </ac:spMkLst>
        </pc:spChg>
      </pc:sldChg>
      <pc:sldChg chg="delSp modSp">
        <pc:chgData name="Anuradha Govindan (Student)" userId="573b304f-6cfc-43a7-a694-1cfb2a0be2a7" providerId="ADAL" clId="{930B1F0F-D8D2-459F-AF31-19BA2B656C80}" dt="2017-09-19T20:09:01.810" v="70" actId="1076"/>
        <pc:sldMkLst>
          <pc:docMk/>
          <pc:sldMk cId="754782464" sldId="279"/>
        </pc:sldMkLst>
        <pc:spChg chg="mod">
          <ac:chgData name="Anuradha Govindan (Student)" userId="573b304f-6cfc-43a7-a694-1cfb2a0be2a7" providerId="ADAL" clId="{930B1F0F-D8D2-459F-AF31-19BA2B656C80}" dt="2017-09-19T20:07:48.414" v="56" actId="1076"/>
          <ac:spMkLst>
            <pc:docMk/>
            <pc:sldMk cId="754782464" sldId="279"/>
            <ac:spMk id="4" creationId="{FB0753F8-D07C-4B62-ADA5-068FFDD15321}"/>
          </ac:spMkLst>
        </pc:spChg>
        <pc:spChg chg="del mod">
          <ac:chgData name="Anuradha Govindan (Student)" userId="573b304f-6cfc-43a7-a694-1cfb2a0be2a7" providerId="ADAL" clId="{930B1F0F-D8D2-459F-AF31-19BA2B656C80}" dt="2017-09-19T20:08:58.581" v="69" actId="478"/>
          <ac:spMkLst>
            <pc:docMk/>
            <pc:sldMk cId="754782464" sldId="279"/>
            <ac:spMk id="8" creationId="{69A26B49-4E52-4377-A4AA-34B864BFA06A}"/>
          </ac:spMkLst>
        </pc:spChg>
        <pc:spChg chg="mod">
          <ac:chgData name="Anuradha Govindan (Student)" userId="573b304f-6cfc-43a7-a694-1cfb2a0be2a7" providerId="ADAL" clId="{930B1F0F-D8D2-459F-AF31-19BA2B656C80}" dt="2017-09-19T20:07:48.414" v="56" actId="1076"/>
          <ac:spMkLst>
            <pc:docMk/>
            <pc:sldMk cId="754782464" sldId="279"/>
            <ac:spMk id="28" creationId="{CD6666AD-4C4F-4513-A00F-7C672BF5AFE2}"/>
          </ac:spMkLst>
        </pc:spChg>
        <pc:grpChg chg="mod">
          <ac:chgData name="Anuradha Govindan (Student)" userId="573b304f-6cfc-43a7-a694-1cfb2a0be2a7" providerId="ADAL" clId="{930B1F0F-D8D2-459F-AF31-19BA2B656C80}" dt="2017-09-19T20:09:01.810" v="70" actId="1076"/>
          <ac:grpSpMkLst>
            <pc:docMk/>
            <pc:sldMk cId="754782464" sldId="279"/>
            <ac:grpSpMk id="3" creationId="{830E99D0-193D-4824-B447-A2BF5E7E61E5}"/>
          </ac:grpSpMkLst>
        </pc:grpChg>
        <pc:grpChg chg="mod">
          <ac:chgData name="Anuradha Govindan (Student)" userId="573b304f-6cfc-43a7-a694-1cfb2a0be2a7" providerId="ADAL" clId="{930B1F0F-D8D2-459F-AF31-19BA2B656C80}" dt="2017-09-19T20:07:48.414" v="56" actId="1076"/>
          <ac:grpSpMkLst>
            <pc:docMk/>
            <pc:sldMk cId="754782464" sldId="279"/>
            <ac:grpSpMk id="25" creationId="{A5539BA6-803F-451B-BA75-B3C084E7DD9C}"/>
          </ac:grpSpMkLst>
        </pc:grpChg>
      </pc:sldChg>
      <pc:sldChg chg="delSp modSp">
        <pc:chgData name="Anuradha Govindan (Student)" userId="573b304f-6cfc-43a7-a694-1cfb2a0be2a7" providerId="ADAL" clId="{930B1F0F-D8D2-459F-AF31-19BA2B656C80}" dt="2017-09-19T20:16:01.172" v="328" actId="478"/>
        <pc:sldMkLst>
          <pc:docMk/>
          <pc:sldMk cId="309748101" sldId="280"/>
        </pc:sldMkLst>
        <pc:spChg chg="mod">
          <ac:chgData name="Anuradha Govindan (Student)" userId="573b304f-6cfc-43a7-a694-1cfb2a0be2a7" providerId="ADAL" clId="{930B1F0F-D8D2-459F-AF31-19BA2B656C80}" dt="2017-09-19T20:10:15.251" v="204" actId="20577"/>
          <ac:spMkLst>
            <pc:docMk/>
            <pc:sldMk cId="309748101" sldId="280"/>
            <ac:spMk id="8" creationId="{69A26B49-4E52-4377-A4AA-34B864BFA06A}"/>
          </ac:spMkLst>
        </pc:spChg>
        <pc:spChg chg="mod">
          <ac:chgData name="Anuradha Govindan (Student)" userId="573b304f-6cfc-43a7-a694-1cfb2a0be2a7" providerId="ADAL" clId="{930B1F0F-D8D2-459F-AF31-19BA2B656C80}" dt="2017-09-19T20:15:31.719" v="289" actId="1076"/>
          <ac:spMkLst>
            <pc:docMk/>
            <pc:sldMk cId="309748101" sldId="280"/>
            <ac:spMk id="19" creationId="{8C977A3D-0B02-4F23-B974-CF9B2C45269D}"/>
          </ac:spMkLst>
        </pc:spChg>
        <pc:spChg chg="mod">
          <ac:chgData name="Anuradha Govindan (Student)" userId="573b304f-6cfc-43a7-a694-1cfb2a0be2a7" providerId="ADAL" clId="{930B1F0F-D8D2-459F-AF31-19BA2B656C80}" dt="2017-09-19T20:10:35.998" v="206" actId="20577"/>
          <ac:spMkLst>
            <pc:docMk/>
            <pc:sldMk cId="309748101" sldId="280"/>
            <ac:spMk id="37" creationId="{DD718E3C-B132-4728-81E0-2A035E905796}"/>
          </ac:spMkLst>
        </pc:spChg>
        <pc:spChg chg="mod">
          <ac:chgData name="Anuradha Govindan (Student)" userId="573b304f-6cfc-43a7-a694-1cfb2a0be2a7" providerId="ADAL" clId="{930B1F0F-D8D2-459F-AF31-19BA2B656C80}" dt="2017-09-19T20:15:53.853" v="326" actId="20577"/>
          <ac:spMkLst>
            <pc:docMk/>
            <pc:sldMk cId="309748101" sldId="280"/>
            <ac:spMk id="45" creationId="{827BC97A-BBF3-445C-9C21-1D15A2B1EBA9}"/>
          </ac:spMkLst>
        </pc:spChg>
        <pc:spChg chg="del mod">
          <ac:chgData name="Anuradha Govindan (Student)" userId="573b304f-6cfc-43a7-a694-1cfb2a0be2a7" providerId="ADAL" clId="{930B1F0F-D8D2-459F-AF31-19BA2B656C80}" dt="2017-09-19T20:14:54.764" v="285" actId="478"/>
          <ac:spMkLst>
            <pc:docMk/>
            <pc:sldMk cId="309748101" sldId="280"/>
            <ac:spMk id="51" creationId="{14E7D24A-6998-41A9-9431-C64206EA5EC4}"/>
          </ac:spMkLst>
        </pc:spChg>
        <pc:spChg chg="del mod">
          <ac:chgData name="Anuradha Govindan (Student)" userId="573b304f-6cfc-43a7-a694-1cfb2a0be2a7" providerId="ADAL" clId="{930B1F0F-D8D2-459F-AF31-19BA2B656C80}" dt="2017-09-19T20:16:01.172" v="328" actId="478"/>
          <ac:spMkLst>
            <pc:docMk/>
            <pc:sldMk cId="309748101" sldId="280"/>
            <ac:spMk id="52" creationId="{74FDD672-EF4C-4A4B-A5FB-F5FD43AA40B7}"/>
          </ac:spMkLst>
        </pc:spChg>
        <pc:grpChg chg="mod">
          <ac:chgData name="Anuradha Govindan (Student)" userId="573b304f-6cfc-43a7-a694-1cfb2a0be2a7" providerId="ADAL" clId="{930B1F0F-D8D2-459F-AF31-19BA2B656C80}" dt="2017-09-19T20:15:19.467" v="288" actId="14100"/>
          <ac:grpSpMkLst>
            <pc:docMk/>
            <pc:sldMk cId="309748101" sldId="280"/>
            <ac:grpSpMk id="2" creationId="{4C0476C5-3F88-43E6-AC31-0AE1CE8ED30A}"/>
          </ac:grpSpMkLst>
        </pc:grpChg>
      </pc:sldChg>
      <pc:sldChg chg="modSp">
        <pc:chgData name="Anuradha Govindan (Student)" userId="573b304f-6cfc-43a7-a694-1cfb2a0be2a7" providerId="ADAL" clId="{930B1F0F-D8D2-459F-AF31-19BA2B656C80}" dt="2017-09-19T20:00:23.916" v="41" actId="14100"/>
        <pc:sldMkLst>
          <pc:docMk/>
          <pc:sldMk cId="2866732041" sldId="282"/>
        </pc:sldMkLst>
        <pc:picChg chg="mod">
          <ac:chgData name="Anuradha Govindan (Student)" userId="573b304f-6cfc-43a7-a694-1cfb2a0be2a7" providerId="ADAL" clId="{930B1F0F-D8D2-459F-AF31-19BA2B656C80}" dt="2017-09-19T20:00:23.916" v="41" actId="14100"/>
          <ac:picMkLst>
            <pc:docMk/>
            <pc:sldMk cId="2866732041" sldId="282"/>
            <ac:picMk id="5" creationId="{2F58A0FC-2261-42E0-979E-74D84ED1AC4E}"/>
          </ac:picMkLst>
        </pc:picChg>
      </pc:sldChg>
    </pc:docChg>
  </pc:docChgLst>
  <pc:docChgLst>
    <pc:chgData name="Raja Siddartha Pingilati" userId="3a0aa8c4-dd21-4481-b48b-b7f40fdd9950" providerId="ADAL" clId="{6EB4CD07-3E65-444D-91AA-5DC61FB45088}"/>
    <pc:docChg chg="custSel addSld modSld sldOrd">
      <pc:chgData name="Raja Siddartha Pingilati" userId="3a0aa8c4-dd21-4481-b48b-b7f40fdd9950" providerId="ADAL" clId="{6EB4CD07-3E65-444D-91AA-5DC61FB45088}" dt="2017-09-18T19:38:36.200" v="33" actId="6549"/>
      <pc:docMkLst>
        <pc:docMk/>
      </pc:docMkLst>
      <pc:sldChg chg="ord">
        <pc:chgData name="Raja Siddartha Pingilati" userId="3a0aa8c4-dd21-4481-b48b-b7f40fdd9950" providerId="ADAL" clId="{6EB4CD07-3E65-444D-91AA-5DC61FB45088}" dt="2017-09-18T19:36:54.999" v="1" actId="6549"/>
        <pc:sldMkLst>
          <pc:docMk/>
          <pc:sldMk cId="2797650314" sldId="281"/>
        </pc:sldMkLst>
      </pc:sldChg>
      <pc:sldChg chg="addSp delSp modSp add">
        <pc:chgData name="Raja Siddartha Pingilati" userId="3a0aa8c4-dd21-4481-b48b-b7f40fdd9950" providerId="ADAL" clId="{6EB4CD07-3E65-444D-91AA-5DC61FB45088}" dt="2017-09-18T19:38:36.200" v="33" actId="6549"/>
        <pc:sldMkLst>
          <pc:docMk/>
          <pc:sldMk cId="2866732041" sldId="282"/>
        </pc:sldMkLst>
        <pc:spChg chg="mod">
          <ac:chgData name="Raja Siddartha Pingilati" userId="3a0aa8c4-dd21-4481-b48b-b7f40fdd9950" providerId="ADAL" clId="{6EB4CD07-3E65-444D-91AA-5DC61FB45088}" dt="2017-09-18T19:38:36.200" v="33" actId="6549"/>
          <ac:spMkLst>
            <pc:docMk/>
            <pc:sldMk cId="2866732041" sldId="282"/>
            <ac:spMk id="2" creationId="{6F7E88FE-29FB-44D8-A247-5C6337340109}"/>
          </ac:spMkLst>
        </pc:spChg>
        <pc:spChg chg="del">
          <ac:chgData name="Raja Siddartha Pingilati" userId="3a0aa8c4-dd21-4481-b48b-b7f40fdd9950" providerId="ADAL" clId="{6EB4CD07-3E65-444D-91AA-5DC61FB45088}" dt="2017-09-18T19:37:19.237" v="2" actId="6549"/>
          <ac:spMkLst>
            <pc:docMk/>
            <pc:sldMk cId="2866732041" sldId="282"/>
            <ac:spMk id="3" creationId="{1985D95C-3679-47B3-9C4E-F08636770724}"/>
          </ac:spMkLst>
        </pc:spChg>
        <pc:picChg chg="add mod">
          <ac:chgData name="Raja Siddartha Pingilati" userId="3a0aa8c4-dd21-4481-b48b-b7f40fdd9950" providerId="ADAL" clId="{6EB4CD07-3E65-444D-91AA-5DC61FB45088}" dt="2017-09-18T19:37:32.696" v="7" actId="14100"/>
          <ac:picMkLst>
            <pc:docMk/>
            <pc:sldMk cId="2866732041" sldId="282"/>
            <ac:picMk id="5" creationId="{2F58A0FC-2261-42E0-979E-74D84ED1AC4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7EBCB-2209-4193-96F8-DE630095BF44}" type="doc">
      <dgm:prSet loTypeId="urn:microsoft.com/office/officeart/2005/8/layout/radial6" loCatId="relationship" qsTypeId="urn:microsoft.com/office/officeart/2005/8/quickstyle/simple1" qsCatId="simple" csTypeId="urn:microsoft.com/office/officeart/2005/8/colors/accent1_4" csCatId="accent1" phldr="1"/>
      <dgm:spPr/>
      <dgm:t>
        <a:bodyPr/>
        <a:lstStyle/>
        <a:p>
          <a:endParaRPr lang="en-US"/>
        </a:p>
      </dgm:t>
    </dgm:pt>
    <dgm:pt modelId="{C2E49BBE-B112-430F-A512-55ED541EE172}">
      <dgm:prSet phldrT="[Text]" custT="1"/>
      <dgm:spPr/>
      <dgm:t>
        <a:bodyPr/>
        <a:lstStyle/>
        <a:p>
          <a:r>
            <a:rPr lang="en-US" sz="1800" dirty="0"/>
            <a:t>Input Data</a:t>
          </a:r>
        </a:p>
      </dgm:t>
    </dgm:pt>
    <dgm:pt modelId="{09A1676F-BB6F-43A5-9E21-2F9F97EEAD98}" type="parTrans" cxnId="{9F414750-8381-4762-B876-E42C79B438EC}">
      <dgm:prSet/>
      <dgm:spPr/>
      <dgm:t>
        <a:bodyPr/>
        <a:lstStyle/>
        <a:p>
          <a:endParaRPr lang="en-US"/>
        </a:p>
      </dgm:t>
    </dgm:pt>
    <dgm:pt modelId="{52850D6A-C6C4-412E-BE60-577B6A60464A}" type="sibTrans" cxnId="{9F414750-8381-4762-B876-E42C79B438EC}">
      <dgm:prSet/>
      <dgm:spPr/>
      <dgm:t>
        <a:bodyPr/>
        <a:lstStyle/>
        <a:p>
          <a:endParaRPr lang="en-US"/>
        </a:p>
      </dgm:t>
    </dgm:pt>
    <dgm:pt modelId="{0A5958DF-090F-42B9-8E4F-EF6162A39C9C}">
      <dgm:prSet phldrT="[Text]" custT="1"/>
      <dgm:spPr/>
      <dgm:t>
        <a:bodyPr/>
        <a:lstStyle/>
        <a:p>
          <a:r>
            <a:rPr lang="en-US" sz="1400" dirty="0"/>
            <a:t>Web Traffic data</a:t>
          </a:r>
        </a:p>
      </dgm:t>
    </dgm:pt>
    <dgm:pt modelId="{999FF2E2-FB40-4A3C-AAC0-53F75DA459E5}" type="parTrans" cxnId="{015DAC45-ADF3-4577-88F5-A2F1829DE759}">
      <dgm:prSet/>
      <dgm:spPr/>
      <dgm:t>
        <a:bodyPr/>
        <a:lstStyle/>
        <a:p>
          <a:endParaRPr lang="en-US"/>
        </a:p>
      </dgm:t>
    </dgm:pt>
    <dgm:pt modelId="{7A2A3DB9-D19A-4FAA-8C0E-1E5A69E6C551}" type="sibTrans" cxnId="{015DAC45-ADF3-4577-88F5-A2F1829DE759}">
      <dgm:prSet/>
      <dgm:spPr/>
      <dgm:t>
        <a:bodyPr/>
        <a:lstStyle/>
        <a:p>
          <a:endParaRPr lang="en-US"/>
        </a:p>
      </dgm:t>
    </dgm:pt>
    <dgm:pt modelId="{8B5E580D-1B41-49C8-A56D-5E9303D51A2D}">
      <dgm:prSet phldrT="[Text]" custT="1"/>
      <dgm:spPr/>
      <dgm:t>
        <a:bodyPr/>
        <a:lstStyle/>
        <a:p>
          <a:r>
            <a:rPr lang="en-US" sz="1200" dirty="0"/>
            <a:t>Credit Card Transactions</a:t>
          </a:r>
        </a:p>
      </dgm:t>
    </dgm:pt>
    <dgm:pt modelId="{749B4FE9-2B9B-4D22-8A2D-6999DEB3E17D}" type="parTrans" cxnId="{AC74EC8E-E85C-4524-81E8-2E5C0D08C47E}">
      <dgm:prSet/>
      <dgm:spPr/>
      <dgm:t>
        <a:bodyPr/>
        <a:lstStyle/>
        <a:p>
          <a:endParaRPr lang="en-US"/>
        </a:p>
      </dgm:t>
    </dgm:pt>
    <dgm:pt modelId="{9E919B49-BDA5-4816-A862-9FD6D6AA6868}" type="sibTrans" cxnId="{AC74EC8E-E85C-4524-81E8-2E5C0D08C47E}">
      <dgm:prSet/>
      <dgm:spPr/>
      <dgm:t>
        <a:bodyPr/>
        <a:lstStyle/>
        <a:p>
          <a:endParaRPr lang="en-US"/>
        </a:p>
      </dgm:t>
    </dgm:pt>
    <dgm:pt modelId="{CAF33B8E-21B3-4816-BF6F-5745CE8C5B7C}">
      <dgm:prSet phldrT="[Text]" custT="1"/>
      <dgm:spPr/>
      <dgm:t>
        <a:bodyPr/>
        <a:lstStyle/>
        <a:p>
          <a:r>
            <a:rPr lang="en-US" sz="1400" dirty="0"/>
            <a:t>Month End Balances</a:t>
          </a:r>
        </a:p>
      </dgm:t>
    </dgm:pt>
    <dgm:pt modelId="{83D0A2AC-793C-4982-B4B4-AE043627B0DB}" type="parTrans" cxnId="{E7777F06-E21E-4C12-93E8-3C43C344C7A2}">
      <dgm:prSet/>
      <dgm:spPr/>
      <dgm:t>
        <a:bodyPr/>
        <a:lstStyle/>
        <a:p>
          <a:endParaRPr lang="en-US"/>
        </a:p>
      </dgm:t>
    </dgm:pt>
    <dgm:pt modelId="{D2F4C35C-F2B1-4830-9825-768A7B84B9BA}" type="sibTrans" cxnId="{E7777F06-E21E-4C12-93E8-3C43C344C7A2}">
      <dgm:prSet/>
      <dgm:spPr/>
      <dgm:t>
        <a:bodyPr/>
        <a:lstStyle/>
        <a:p>
          <a:endParaRPr lang="en-US"/>
        </a:p>
      </dgm:t>
    </dgm:pt>
    <dgm:pt modelId="{48770BA7-D96C-4519-8A9E-6E5EEF8FAD2B}">
      <dgm:prSet phldrT="[Text]" custRadScaleRad="98055" custRadScaleInc="-1124"/>
      <dgm:spPr/>
      <dgm:t>
        <a:bodyPr/>
        <a:lstStyle/>
        <a:p>
          <a:endParaRPr lang="en-US"/>
        </a:p>
      </dgm:t>
    </dgm:pt>
    <dgm:pt modelId="{BCABC19C-575A-4D12-97A7-D61217FEB088}" type="parTrans" cxnId="{3587D8BE-5D28-4324-97AD-48392B269232}">
      <dgm:prSet/>
      <dgm:spPr/>
      <dgm:t>
        <a:bodyPr/>
        <a:lstStyle/>
        <a:p>
          <a:endParaRPr lang="en-US"/>
        </a:p>
      </dgm:t>
    </dgm:pt>
    <dgm:pt modelId="{807664AF-B2DE-4CBE-90DB-38578A274968}" type="sibTrans" cxnId="{3587D8BE-5D28-4324-97AD-48392B269232}">
      <dgm:prSet/>
      <dgm:spPr/>
      <dgm:t>
        <a:bodyPr/>
        <a:lstStyle/>
        <a:p>
          <a:endParaRPr lang="en-US"/>
        </a:p>
      </dgm:t>
    </dgm:pt>
    <dgm:pt modelId="{22889B85-7057-415E-ACF0-370D3D3C35D4}">
      <dgm:prSet phldrT="[Text]" custRadScaleRad="98055" custRadScaleInc="-1124"/>
      <dgm:spPr/>
      <dgm:t>
        <a:bodyPr/>
        <a:lstStyle/>
        <a:p>
          <a:endParaRPr lang="en-US" dirty="0"/>
        </a:p>
      </dgm:t>
    </dgm:pt>
    <dgm:pt modelId="{15AB1882-D3EF-4452-8B19-7E79F523D399}" type="parTrans" cxnId="{1CB59510-5DEF-4CEC-BD33-14A6DD37A22E}">
      <dgm:prSet/>
      <dgm:spPr/>
      <dgm:t>
        <a:bodyPr/>
        <a:lstStyle/>
        <a:p>
          <a:endParaRPr lang="en-US"/>
        </a:p>
      </dgm:t>
    </dgm:pt>
    <dgm:pt modelId="{7091FD6C-1CDB-4271-83EA-2E57625F0171}" type="sibTrans" cxnId="{1CB59510-5DEF-4CEC-BD33-14A6DD37A22E}">
      <dgm:prSet/>
      <dgm:spPr/>
      <dgm:t>
        <a:bodyPr/>
        <a:lstStyle/>
        <a:p>
          <a:endParaRPr lang="en-US"/>
        </a:p>
      </dgm:t>
    </dgm:pt>
    <dgm:pt modelId="{8FA3401C-ABB0-4EC5-9C28-51D5EBF55892}">
      <dgm:prSet phldrT="[Text]" custRadScaleRad="107022" custRadScaleInc="-58423"/>
      <dgm:spPr/>
      <dgm:t>
        <a:bodyPr/>
        <a:lstStyle/>
        <a:p>
          <a:endParaRPr lang="en-US"/>
        </a:p>
      </dgm:t>
    </dgm:pt>
    <dgm:pt modelId="{FCBE1D21-9665-4876-A2E4-E8C4157C3291}" type="parTrans" cxnId="{D6019873-0756-4FFC-9100-36A0B8D92EFF}">
      <dgm:prSet/>
      <dgm:spPr/>
      <dgm:t>
        <a:bodyPr/>
        <a:lstStyle/>
        <a:p>
          <a:endParaRPr lang="en-US"/>
        </a:p>
      </dgm:t>
    </dgm:pt>
    <dgm:pt modelId="{767F17E6-D5A5-4F9F-A68D-BFD8D45B98AE}" type="sibTrans" cxnId="{D6019873-0756-4FFC-9100-36A0B8D92EFF}">
      <dgm:prSet/>
      <dgm:spPr/>
      <dgm:t>
        <a:bodyPr/>
        <a:lstStyle/>
        <a:p>
          <a:endParaRPr lang="en-US"/>
        </a:p>
      </dgm:t>
    </dgm:pt>
    <dgm:pt modelId="{B24E098D-D5F3-48BA-837B-ECAF9B7928E2}">
      <dgm:prSet phldrT="[Text]" custRadScaleRad="119460" custRadScaleInc="-7272"/>
      <dgm:spPr/>
      <dgm:t>
        <a:bodyPr/>
        <a:lstStyle/>
        <a:p>
          <a:endParaRPr lang="en-US"/>
        </a:p>
      </dgm:t>
    </dgm:pt>
    <dgm:pt modelId="{1DE5FB00-526D-425C-999C-8994F8EFDB7B}" type="parTrans" cxnId="{D7877E59-ED01-4778-9221-E17E6179DAF8}">
      <dgm:prSet/>
      <dgm:spPr/>
      <dgm:t>
        <a:bodyPr/>
        <a:lstStyle/>
        <a:p>
          <a:endParaRPr lang="en-US"/>
        </a:p>
      </dgm:t>
    </dgm:pt>
    <dgm:pt modelId="{8871F618-C911-483A-8268-E47112565E16}" type="sibTrans" cxnId="{D7877E59-ED01-4778-9221-E17E6179DAF8}">
      <dgm:prSet/>
      <dgm:spPr/>
      <dgm:t>
        <a:bodyPr/>
        <a:lstStyle/>
        <a:p>
          <a:endParaRPr lang="en-US"/>
        </a:p>
      </dgm:t>
    </dgm:pt>
    <dgm:pt modelId="{7C4C7BF4-5990-475E-99CF-AD336431152D}">
      <dgm:prSet phldrT="[Text]" custRadScaleRad="113765" custRadScaleInc="-38677"/>
      <dgm:spPr/>
      <dgm:t>
        <a:bodyPr/>
        <a:lstStyle/>
        <a:p>
          <a:endParaRPr lang="en-US"/>
        </a:p>
      </dgm:t>
    </dgm:pt>
    <dgm:pt modelId="{11482101-9421-4901-AA87-D49C74973ACA}" type="parTrans" cxnId="{3AD0C5BD-CD5C-4611-BB80-D95BB50EF7EF}">
      <dgm:prSet/>
      <dgm:spPr/>
      <dgm:t>
        <a:bodyPr/>
        <a:lstStyle/>
        <a:p>
          <a:endParaRPr lang="en-US"/>
        </a:p>
      </dgm:t>
    </dgm:pt>
    <dgm:pt modelId="{0169C993-90B4-472A-B272-11C6CA1C845D}" type="sibTrans" cxnId="{3AD0C5BD-CD5C-4611-BB80-D95BB50EF7EF}">
      <dgm:prSet/>
      <dgm:spPr/>
      <dgm:t>
        <a:bodyPr/>
        <a:lstStyle/>
        <a:p>
          <a:endParaRPr lang="en-US"/>
        </a:p>
      </dgm:t>
    </dgm:pt>
    <dgm:pt modelId="{67719967-1B64-4100-8092-F2E0329F4ACB}">
      <dgm:prSet phldrT="[Text]" custRadScaleRad="113765" custRadScaleInc="-38677"/>
      <dgm:spPr/>
      <dgm:t>
        <a:bodyPr/>
        <a:lstStyle/>
        <a:p>
          <a:endParaRPr lang="en-US"/>
        </a:p>
      </dgm:t>
    </dgm:pt>
    <dgm:pt modelId="{35C9A3BE-816A-4805-9B21-4060C68C2043}" type="parTrans" cxnId="{57FE712B-A202-4647-81BE-AD5402776905}">
      <dgm:prSet/>
      <dgm:spPr/>
      <dgm:t>
        <a:bodyPr/>
        <a:lstStyle/>
        <a:p>
          <a:endParaRPr lang="en-US"/>
        </a:p>
      </dgm:t>
    </dgm:pt>
    <dgm:pt modelId="{E1D58FF7-C726-4DD7-AD7F-462BE2C2CE60}" type="sibTrans" cxnId="{57FE712B-A202-4647-81BE-AD5402776905}">
      <dgm:prSet/>
      <dgm:spPr/>
      <dgm:t>
        <a:bodyPr/>
        <a:lstStyle/>
        <a:p>
          <a:endParaRPr lang="en-US"/>
        </a:p>
      </dgm:t>
    </dgm:pt>
    <dgm:pt modelId="{D87518B0-D941-41D2-BFB9-D075D72499AC}">
      <dgm:prSet phldrT="[Text]" custRadScaleRad="113765" custRadScaleInc="-38677"/>
      <dgm:spPr/>
      <dgm:t>
        <a:bodyPr/>
        <a:lstStyle/>
        <a:p>
          <a:endParaRPr lang="en-US"/>
        </a:p>
      </dgm:t>
    </dgm:pt>
    <dgm:pt modelId="{0AD95BDB-2EC0-4E04-947F-0ACBC8561A37}" type="parTrans" cxnId="{558324E7-9518-4999-9D75-E23AE3D8D3E3}">
      <dgm:prSet/>
      <dgm:spPr/>
      <dgm:t>
        <a:bodyPr/>
        <a:lstStyle/>
        <a:p>
          <a:endParaRPr lang="en-US"/>
        </a:p>
      </dgm:t>
    </dgm:pt>
    <dgm:pt modelId="{F1FEFAD4-CA4C-47AD-B5B6-034EA13932AA}" type="sibTrans" cxnId="{558324E7-9518-4999-9D75-E23AE3D8D3E3}">
      <dgm:prSet/>
      <dgm:spPr/>
      <dgm:t>
        <a:bodyPr/>
        <a:lstStyle/>
        <a:p>
          <a:endParaRPr lang="en-US"/>
        </a:p>
      </dgm:t>
    </dgm:pt>
    <dgm:pt modelId="{AFDE292E-717B-4DBC-9EB1-85C0D1DD03E2}">
      <dgm:prSet phldrT="[Text]" custRadScaleRad="113765" custRadScaleInc="-38677"/>
      <dgm:spPr/>
      <dgm:t>
        <a:bodyPr/>
        <a:lstStyle/>
        <a:p>
          <a:endParaRPr lang="en-US"/>
        </a:p>
      </dgm:t>
    </dgm:pt>
    <dgm:pt modelId="{0943CBEE-A598-4BDC-BFAF-E99F072C3BA7}" type="parTrans" cxnId="{EF845E2F-139C-4139-995E-4375A74DDCD7}">
      <dgm:prSet/>
      <dgm:spPr/>
      <dgm:t>
        <a:bodyPr/>
        <a:lstStyle/>
        <a:p>
          <a:endParaRPr lang="en-US"/>
        </a:p>
      </dgm:t>
    </dgm:pt>
    <dgm:pt modelId="{4BF6ECE0-21B4-4999-8887-9F9C183A7543}" type="sibTrans" cxnId="{EF845E2F-139C-4139-995E-4375A74DDCD7}">
      <dgm:prSet/>
      <dgm:spPr/>
      <dgm:t>
        <a:bodyPr/>
        <a:lstStyle/>
        <a:p>
          <a:endParaRPr lang="en-US"/>
        </a:p>
      </dgm:t>
    </dgm:pt>
    <dgm:pt modelId="{B8A0EC3E-5F23-465B-B240-C10BA0E5C8EE}">
      <dgm:prSet phldrT="[Text]"/>
      <dgm:spPr/>
      <dgm:t>
        <a:bodyPr/>
        <a:lstStyle/>
        <a:p>
          <a:endParaRPr lang="en-US"/>
        </a:p>
      </dgm:t>
    </dgm:pt>
    <dgm:pt modelId="{2FB94DB0-76D0-413D-B8A8-3B88E206F211}" type="parTrans" cxnId="{0060E966-1C8A-4920-9386-6327D0AFCD99}">
      <dgm:prSet/>
      <dgm:spPr/>
      <dgm:t>
        <a:bodyPr/>
        <a:lstStyle/>
        <a:p>
          <a:endParaRPr lang="en-US"/>
        </a:p>
      </dgm:t>
    </dgm:pt>
    <dgm:pt modelId="{319A279F-1D47-4957-8521-97AC8398C521}" type="sibTrans" cxnId="{0060E966-1C8A-4920-9386-6327D0AFCD99}">
      <dgm:prSet/>
      <dgm:spPr/>
      <dgm:t>
        <a:bodyPr/>
        <a:lstStyle/>
        <a:p>
          <a:endParaRPr lang="en-US"/>
        </a:p>
      </dgm:t>
    </dgm:pt>
    <dgm:pt modelId="{848F9E38-7C4B-40AD-AFF1-6B0176EDE637}">
      <dgm:prSet phldrT="[Text]"/>
      <dgm:spPr/>
      <dgm:t>
        <a:bodyPr/>
        <a:lstStyle/>
        <a:p>
          <a:endParaRPr lang="en-US"/>
        </a:p>
      </dgm:t>
    </dgm:pt>
    <dgm:pt modelId="{F3C8486D-430E-4286-AC90-329D68A03D64}" type="parTrans" cxnId="{99A96991-BF78-48FD-81FA-D5C306B88199}">
      <dgm:prSet/>
      <dgm:spPr/>
      <dgm:t>
        <a:bodyPr/>
        <a:lstStyle/>
        <a:p>
          <a:endParaRPr lang="en-US"/>
        </a:p>
      </dgm:t>
    </dgm:pt>
    <dgm:pt modelId="{EC300EB8-1787-4432-B675-BD4D4E8C604F}" type="sibTrans" cxnId="{99A96991-BF78-48FD-81FA-D5C306B88199}">
      <dgm:prSet/>
      <dgm:spPr/>
      <dgm:t>
        <a:bodyPr/>
        <a:lstStyle/>
        <a:p>
          <a:endParaRPr lang="en-US"/>
        </a:p>
      </dgm:t>
    </dgm:pt>
    <dgm:pt modelId="{AFC83D36-24A5-4BDB-9A66-17C2122E3FBF}">
      <dgm:prSet custT="1"/>
      <dgm:spPr/>
      <dgm:t>
        <a:bodyPr/>
        <a:lstStyle/>
        <a:p>
          <a:r>
            <a:rPr lang="en-US" sz="1200" dirty="0"/>
            <a:t>Customer Interactions</a:t>
          </a:r>
        </a:p>
      </dgm:t>
    </dgm:pt>
    <dgm:pt modelId="{FD4718D8-1C68-4D54-B880-15F064906C56}" type="parTrans" cxnId="{44E26222-ADB6-4D29-857F-9A3791358BE6}">
      <dgm:prSet/>
      <dgm:spPr/>
      <dgm:t>
        <a:bodyPr/>
        <a:lstStyle/>
        <a:p>
          <a:endParaRPr lang="en-US"/>
        </a:p>
      </dgm:t>
    </dgm:pt>
    <dgm:pt modelId="{398B90FE-5A82-476D-B005-4410A6D1B801}" type="sibTrans" cxnId="{44E26222-ADB6-4D29-857F-9A3791358BE6}">
      <dgm:prSet/>
      <dgm:spPr/>
      <dgm:t>
        <a:bodyPr/>
        <a:lstStyle/>
        <a:p>
          <a:endParaRPr lang="en-US"/>
        </a:p>
      </dgm:t>
    </dgm:pt>
    <dgm:pt modelId="{1B743F7E-CC08-404E-8CA1-FA5B2116FDEC}" type="pres">
      <dgm:prSet presAssocID="{3437EBCB-2209-4193-96F8-DE630095BF44}" presName="Name0" presStyleCnt="0">
        <dgm:presLayoutVars>
          <dgm:chMax val="1"/>
          <dgm:dir/>
          <dgm:animLvl val="ctr"/>
          <dgm:resizeHandles val="exact"/>
        </dgm:presLayoutVars>
      </dgm:prSet>
      <dgm:spPr/>
    </dgm:pt>
    <dgm:pt modelId="{773F1AD3-E11C-407A-AD1C-DFF3E74BCF21}" type="pres">
      <dgm:prSet presAssocID="{C2E49BBE-B112-430F-A512-55ED541EE172}" presName="centerShape" presStyleLbl="node0" presStyleIdx="0" presStyleCnt="1" custScaleX="78211" custScaleY="77101"/>
      <dgm:spPr/>
    </dgm:pt>
    <dgm:pt modelId="{F2F37289-93D2-4EC2-A49B-E52C4845E5F3}" type="pres">
      <dgm:prSet presAssocID="{0A5958DF-090F-42B9-8E4F-EF6162A39C9C}" presName="node" presStyleLbl="node1" presStyleIdx="0" presStyleCnt="4">
        <dgm:presLayoutVars>
          <dgm:bulletEnabled val="1"/>
        </dgm:presLayoutVars>
      </dgm:prSet>
      <dgm:spPr/>
    </dgm:pt>
    <dgm:pt modelId="{1F3BEBB4-CD37-4CD6-8561-967811D53354}" type="pres">
      <dgm:prSet presAssocID="{0A5958DF-090F-42B9-8E4F-EF6162A39C9C}" presName="dummy" presStyleCnt="0"/>
      <dgm:spPr/>
    </dgm:pt>
    <dgm:pt modelId="{86B9ED4B-53A1-40B9-83A9-670744AC361F}" type="pres">
      <dgm:prSet presAssocID="{7A2A3DB9-D19A-4FAA-8C0E-1E5A69E6C551}" presName="sibTrans" presStyleLbl="sibTrans2D1" presStyleIdx="0" presStyleCnt="4"/>
      <dgm:spPr/>
    </dgm:pt>
    <dgm:pt modelId="{EA9F7757-9C53-4609-AA9C-50BCD3D1415E}" type="pres">
      <dgm:prSet presAssocID="{8B5E580D-1B41-49C8-A56D-5E9303D51A2D}" presName="node" presStyleLbl="node1" presStyleIdx="1" presStyleCnt="4" custScaleX="156850" custScaleY="93863">
        <dgm:presLayoutVars>
          <dgm:bulletEnabled val="1"/>
        </dgm:presLayoutVars>
      </dgm:prSet>
      <dgm:spPr/>
    </dgm:pt>
    <dgm:pt modelId="{A040BCE8-D463-4D0E-9956-571321FAF753}" type="pres">
      <dgm:prSet presAssocID="{8B5E580D-1B41-49C8-A56D-5E9303D51A2D}" presName="dummy" presStyleCnt="0"/>
      <dgm:spPr/>
    </dgm:pt>
    <dgm:pt modelId="{4EE6D681-4E64-4D09-9FC3-AF7E3D4E0EE6}" type="pres">
      <dgm:prSet presAssocID="{9E919B49-BDA5-4816-A862-9FD6D6AA6868}" presName="sibTrans" presStyleLbl="sibTrans2D1" presStyleIdx="1" presStyleCnt="4"/>
      <dgm:spPr/>
    </dgm:pt>
    <dgm:pt modelId="{D8B511B0-24A9-4D6A-8739-BAFEE998A482}" type="pres">
      <dgm:prSet presAssocID="{CAF33B8E-21B3-4816-BF6F-5745CE8C5B7C}" presName="node" presStyleLbl="node1" presStyleIdx="2" presStyleCnt="4" custScaleX="123805">
        <dgm:presLayoutVars>
          <dgm:bulletEnabled val="1"/>
        </dgm:presLayoutVars>
      </dgm:prSet>
      <dgm:spPr/>
    </dgm:pt>
    <dgm:pt modelId="{46E2B082-9865-453C-B76F-AAA5ACC8CC80}" type="pres">
      <dgm:prSet presAssocID="{CAF33B8E-21B3-4816-BF6F-5745CE8C5B7C}" presName="dummy" presStyleCnt="0"/>
      <dgm:spPr/>
    </dgm:pt>
    <dgm:pt modelId="{2EC7C2A3-5064-4C15-A71E-E1EE77A6804A}" type="pres">
      <dgm:prSet presAssocID="{D2F4C35C-F2B1-4830-9825-768A7B84B9BA}" presName="sibTrans" presStyleLbl="sibTrans2D1" presStyleIdx="2" presStyleCnt="4"/>
      <dgm:spPr/>
    </dgm:pt>
    <dgm:pt modelId="{591561BB-5151-45EF-AB66-895875E90252}" type="pres">
      <dgm:prSet presAssocID="{AFC83D36-24A5-4BDB-9A66-17C2122E3FBF}" presName="node" presStyleLbl="node1" presStyleIdx="3" presStyleCnt="4" custScaleX="141600">
        <dgm:presLayoutVars>
          <dgm:bulletEnabled val="1"/>
        </dgm:presLayoutVars>
      </dgm:prSet>
      <dgm:spPr/>
    </dgm:pt>
    <dgm:pt modelId="{881C8CA7-B934-4916-A2A1-173D6E25A4E3}" type="pres">
      <dgm:prSet presAssocID="{AFC83D36-24A5-4BDB-9A66-17C2122E3FBF}" presName="dummy" presStyleCnt="0"/>
      <dgm:spPr/>
    </dgm:pt>
    <dgm:pt modelId="{1C047713-07CE-43D9-9C23-F0D182AB6C51}" type="pres">
      <dgm:prSet presAssocID="{398B90FE-5A82-476D-B005-4410A6D1B801}" presName="sibTrans" presStyleLbl="sibTrans2D1" presStyleIdx="3" presStyleCnt="4"/>
      <dgm:spPr/>
    </dgm:pt>
  </dgm:ptLst>
  <dgm:cxnLst>
    <dgm:cxn modelId="{E7777F06-E21E-4C12-93E8-3C43C344C7A2}" srcId="{C2E49BBE-B112-430F-A512-55ED541EE172}" destId="{CAF33B8E-21B3-4816-BF6F-5745CE8C5B7C}" srcOrd="2" destOrd="0" parTransId="{83D0A2AC-793C-4982-B4B4-AE043627B0DB}" sibTransId="{D2F4C35C-F2B1-4830-9825-768A7B84B9BA}"/>
    <dgm:cxn modelId="{1CB59510-5DEF-4CEC-BD33-14A6DD37A22E}" srcId="{3437EBCB-2209-4193-96F8-DE630095BF44}" destId="{22889B85-7057-415E-ACF0-370D3D3C35D4}" srcOrd="2" destOrd="0" parTransId="{15AB1882-D3EF-4452-8B19-7E79F523D399}" sibTransId="{7091FD6C-1CDB-4271-83EA-2E57625F0171}"/>
    <dgm:cxn modelId="{44E26222-ADB6-4D29-857F-9A3791358BE6}" srcId="{C2E49BBE-B112-430F-A512-55ED541EE172}" destId="{AFC83D36-24A5-4BDB-9A66-17C2122E3FBF}" srcOrd="3" destOrd="0" parTransId="{FD4718D8-1C68-4D54-B880-15F064906C56}" sibTransId="{398B90FE-5A82-476D-B005-4410A6D1B801}"/>
    <dgm:cxn modelId="{57FE712B-A202-4647-81BE-AD5402776905}" srcId="{3437EBCB-2209-4193-96F8-DE630095BF44}" destId="{67719967-1B64-4100-8092-F2E0329F4ACB}" srcOrd="6" destOrd="0" parTransId="{35C9A3BE-816A-4805-9B21-4060C68C2043}" sibTransId="{E1D58FF7-C726-4DD7-AD7F-462BE2C2CE60}"/>
    <dgm:cxn modelId="{EF845E2F-139C-4139-995E-4375A74DDCD7}" srcId="{3437EBCB-2209-4193-96F8-DE630095BF44}" destId="{AFDE292E-717B-4DBC-9EB1-85C0D1DD03E2}" srcOrd="8" destOrd="0" parTransId="{0943CBEE-A598-4BDC-BFAF-E99F072C3BA7}" sibTransId="{4BF6ECE0-21B4-4999-8887-9F9C183A7543}"/>
    <dgm:cxn modelId="{AD71E65C-898B-429F-B48F-3266E33A5D77}" type="presOf" srcId="{7A2A3DB9-D19A-4FAA-8C0E-1E5A69E6C551}" destId="{86B9ED4B-53A1-40B9-83A9-670744AC361F}" srcOrd="0" destOrd="0" presId="urn:microsoft.com/office/officeart/2005/8/layout/radial6"/>
    <dgm:cxn modelId="{6D9CBF43-3DDB-4A84-97BA-CFFE12329370}" type="presOf" srcId="{CAF33B8E-21B3-4816-BF6F-5745CE8C5B7C}" destId="{D8B511B0-24A9-4D6A-8739-BAFEE998A482}" srcOrd="0" destOrd="0" presId="urn:microsoft.com/office/officeart/2005/8/layout/radial6"/>
    <dgm:cxn modelId="{2508E443-6B75-4674-81C7-B2BE8ACE2C63}" type="presOf" srcId="{8B5E580D-1B41-49C8-A56D-5E9303D51A2D}" destId="{EA9F7757-9C53-4609-AA9C-50BCD3D1415E}" srcOrd="0" destOrd="0" presId="urn:microsoft.com/office/officeart/2005/8/layout/radial6"/>
    <dgm:cxn modelId="{015DAC45-ADF3-4577-88F5-A2F1829DE759}" srcId="{C2E49BBE-B112-430F-A512-55ED541EE172}" destId="{0A5958DF-090F-42B9-8E4F-EF6162A39C9C}" srcOrd="0" destOrd="0" parTransId="{999FF2E2-FB40-4A3C-AAC0-53F75DA459E5}" sibTransId="{7A2A3DB9-D19A-4FAA-8C0E-1E5A69E6C551}"/>
    <dgm:cxn modelId="{0060E966-1C8A-4920-9386-6327D0AFCD99}" srcId="{3437EBCB-2209-4193-96F8-DE630095BF44}" destId="{B8A0EC3E-5F23-465B-B240-C10BA0E5C8EE}" srcOrd="9" destOrd="0" parTransId="{2FB94DB0-76D0-413D-B8A8-3B88E206F211}" sibTransId="{319A279F-1D47-4957-8521-97AC8398C521}"/>
    <dgm:cxn modelId="{FD175F4B-EB6C-4136-A677-6B17ECE97117}" type="presOf" srcId="{C2E49BBE-B112-430F-A512-55ED541EE172}" destId="{773F1AD3-E11C-407A-AD1C-DFF3E74BCF21}" srcOrd="0" destOrd="0" presId="urn:microsoft.com/office/officeart/2005/8/layout/radial6"/>
    <dgm:cxn modelId="{9F414750-8381-4762-B876-E42C79B438EC}" srcId="{3437EBCB-2209-4193-96F8-DE630095BF44}" destId="{C2E49BBE-B112-430F-A512-55ED541EE172}" srcOrd="0" destOrd="0" parTransId="{09A1676F-BB6F-43A5-9E21-2F9F97EEAD98}" sibTransId="{52850D6A-C6C4-412E-BE60-577B6A60464A}"/>
    <dgm:cxn modelId="{D6019873-0756-4FFC-9100-36A0B8D92EFF}" srcId="{3437EBCB-2209-4193-96F8-DE630095BF44}" destId="{8FA3401C-ABB0-4EC5-9C28-51D5EBF55892}" srcOrd="3" destOrd="0" parTransId="{FCBE1D21-9665-4876-A2E4-E8C4157C3291}" sibTransId="{767F17E6-D5A5-4F9F-A68D-BFD8D45B98AE}"/>
    <dgm:cxn modelId="{D7877E59-ED01-4778-9221-E17E6179DAF8}" srcId="{3437EBCB-2209-4193-96F8-DE630095BF44}" destId="{B24E098D-D5F3-48BA-837B-ECAF9B7928E2}" srcOrd="4" destOrd="0" parTransId="{1DE5FB00-526D-425C-999C-8994F8EFDB7B}" sibTransId="{8871F618-C911-483A-8268-E47112565E16}"/>
    <dgm:cxn modelId="{79DDE88B-DE6F-4450-811B-59B3869ED94F}" type="presOf" srcId="{0A5958DF-090F-42B9-8E4F-EF6162A39C9C}" destId="{F2F37289-93D2-4EC2-A49B-E52C4845E5F3}" srcOrd="0" destOrd="0" presId="urn:microsoft.com/office/officeart/2005/8/layout/radial6"/>
    <dgm:cxn modelId="{AC74EC8E-E85C-4524-81E8-2E5C0D08C47E}" srcId="{C2E49BBE-B112-430F-A512-55ED541EE172}" destId="{8B5E580D-1B41-49C8-A56D-5E9303D51A2D}" srcOrd="1" destOrd="0" parTransId="{749B4FE9-2B9B-4D22-8A2D-6999DEB3E17D}" sibTransId="{9E919B49-BDA5-4816-A862-9FD6D6AA6868}"/>
    <dgm:cxn modelId="{99A96991-BF78-48FD-81FA-D5C306B88199}" srcId="{3437EBCB-2209-4193-96F8-DE630095BF44}" destId="{848F9E38-7C4B-40AD-AFF1-6B0176EDE637}" srcOrd="10" destOrd="0" parTransId="{F3C8486D-430E-4286-AC90-329D68A03D64}" sibTransId="{EC300EB8-1787-4432-B675-BD4D4E8C604F}"/>
    <dgm:cxn modelId="{543DFE9B-F260-40F9-AE02-2DD265A70A49}" type="presOf" srcId="{398B90FE-5A82-476D-B005-4410A6D1B801}" destId="{1C047713-07CE-43D9-9C23-F0D182AB6C51}" srcOrd="0" destOrd="0" presId="urn:microsoft.com/office/officeart/2005/8/layout/radial6"/>
    <dgm:cxn modelId="{22EED5AF-70CF-4AF4-8B1E-03BD9D49E78A}" type="presOf" srcId="{D2F4C35C-F2B1-4830-9825-768A7B84B9BA}" destId="{2EC7C2A3-5064-4C15-A71E-E1EE77A6804A}" srcOrd="0" destOrd="0" presId="urn:microsoft.com/office/officeart/2005/8/layout/radial6"/>
    <dgm:cxn modelId="{3AD0C5BD-CD5C-4611-BB80-D95BB50EF7EF}" srcId="{3437EBCB-2209-4193-96F8-DE630095BF44}" destId="{7C4C7BF4-5990-475E-99CF-AD336431152D}" srcOrd="5" destOrd="0" parTransId="{11482101-9421-4901-AA87-D49C74973ACA}" sibTransId="{0169C993-90B4-472A-B272-11C6CA1C845D}"/>
    <dgm:cxn modelId="{3587D8BE-5D28-4324-97AD-48392B269232}" srcId="{3437EBCB-2209-4193-96F8-DE630095BF44}" destId="{48770BA7-D96C-4519-8A9E-6E5EEF8FAD2B}" srcOrd="1" destOrd="0" parTransId="{BCABC19C-575A-4D12-97A7-D61217FEB088}" sibTransId="{807664AF-B2DE-4CBE-90DB-38578A274968}"/>
    <dgm:cxn modelId="{AE28DBCB-D48C-4544-9C62-E7D3FCB5AA7E}" type="presOf" srcId="{AFC83D36-24A5-4BDB-9A66-17C2122E3FBF}" destId="{591561BB-5151-45EF-AB66-895875E90252}" srcOrd="0" destOrd="0" presId="urn:microsoft.com/office/officeart/2005/8/layout/radial6"/>
    <dgm:cxn modelId="{4680E6DE-F1EC-49CD-9C43-079E55134F62}" type="presOf" srcId="{3437EBCB-2209-4193-96F8-DE630095BF44}" destId="{1B743F7E-CC08-404E-8CA1-FA5B2116FDEC}" srcOrd="0" destOrd="0" presId="urn:microsoft.com/office/officeart/2005/8/layout/radial6"/>
    <dgm:cxn modelId="{558324E7-9518-4999-9D75-E23AE3D8D3E3}" srcId="{3437EBCB-2209-4193-96F8-DE630095BF44}" destId="{D87518B0-D941-41D2-BFB9-D075D72499AC}" srcOrd="7" destOrd="0" parTransId="{0AD95BDB-2EC0-4E04-947F-0ACBC8561A37}" sibTransId="{F1FEFAD4-CA4C-47AD-B5B6-034EA13932AA}"/>
    <dgm:cxn modelId="{471EF3F6-FC4F-4B89-8277-68F81D6C4539}" type="presOf" srcId="{9E919B49-BDA5-4816-A862-9FD6D6AA6868}" destId="{4EE6D681-4E64-4D09-9FC3-AF7E3D4E0EE6}" srcOrd="0" destOrd="0" presId="urn:microsoft.com/office/officeart/2005/8/layout/radial6"/>
    <dgm:cxn modelId="{D1EBB291-14C8-4703-890F-49B2FC3AEAC1}" type="presParOf" srcId="{1B743F7E-CC08-404E-8CA1-FA5B2116FDEC}" destId="{773F1AD3-E11C-407A-AD1C-DFF3E74BCF21}" srcOrd="0" destOrd="0" presId="urn:microsoft.com/office/officeart/2005/8/layout/radial6"/>
    <dgm:cxn modelId="{5C8ADB29-886F-4439-983D-2F4B93DFBC62}" type="presParOf" srcId="{1B743F7E-CC08-404E-8CA1-FA5B2116FDEC}" destId="{F2F37289-93D2-4EC2-A49B-E52C4845E5F3}" srcOrd="1" destOrd="0" presId="urn:microsoft.com/office/officeart/2005/8/layout/radial6"/>
    <dgm:cxn modelId="{7506A33D-43EA-4BF9-B047-EBA55E908FD1}" type="presParOf" srcId="{1B743F7E-CC08-404E-8CA1-FA5B2116FDEC}" destId="{1F3BEBB4-CD37-4CD6-8561-967811D53354}" srcOrd="2" destOrd="0" presId="urn:microsoft.com/office/officeart/2005/8/layout/radial6"/>
    <dgm:cxn modelId="{696AA931-489F-4EB2-A8AE-8266F8ACFB3E}" type="presParOf" srcId="{1B743F7E-CC08-404E-8CA1-FA5B2116FDEC}" destId="{86B9ED4B-53A1-40B9-83A9-670744AC361F}" srcOrd="3" destOrd="0" presId="urn:microsoft.com/office/officeart/2005/8/layout/radial6"/>
    <dgm:cxn modelId="{24C07EB5-9881-40F4-AD85-83788E78EC77}" type="presParOf" srcId="{1B743F7E-CC08-404E-8CA1-FA5B2116FDEC}" destId="{EA9F7757-9C53-4609-AA9C-50BCD3D1415E}" srcOrd="4" destOrd="0" presId="urn:microsoft.com/office/officeart/2005/8/layout/radial6"/>
    <dgm:cxn modelId="{B0CE7F4E-813D-4BE4-8C25-DFB142E195DA}" type="presParOf" srcId="{1B743F7E-CC08-404E-8CA1-FA5B2116FDEC}" destId="{A040BCE8-D463-4D0E-9956-571321FAF753}" srcOrd="5" destOrd="0" presId="urn:microsoft.com/office/officeart/2005/8/layout/radial6"/>
    <dgm:cxn modelId="{679C3422-F5D5-412F-8994-8C2034CA7543}" type="presParOf" srcId="{1B743F7E-CC08-404E-8CA1-FA5B2116FDEC}" destId="{4EE6D681-4E64-4D09-9FC3-AF7E3D4E0EE6}" srcOrd="6" destOrd="0" presId="urn:microsoft.com/office/officeart/2005/8/layout/radial6"/>
    <dgm:cxn modelId="{4E46870A-AF27-4E14-B828-04E806DC4B43}" type="presParOf" srcId="{1B743F7E-CC08-404E-8CA1-FA5B2116FDEC}" destId="{D8B511B0-24A9-4D6A-8739-BAFEE998A482}" srcOrd="7" destOrd="0" presId="urn:microsoft.com/office/officeart/2005/8/layout/radial6"/>
    <dgm:cxn modelId="{DB876C26-E0CE-4EE4-B8B7-42695828BF2F}" type="presParOf" srcId="{1B743F7E-CC08-404E-8CA1-FA5B2116FDEC}" destId="{46E2B082-9865-453C-B76F-AAA5ACC8CC80}" srcOrd="8" destOrd="0" presId="urn:microsoft.com/office/officeart/2005/8/layout/radial6"/>
    <dgm:cxn modelId="{AE53399C-ACCE-4DB3-8AB8-2696C6ED0205}" type="presParOf" srcId="{1B743F7E-CC08-404E-8CA1-FA5B2116FDEC}" destId="{2EC7C2A3-5064-4C15-A71E-E1EE77A6804A}" srcOrd="9" destOrd="0" presId="urn:microsoft.com/office/officeart/2005/8/layout/radial6"/>
    <dgm:cxn modelId="{F258B20C-FBEE-4DA5-BAEC-88D6EA3A238B}" type="presParOf" srcId="{1B743F7E-CC08-404E-8CA1-FA5B2116FDEC}" destId="{591561BB-5151-45EF-AB66-895875E90252}" srcOrd="10" destOrd="0" presId="urn:microsoft.com/office/officeart/2005/8/layout/radial6"/>
    <dgm:cxn modelId="{06426573-CEBE-4DC8-B86E-F44A97616160}" type="presParOf" srcId="{1B743F7E-CC08-404E-8CA1-FA5B2116FDEC}" destId="{881C8CA7-B934-4916-A2A1-173D6E25A4E3}" srcOrd="11" destOrd="0" presId="urn:microsoft.com/office/officeart/2005/8/layout/radial6"/>
    <dgm:cxn modelId="{6E49F626-1ED7-4347-B3D8-CE98ECA2B588}" type="presParOf" srcId="{1B743F7E-CC08-404E-8CA1-FA5B2116FDEC}" destId="{1C047713-07CE-43D9-9C23-F0D182AB6C51}"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809E5-F7D6-42EF-AF95-400805ACE358}" type="doc">
      <dgm:prSet loTypeId="urn:microsoft.com/office/officeart/2005/8/layout/matrix3" loCatId="matrix" qsTypeId="urn:microsoft.com/office/officeart/2005/8/quickstyle/simple1" qsCatId="simple" csTypeId="urn:microsoft.com/office/officeart/2005/8/colors/accent6_4" csCatId="accent6" phldr="1"/>
      <dgm:spPr/>
      <dgm:t>
        <a:bodyPr/>
        <a:lstStyle/>
        <a:p>
          <a:endParaRPr lang="en-US"/>
        </a:p>
      </dgm:t>
    </dgm:pt>
    <dgm:pt modelId="{C11B7BB9-649F-4D68-91A5-33A5A0A0B1CE}">
      <dgm:prSet phldrT="[Text]"/>
      <dgm:spPr/>
      <dgm:t>
        <a:bodyPr/>
        <a:lstStyle/>
        <a:p>
          <a:r>
            <a:rPr lang="en-US" dirty="0"/>
            <a:t>Customer Service	</a:t>
          </a:r>
        </a:p>
      </dgm:t>
    </dgm:pt>
    <dgm:pt modelId="{E20A9570-18F9-4C13-9CF0-EEE7F934D1BC}" type="parTrans" cxnId="{65029C17-054C-47C0-A719-C2A5EB1989E1}">
      <dgm:prSet/>
      <dgm:spPr/>
      <dgm:t>
        <a:bodyPr/>
        <a:lstStyle/>
        <a:p>
          <a:endParaRPr lang="en-US"/>
        </a:p>
      </dgm:t>
    </dgm:pt>
    <dgm:pt modelId="{530C297D-6D19-462E-B261-A299843CB16B}" type="sibTrans" cxnId="{65029C17-054C-47C0-A719-C2A5EB1989E1}">
      <dgm:prSet/>
      <dgm:spPr/>
      <dgm:t>
        <a:bodyPr/>
        <a:lstStyle/>
        <a:p>
          <a:endParaRPr lang="en-US"/>
        </a:p>
      </dgm:t>
    </dgm:pt>
    <dgm:pt modelId="{3450017C-60B7-4583-A143-114F0F7B6DEF}">
      <dgm:prSet phldrT="[Text]"/>
      <dgm:spPr/>
      <dgm:t>
        <a:bodyPr/>
        <a:lstStyle/>
        <a:p>
          <a:r>
            <a:rPr lang="en-US" dirty="0"/>
            <a:t>Marketing Strategies</a:t>
          </a:r>
        </a:p>
      </dgm:t>
    </dgm:pt>
    <dgm:pt modelId="{22B1CD02-2061-43C8-AE48-50F9EB7BC193}" type="parTrans" cxnId="{1ED91103-6DF3-4F5B-9C74-F8B3E559E2D4}">
      <dgm:prSet/>
      <dgm:spPr/>
      <dgm:t>
        <a:bodyPr/>
        <a:lstStyle/>
        <a:p>
          <a:endParaRPr lang="en-US"/>
        </a:p>
      </dgm:t>
    </dgm:pt>
    <dgm:pt modelId="{69D92255-75AD-4441-B43E-8DC65B4CA8B6}" type="sibTrans" cxnId="{1ED91103-6DF3-4F5B-9C74-F8B3E559E2D4}">
      <dgm:prSet/>
      <dgm:spPr/>
      <dgm:t>
        <a:bodyPr/>
        <a:lstStyle/>
        <a:p>
          <a:endParaRPr lang="en-US"/>
        </a:p>
      </dgm:t>
    </dgm:pt>
    <dgm:pt modelId="{9583DAFD-9C18-4772-A02E-75D52572B6AF}">
      <dgm:prSet phldrT="[Text]"/>
      <dgm:spPr/>
      <dgm:t>
        <a:bodyPr/>
        <a:lstStyle/>
        <a:p>
          <a:r>
            <a:rPr lang="en-US" dirty="0"/>
            <a:t>Product Offerings</a:t>
          </a:r>
        </a:p>
      </dgm:t>
    </dgm:pt>
    <dgm:pt modelId="{409842B7-9EA3-403A-A231-9C32965CD8F6}" type="parTrans" cxnId="{74C5892A-D776-45C1-A29E-01B7B07726D8}">
      <dgm:prSet/>
      <dgm:spPr/>
      <dgm:t>
        <a:bodyPr/>
        <a:lstStyle/>
        <a:p>
          <a:endParaRPr lang="en-US"/>
        </a:p>
      </dgm:t>
    </dgm:pt>
    <dgm:pt modelId="{BCAEC174-7F20-42EA-AC5A-68EDD8CCE618}" type="sibTrans" cxnId="{74C5892A-D776-45C1-A29E-01B7B07726D8}">
      <dgm:prSet/>
      <dgm:spPr/>
      <dgm:t>
        <a:bodyPr/>
        <a:lstStyle/>
        <a:p>
          <a:endParaRPr lang="en-US"/>
        </a:p>
      </dgm:t>
    </dgm:pt>
    <dgm:pt modelId="{D248E2C8-16EC-4399-B23F-B47FF4063099}">
      <dgm:prSet phldrT="[Text]"/>
      <dgm:spPr/>
      <dgm:t>
        <a:bodyPr/>
        <a:lstStyle/>
        <a:p>
          <a:r>
            <a:rPr lang="en-US" dirty="0"/>
            <a:t>Discount Offerings</a:t>
          </a:r>
        </a:p>
      </dgm:t>
    </dgm:pt>
    <dgm:pt modelId="{E4D7C5CF-3B34-4762-BAE5-E3FAEF390E80}" type="parTrans" cxnId="{3A307F98-A105-424A-B5F3-0F0E8B4C0213}">
      <dgm:prSet/>
      <dgm:spPr/>
      <dgm:t>
        <a:bodyPr/>
        <a:lstStyle/>
        <a:p>
          <a:endParaRPr lang="en-US"/>
        </a:p>
      </dgm:t>
    </dgm:pt>
    <dgm:pt modelId="{86175612-B222-47CF-A328-A3DE58F908DD}" type="sibTrans" cxnId="{3A307F98-A105-424A-B5F3-0F0E8B4C0213}">
      <dgm:prSet/>
      <dgm:spPr/>
      <dgm:t>
        <a:bodyPr/>
        <a:lstStyle/>
        <a:p>
          <a:endParaRPr lang="en-US"/>
        </a:p>
      </dgm:t>
    </dgm:pt>
    <dgm:pt modelId="{D0F47B49-A1E5-49D7-B46B-A86DE395A587}" type="pres">
      <dgm:prSet presAssocID="{ED7809E5-F7D6-42EF-AF95-400805ACE358}" presName="matrix" presStyleCnt="0">
        <dgm:presLayoutVars>
          <dgm:chMax val="1"/>
          <dgm:dir/>
          <dgm:resizeHandles val="exact"/>
        </dgm:presLayoutVars>
      </dgm:prSet>
      <dgm:spPr/>
    </dgm:pt>
    <dgm:pt modelId="{63E1233D-DDF5-4EB5-8A0B-BD40E4FC4FB3}" type="pres">
      <dgm:prSet presAssocID="{ED7809E5-F7D6-42EF-AF95-400805ACE358}" presName="diamond" presStyleLbl="bgShp" presStyleIdx="0" presStyleCnt="1"/>
      <dgm:spPr/>
    </dgm:pt>
    <dgm:pt modelId="{9702C2E7-C454-42C0-B5A1-0CFE05528F9E}" type="pres">
      <dgm:prSet presAssocID="{ED7809E5-F7D6-42EF-AF95-400805ACE358}" presName="quad1" presStyleLbl="node1" presStyleIdx="0" presStyleCnt="4">
        <dgm:presLayoutVars>
          <dgm:chMax val="0"/>
          <dgm:chPref val="0"/>
          <dgm:bulletEnabled val="1"/>
        </dgm:presLayoutVars>
      </dgm:prSet>
      <dgm:spPr/>
    </dgm:pt>
    <dgm:pt modelId="{2EFBD658-718F-4347-8D47-8E15E5F8C363}" type="pres">
      <dgm:prSet presAssocID="{ED7809E5-F7D6-42EF-AF95-400805ACE358}" presName="quad2" presStyleLbl="node1" presStyleIdx="1" presStyleCnt="4">
        <dgm:presLayoutVars>
          <dgm:chMax val="0"/>
          <dgm:chPref val="0"/>
          <dgm:bulletEnabled val="1"/>
        </dgm:presLayoutVars>
      </dgm:prSet>
      <dgm:spPr/>
    </dgm:pt>
    <dgm:pt modelId="{2C54EE5B-7AAE-4E14-B2FD-79A90A3E914D}" type="pres">
      <dgm:prSet presAssocID="{ED7809E5-F7D6-42EF-AF95-400805ACE358}" presName="quad3" presStyleLbl="node1" presStyleIdx="2" presStyleCnt="4">
        <dgm:presLayoutVars>
          <dgm:chMax val="0"/>
          <dgm:chPref val="0"/>
          <dgm:bulletEnabled val="1"/>
        </dgm:presLayoutVars>
      </dgm:prSet>
      <dgm:spPr/>
    </dgm:pt>
    <dgm:pt modelId="{7425721F-3715-40A9-B70A-FC925DB1B191}" type="pres">
      <dgm:prSet presAssocID="{ED7809E5-F7D6-42EF-AF95-400805ACE358}" presName="quad4" presStyleLbl="node1" presStyleIdx="3" presStyleCnt="4">
        <dgm:presLayoutVars>
          <dgm:chMax val="0"/>
          <dgm:chPref val="0"/>
          <dgm:bulletEnabled val="1"/>
        </dgm:presLayoutVars>
      </dgm:prSet>
      <dgm:spPr/>
    </dgm:pt>
  </dgm:ptLst>
  <dgm:cxnLst>
    <dgm:cxn modelId="{C6DB1101-05A1-44C7-8DEF-CCE2D11B7115}" type="presOf" srcId="{3450017C-60B7-4583-A143-114F0F7B6DEF}" destId="{2EFBD658-718F-4347-8D47-8E15E5F8C363}" srcOrd="0" destOrd="0" presId="urn:microsoft.com/office/officeart/2005/8/layout/matrix3"/>
    <dgm:cxn modelId="{1ED91103-6DF3-4F5B-9C74-F8B3E559E2D4}" srcId="{ED7809E5-F7D6-42EF-AF95-400805ACE358}" destId="{3450017C-60B7-4583-A143-114F0F7B6DEF}" srcOrd="1" destOrd="0" parTransId="{22B1CD02-2061-43C8-AE48-50F9EB7BC193}" sibTransId="{69D92255-75AD-4441-B43E-8DC65B4CA8B6}"/>
    <dgm:cxn modelId="{65029C17-054C-47C0-A719-C2A5EB1989E1}" srcId="{ED7809E5-F7D6-42EF-AF95-400805ACE358}" destId="{C11B7BB9-649F-4D68-91A5-33A5A0A0B1CE}" srcOrd="0" destOrd="0" parTransId="{E20A9570-18F9-4C13-9CF0-EEE7F934D1BC}" sibTransId="{530C297D-6D19-462E-B261-A299843CB16B}"/>
    <dgm:cxn modelId="{74C5892A-D776-45C1-A29E-01B7B07726D8}" srcId="{ED7809E5-F7D6-42EF-AF95-400805ACE358}" destId="{9583DAFD-9C18-4772-A02E-75D52572B6AF}" srcOrd="2" destOrd="0" parTransId="{409842B7-9EA3-403A-A231-9C32965CD8F6}" sibTransId="{BCAEC174-7F20-42EA-AC5A-68EDD8CCE618}"/>
    <dgm:cxn modelId="{827CAD30-89A2-4F26-AAEB-2C87B9E9CD16}" type="presOf" srcId="{D248E2C8-16EC-4399-B23F-B47FF4063099}" destId="{7425721F-3715-40A9-B70A-FC925DB1B191}" srcOrd="0" destOrd="0" presId="urn:microsoft.com/office/officeart/2005/8/layout/matrix3"/>
    <dgm:cxn modelId="{02880867-19A1-4A33-AB34-C1931BB5CBA0}" type="presOf" srcId="{C11B7BB9-649F-4D68-91A5-33A5A0A0B1CE}" destId="{9702C2E7-C454-42C0-B5A1-0CFE05528F9E}" srcOrd="0" destOrd="0" presId="urn:microsoft.com/office/officeart/2005/8/layout/matrix3"/>
    <dgm:cxn modelId="{3A307F98-A105-424A-B5F3-0F0E8B4C0213}" srcId="{ED7809E5-F7D6-42EF-AF95-400805ACE358}" destId="{D248E2C8-16EC-4399-B23F-B47FF4063099}" srcOrd="3" destOrd="0" parTransId="{E4D7C5CF-3B34-4762-BAE5-E3FAEF390E80}" sibTransId="{86175612-B222-47CF-A328-A3DE58F908DD}"/>
    <dgm:cxn modelId="{6B626DD3-FB17-41E2-8BD3-9AD163AF7B59}" type="presOf" srcId="{9583DAFD-9C18-4772-A02E-75D52572B6AF}" destId="{2C54EE5B-7AAE-4E14-B2FD-79A90A3E914D}" srcOrd="0" destOrd="0" presId="urn:microsoft.com/office/officeart/2005/8/layout/matrix3"/>
    <dgm:cxn modelId="{3BDBA1F3-3DBD-4EB7-A4F1-47D1ED5E84E8}" type="presOf" srcId="{ED7809E5-F7D6-42EF-AF95-400805ACE358}" destId="{D0F47B49-A1E5-49D7-B46B-A86DE395A587}" srcOrd="0" destOrd="0" presId="urn:microsoft.com/office/officeart/2005/8/layout/matrix3"/>
    <dgm:cxn modelId="{E1D3FF00-642C-4E50-8425-C009217AB53F}" type="presParOf" srcId="{D0F47B49-A1E5-49D7-B46B-A86DE395A587}" destId="{63E1233D-DDF5-4EB5-8A0B-BD40E4FC4FB3}" srcOrd="0" destOrd="0" presId="urn:microsoft.com/office/officeart/2005/8/layout/matrix3"/>
    <dgm:cxn modelId="{3FBA8DA6-2725-46F8-8FA7-163E2838D9CA}" type="presParOf" srcId="{D0F47B49-A1E5-49D7-B46B-A86DE395A587}" destId="{9702C2E7-C454-42C0-B5A1-0CFE05528F9E}" srcOrd="1" destOrd="0" presId="urn:microsoft.com/office/officeart/2005/8/layout/matrix3"/>
    <dgm:cxn modelId="{8223D29C-3999-4DBA-9D24-BC43354783EA}" type="presParOf" srcId="{D0F47B49-A1E5-49D7-B46B-A86DE395A587}" destId="{2EFBD658-718F-4347-8D47-8E15E5F8C363}" srcOrd="2" destOrd="0" presId="urn:microsoft.com/office/officeart/2005/8/layout/matrix3"/>
    <dgm:cxn modelId="{8A901961-52F1-4185-842B-DEB38C62BA0F}" type="presParOf" srcId="{D0F47B49-A1E5-49D7-B46B-A86DE395A587}" destId="{2C54EE5B-7AAE-4E14-B2FD-79A90A3E914D}" srcOrd="3" destOrd="0" presId="urn:microsoft.com/office/officeart/2005/8/layout/matrix3"/>
    <dgm:cxn modelId="{9D384324-0097-45BD-BE85-923EB949E216}" type="presParOf" srcId="{D0F47B49-A1E5-49D7-B46B-A86DE395A587}" destId="{7425721F-3715-40A9-B70A-FC925DB1B191}" srcOrd="4" destOrd="0" presId="urn:microsoft.com/office/officeart/2005/8/layout/matrix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47713-07CE-43D9-9C23-F0D182AB6C51}">
      <dsp:nvSpPr>
        <dsp:cNvPr id="0" name=""/>
        <dsp:cNvSpPr/>
      </dsp:nvSpPr>
      <dsp:spPr>
        <a:xfrm>
          <a:off x="1117981" y="480878"/>
          <a:ext cx="3214707" cy="3214707"/>
        </a:xfrm>
        <a:prstGeom prst="blockArc">
          <a:avLst>
            <a:gd name="adj1" fmla="val 10800000"/>
            <a:gd name="adj2" fmla="val 16200000"/>
            <a:gd name="adj3" fmla="val 4639"/>
          </a:avLst>
        </a:prstGeom>
        <a:solidFill>
          <a:schemeClr val="accent1">
            <a:shade val="90000"/>
            <a:hueOff val="345757"/>
            <a:satOff val="-10394"/>
            <a:lumOff val="2025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C7C2A3-5064-4C15-A71E-E1EE77A6804A}">
      <dsp:nvSpPr>
        <dsp:cNvPr id="0" name=""/>
        <dsp:cNvSpPr/>
      </dsp:nvSpPr>
      <dsp:spPr>
        <a:xfrm>
          <a:off x="1117981" y="480878"/>
          <a:ext cx="3214707" cy="3214707"/>
        </a:xfrm>
        <a:prstGeom prst="blockArc">
          <a:avLst>
            <a:gd name="adj1" fmla="val 5400000"/>
            <a:gd name="adj2" fmla="val 10800000"/>
            <a:gd name="adj3" fmla="val 4639"/>
          </a:avLst>
        </a:prstGeom>
        <a:solidFill>
          <a:schemeClr val="accent1">
            <a:shade val="90000"/>
            <a:hueOff val="691513"/>
            <a:satOff val="-20789"/>
            <a:lumOff val="4050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E6D681-4E64-4D09-9FC3-AF7E3D4E0EE6}">
      <dsp:nvSpPr>
        <dsp:cNvPr id="0" name=""/>
        <dsp:cNvSpPr/>
      </dsp:nvSpPr>
      <dsp:spPr>
        <a:xfrm>
          <a:off x="1117981" y="480878"/>
          <a:ext cx="3214707" cy="3214707"/>
        </a:xfrm>
        <a:prstGeom prst="blockArc">
          <a:avLst>
            <a:gd name="adj1" fmla="val 0"/>
            <a:gd name="adj2" fmla="val 5400000"/>
            <a:gd name="adj3" fmla="val 4639"/>
          </a:avLst>
        </a:prstGeom>
        <a:solidFill>
          <a:schemeClr val="accent1">
            <a:shade val="90000"/>
            <a:hueOff val="345757"/>
            <a:satOff val="-10394"/>
            <a:lumOff val="2025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B9ED4B-53A1-40B9-83A9-670744AC361F}">
      <dsp:nvSpPr>
        <dsp:cNvPr id="0" name=""/>
        <dsp:cNvSpPr/>
      </dsp:nvSpPr>
      <dsp:spPr>
        <a:xfrm>
          <a:off x="1117981" y="480878"/>
          <a:ext cx="3214707" cy="3214707"/>
        </a:xfrm>
        <a:prstGeom prst="blockArc">
          <a:avLst>
            <a:gd name="adj1" fmla="val 16200000"/>
            <a:gd name="adj2" fmla="val 0"/>
            <a:gd name="adj3" fmla="val 463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3F1AD3-E11C-407A-AD1C-DFF3E74BCF21}">
      <dsp:nvSpPr>
        <dsp:cNvPr id="0" name=""/>
        <dsp:cNvSpPr/>
      </dsp:nvSpPr>
      <dsp:spPr>
        <a:xfrm>
          <a:off x="2146726" y="1517834"/>
          <a:ext cx="1157219" cy="1140795"/>
        </a:xfrm>
        <a:prstGeom prst="ellipse">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Input Data</a:t>
          </a:r>
        </a:p>
      </dsp:txBody>
      <dsp:txXfrm>
        <a:off x="2316197" y="1684900"/>
        <a:ext cx="818277" cy="806663"/>
      </dsp:txXfrm>
    </dsp:sp>
    <dsp:sp modelId="{F2F37289-93D2-4EC2-A49B-E52C4845E5F3}">
      <dsp:nvSpPr>
        <dsp:cNvPr id="0" name=""/>
        <dsp:cNvSpPr/>
      </dsp:nvSpPr>
      <dsp:spPr>
        <a:xfrm>
          <a:off x="2207471" y="299"/>
          <a:ext cx="1035728" cy="1035728"/>
        </a:xfrm>
        <a:prstGeom prst="ellipse">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Web Traffic data</a:t>
          </a:r>
        </a:p>
      </dsp:txBody>
      <dsp:txXfrm>
        <a:off x="2359150" y="151978"/>
        <a:ext cx="732370" cy="732370"/>
      </dsp:txXfrm>
    </dsp:sp>
    <dsp:sp modelId="{EA9F7757-9C53-4609-AA9C-50BCD3D1415E}">
      <dsp:nvSpPr>
        <dsp:cNvPr id="0" name=""/>
        <dsp:cNvSpPr/>
      </dsp:nvSpPr>
      <dsp:spPr>
        <a:xfrm>
          <a:off x="3483133" y="1602149"/>
          <a:ext cx="1624540" cy="972165"/>
        </a:xfrm>
        <a:prstGeom prst="ellipse">
          <a:avLst/>
        </a:prstGeom>
        <a:solidFill>
          <a:schemeClr val="accent1">
            <a:shade val="50000"/>
            <a:hueOff val="324875"/>
            <a:satOff val="-10179"/>
            <a:lumOff val="244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Credit Card Transactions</a:t>
          </a:r>
        </a:p>
      </dsp:txBody>
      <dsp:txXfrm>
        <a:off x="3721041" y="1744519"/>
        <a:ext cx="1148724" cy="687425"/>
      </dsp:txXfrm>
    </dsp:sp>
    <dsp:sp modelId="{D8B511B0-24A9-4D6A-8739-BAFEE998A482}">
      <dsp:nvSpPr>
        <dsp:cNvPr id="0" name=""/>
        <dsp:cNvSpPr/>
      </dsp:nvSpPr>
      <dsp:spPr>
        <a:xfrm>
          <a:off x="2084193" y="3140435"/>
          <a:ext cx="1282283" cy="1035728"/>
        </a:xfrm>
        <a:prstGeom prst="ellipse">
          <a:avLst/>
        </a:prstGeom>
        <a:solidFill>
          <a:schemeClr val="accent1">
            <a:shade val="50000"/>
            <a:hueOff val="649751"/>
            <a:satOff val="-20359"/>
            <a:lumOff val="48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Month End Balances</a:t>
          </a:r>
        </a:p>
      </dsp:txBody>
      <dsp:txXfrm>
        <a:off x="2271979" y="3292114"/>
        <a:ext cx="906711" cy="732370"/>
      </dsp:txXfrm>
    </dsp:sp>
    <dsp:sp modelId="{591561BB-5151-45EF-AB66-895875E90252}">
      <dsp:nvSpPr>
        <dsp:cNvPr id="0" name=""/>
        <dsp:cNvSpPr/>
      </dsp:nvSpPr>
      <dsp:spPr>
        <a:xfrm>
          <a:off x="421972" y="1570367"/>
          <a:ext cx="1466591" cy="1035728"/>
        </a:xfrm>
        <a:prstGeom prst="ellipse">
          <a:avLst/>
        </a:prstGeom>
        <a:solidFill>
          <a:schemeClr val="accent1">
            <a:shade val="50000"/>
            <a:hueOff val="324875"/>
            <a:satOff val="-10179"/>
            <a:lumOff val="244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Customer Interactions</a:t>
          </a:r>
        </a:p>
      </dsp:txBody>
      <dsp:txXfrm>
        <a:off x="636749" y="1722046"/>
        <a:ext cx="1037037" cy="732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1233D-DDF5-4EB5-8A0B-BD40E4FC4FB3}">
      <dsp:nvSpPr>
        <dsp:cNvPr id="0" name=""/>
        <dsp:cNvSpPr/>
      </dsp:nvSpPr>
      <dsp:spPr>
        <a:xfrm>
          <a:off x="1008112" y="0"/>
          <a:ext cx="3960440" cy="3960440"/>
        </a:xfrm>
        <a:prstGeom prst="diamond">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2C2E7-C454-42C0-B5A1-0CFE05528F9E}">
      <dsp:nvSpPr>
        <dsp:cNvPr id="0" name=""/>
        <dsp:cNvSpPr/>
      </dsp:nvSpPr>
      <dsp:spPr>
        <a:xfrm>
          <a:off x="1384353" y="376241"/>
          <a:ext cx="1544571" cy="1544571"/>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Customer Service	</a:t>
          </a:r>
        </a:p>
      </dsp:txBody>
      <dsp:txXfrm>
        <a:off x="1459753" y="451641"/>
        <a:ext cx="1393771" cy="1393771"/>
      </dsp:txXfrm>
    </dsp:sp>
    <dsp:sp modelId="{2EFBD658-718F-4347-8D47-8E15E5F8C363}">
      <dsp:nvSpPr>
        <dsp:cNvPr id="0" name=""/>
        <dsp:cNvSpPr/>
      </dsp:nvSpPr>
      <dsp:spPr>
        <a:xfrm>
          <a:off x="3047738" y="376241"/>
          <a:ext cx="1544571" cy="1544571"/>
        </a:xfrm>
        <a:prstGeom prst="roundRect">
          <a:avLst/>
        </a:prstGeom>
        <a:solidFill>
          <a:schemeClr val="accent6">
            <a:shade val="50000"/>
            <a:hueOff val="-134702"/>
            <a:satOff val="517"/>
            <a:lumOff val="19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Marketing Strategies</a:t>
          </a:r>
        </a:p>
      </dsp:txBody>
      <dsp:txXfrm>
        <a:off x="3123138" y="451641"/>
        <a:ext cx="1393771" cy="1393771"/>
      </dsp:txXfrm>
    </dsp:sp>
    <dsp:sp modelId="{2C54EE5B-7AAE-4E14-B2FD-79A90A3E914D}">
      <dsp:nvSpPr>
        <dsp:cNvPr id="0" name=""/>
        <dsp:cNvSpPr/>
      </dsp:nvSpPr>
      <dsp:spPr>
        <a:xfrm>
          <a:off x="1384353" y="2039626"/>
          <a:ext cx="1544571" cy="1544571"/>
        </a:xfrm>
        <a:prstGeom prst="roundRect">
          <a:avLst/>
        </a:prstGeom>
        <a:solidFill>
          <a:schemeClr val="accent6">
            <a:shade val="50000"/>
            <a:hueOff val="-269405"/>
            <a:satOff val="1035"/>
            <a:lumOff val="398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Product Offerings</a:t>
          </a:r>
        </a:p>
      </dsp:txBody>
      <dsp:txXfrm>
        <a:off x="1459753" y="2115026"/>
        <a:ext cx="1393771" cy="1393771"/>
      </dsp:txXfrm>
    </dsp:sp>
    <dsp:sp modelId="{7425721F-3715-40A9-B70A-FC925DB1B191}">
      <dsp:nvSpPr>
        <dsp:cNvPr id="0" name=""/>
        <dsp:cNvSpPr/>
      </dsp:nvSpPr>
      <dsp:spPr>
        <a:xfrm>
          <a:off x="3047738" y="2039626"/>
          <a:ext cx="1544571" cy="1544571"/>
        </a:xfrm>
        <a:prstGeom prst="roundRect">
          <a:avLst/>
        </a:prstGeom>
        <a:solidFill>
          <a:schemeClr val="accent6">
            <a:shade val="50000"/>
            <a:hueOff val="-134702"/>
            <a:satOff val="517"/>
            <a:lumOff val="19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Discount Offerings</a:t>
          </a:r>
        </a:p>
      </dsp:txBody>
      <dsp:txXfrm>
        <a:off x="3123138" y="2115026"/>
        <a:ext cx="1393771" cy="139377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10/10/2017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10/10/2017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10/10/2017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10/10/2017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10/10/2017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10/10/2017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10/10/2017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10/10/2017</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10/10/2017</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10/10/2017</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10/10/2017</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10/10/2017</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10/10/2017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rpingila@asu.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diagramQuickStyle" Target="../diagrams/quickStyle2.xml"/><Relationship Id="rId18" Type="http://schemas.openxmlformats.org/officeDocument/2006/relationships/image" Target="../media/image11.png"/><Relationship Id="rId3" Type="http://schemas.openxmlformats.org/officeDocument/2006/relationships/diagramLayout" Target="../diagrams/layout1.xml"/><Relationship Id="rId21" Type="http://schemas.openxmlformats.org/officeDocument/2006/relationships/image" Target="../media/image14.svg"/><Relationship Id="rId7" Type="http://schemas.openxmlformats.org/officeDocument/2006/relationships/image" Target="../media/image5.png"/><Relationship Id="rId12" Type="http://schemas.openxmlformats.org/officeDocument/2006/relationships/diagramLayout" Target="../diagrams/layout2.xml"/><Relationship Id="rId17" Type="http://schemas.openxmlformats.org/officeDocument/2006/relationships/image" Target="../media/image10.svg"/><Relationship Id="rId2" Type="http://schemas.openxmlformats.org/officeDocument/2006/relationships/diagramData" Target="../diagrams/data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Data" Target="../diagrams/data2.xml"/><Relationship Id="rId5" Type="http://schemas.openxmlformats.org/officeDocument/2006/relationships/diagramColors" Target="../diagrams/colors1.xml"/><Relationship Id="rId15" Type="http://schemas.microsoft.com/office/2007/relationships/diagramDrawing" Target="../diagrams/drawing2.xml"/><Relationship Id="rId23" Type="http://schemas.openxmlformats.org/officeDocument/2006/relationships/image" Target="../media/image16.svg"/><Relationship Id="rId10" Type="http://schemas.openxmlformats.org/officeDocument/2006/relationships/image" Target="../media/image8.svg"/><Relationship Id="rId19" Type="http://schemas.openxmlformats.org/officeDocument/2006/relationships/image" Target="../media/image12.svg"/><Relationship Id="rId4" Type="http://schemas.openxmlformats.org/officeDocument/2006/relationships/diagramQuickStyle" Target="../diagrams/quickStyle1.xml"/><Relationship Id="rId9" Type="http://schemas.openxmlformats.org/officeDocument/2006/relationships/image" Target="../media/image7.png"/><Relationship Id="rId14" Type="http://schemas.openxmlformats.org/officeDocument/2006/relationships/diagramColors" Target="../diagrams/colors2.xml"/><Relationship Id="rId2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6181326" cy="2514601"/>
          </a:xfrm>
        </p:spPr>
        <p:txBody>
          <a:bodyPr/>
          <a:lstStyle/>
          <a:p>
            <a:r>
              <a:rPr lang="en-US" dirty="0"/>
              <a:t>Wells Fargo Analytics Challenge</a:t>
            </a:r>
          </a:p>
        </p:txBody>
      </p:sp>
      <p:sp>
        <p:nvSpPr>
          <p:cNvPr id="4" name="Subtitle 2">
            <a:extLst>
              <a:ext uri="{FF2B5EF4-FFF2-40B4-BE49-F238E27FC236}">
                <a16:creationId xmlns:a16="http://schemas.microsoft.com/office/drawing/2014/main" id="{20ABB7C0-8BC5-44C1-B855-0A93C5294582}"/>
              </a:ext>
            </a:extLst>
          </p:cNvPr>
          <p:cNvSpPr txBox="1">
            <a:spLocks/>
          </p:cNvSpPr>
          <p:nvPr/>
        </p:nvSpPr>
        <p:spPr>
          <a:xfrm>
            <a:off x="1065214" y="3573016"/>
            <a:ext cx="3528392" cy="1397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a:lnSpc>
                <a:spcPct val="80000"/>
              </a:lnSpc>
            </a:pPr>
            <a:r>
              <a:rPr lang="en-US" sz="2200" dirty="0"/>
              <a:t>Raja Siddartha Pingilati</a:t>
            </a:r>
          </a:p>
          <a:p>
            <a:pPr>
              <a:lnSpc>
                <a:spcPct val="80000"/>
              </a:lnSpc>
            </a:pPr>
            <a:r>
              <a:rPr lang="en-US" sz="2200" dirty="0">
                <a:hlinkClick r:id="rId2"/>
              </a:rPr>
              <a:t>rpingila@asu.edu</a:t>
            </a:r>
            <a:endParaRPr lang="en-US" sz="2200" dirty="0"/>
          </a:p>
          <a:p>
            <a:pPr>
              <a:lnSpc>
                <a:spcPct val="80000"/>
              </a:lnSpc>
            </a:pPr>
            <a:r>
              <a:rPr lang="en-US" sz="2200" dirty="0"/>
              <a:t>+1 (480) 886 1673</a:t>
            </a:r>
          </a:p>
          <a:p>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43262" y="0"/>
            <a:ext cx="8751550" cy="764704"/>
          </a:xfrm>
        </p:spPr>
        <p:txBody>
          <a:bodyPr/>
          <a:lstStyle/>
          <a:p>
            <a:r>
              <a:rPr lang="en-US" dirty="0"/>
              <a:t>Business Objective</a:t>
            </a:r>
          </a:p>
        </p:txBody>
      </p:sp>
      <p:sp>
        <p:nvSpPr>
          <p:cNvPr id="14" name="Content Placeholder 13"/>
          <p:cNvSpPr>
            <a:spLocks noGrp="1"/>
          </p:cNvSpPr>
          <p:nvPr>
            <p:ph idx="1"/>
          </p:nvPr>
        </p:nvSpPr>
        <p:spPr>
          <a:xfrm>
            <a:off x="837828" y="1340768"/>
            <a:ext cx="9493696" cy="4191000"/>
          </a:xfrm>
        </p:spPr>
        <p:txBody>
          <a:bodyPr/>
          <a:lstStyle/>
          <a:p>
            <a:r>
              <a:rPr lang="en-US" sz="2400" dirty="0"/>
              <a:t>The derived insights from the given dataset are used to provide Wells Fargo with solutions to</a:t>
            </a:r>
          </a:p>
          <a:p>
            <a:pPr lvl="1"/>
            <a:r>
              <a:rPr lang="en-US" sz="2400" dirty="0"/>
              <a:t>Improve </a:t>
            </a:r>
            <a:r>
              <a:rPr lang="en-US" sz="2400" b="1" dirty="0"/>
              <a:t>Customer Service </a:t>
            </a:r>
          </a:p>
          <a:p>
            <a:pPr lvl="1"/>
            <a:r>
              <a:rPr lang="en-US" sz="2400" dirty="0"/>
              <a:t>Formulate </a:t>
            </a:r>
            <a:r>
              <a:rPr lang="en-US" sz="2400" b="1" dirty="0"/>
              <a:t>Marketing Strategies </a:t>
            </a:r>
            <a:r>
              <a:rPr lang="en-US" sz="2400" dirty="0"/>
              <a:t>based on customer information</a:t>
            </a:r>
          </a:p>
          <a:p>
            <a:pPr lvl="1"/>
            <a:r>
              <a:rPr lang="en-US" sz="2400" dirty="0"/>
              <a:t>Develop new customized </a:t>
            </a:r>
            <a:r>
              <a:rPr lang="en-US" sz="2400" b="1" dirty="0"/>
              <a:t>Product Offerings </a:t>
            </a:r>
            <a:r>
              <a:rPr lang="en-US" sz="2400" dirty="0"/>
              <a:t>based on customer information</a:t>
            </a:r>
          </a:p>
          <a:p>
            <a:pPr lvl="1"/>
            <a:r>
              <a:rPr lang="en-US" sz="2400" dirty="0"/>
              <a:t>Build efficient </a:t>
            </a:r>
            <a:r>
              <a:rPr lang="en-US" sz="2400" b="1" dirty="0"/>
              <a:t>Discount Strategies/Offerings </a:t>
            </a:r>
            <a:r>
              <a:rPr lang="en-US" sz="2400" dirty="0"/>
              <a:t>based on transactional data to further improve revenue from transactions</a:t>
            </a:r>
          </a:p>
          <a:p>
            <a:pPr marL="45720" indent="0">
              <a:buNone/>
            </a:pPr>
            <a:endParaRPr lang="en-US" dirty="0"/>
          </a:p>
          <a:p>
            <a:pPr marL="45720" indent="0">
              <a:buNone/>
            </a:pPr>
            <a:endParaRPr lang="en-US" b="1" dirty="0">
              <a:solidFill>
                <a:schemeClr val="accent1">
                  <a:lumMod val="75000"/>
                </a:schemeClr>
              </a:solidFill>
            </a:endParaRPr>
          </a:p>
          <a:p>
            <a:pPr marL="45720" indent="0">
              <a:buNone/>
            </a:pPr>
            <a:endParaRPr lang="en-US" b="1" dirty="0">
              <a:solidFill>
                <a:schemeClr val="accent1">
                  <a:lumMod val="75000"/>
                </a:schemeClr>
              </a:solidFill>
              <a:latin typeface="+mj-lt"/>
              <a:ea typeface="+mj-ea"/>
              <a:cs typeface="+mj-cs"/>
            </a:endParaRP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4A573E55-958C-410A-871C-E21C122FFA1C}"/>
              </a:ext>
            </a:extLst>
          </p:cNvPr>
          <p:cNvGraphicFramePr/>
          <p:nvPr>
            <p:extLst>
              <p:ext uri="{D42A27DB-BD31-4B8C-83A1-F6EECF244321}">
                <p14:modId xmlns:p14="http://schemas.microsoft.com/office/powerpoint/2010/main" val="4047453995"/>
              </p:ext>
            </p:extLst>
          </p:nvPr>
        </p:nvGraphicFramePr>
        <p:xfrm>
          <a:off x="-341049" y="956312"/>
          <a:ext cx="5529646"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Arrow: Right 18">
            <a:extLst>
              <a:ext uri="{FF2B5EF4-FFF2-40B4-BE49-F238E27FC236}">
                <a16:creationId xmlns:a16="http://schemas.microsoft.com/office/drawing/2014/main" id="{5EB1CE96-22C9-4F15-B96B-7548D370072E}"/>
              </a:ext>
            </a:extLst>
          </p:cNvPr>
          <p:cNvSpPr/>
          <p:nvPr/>
        </p:nvSpPr>
        <p:spPr>
          <a:xfrm>
            <a:off x="4996796" y="1826639"/>
            <a:ext cx="1368152" cy="3081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Data Analysis using </a:t>
            </a:r>
            <a:r>
              <a:rPr lang="en-IN" sz="1400" b="1" dirty="0">
                <a:solidFill>
                  <a:srgbClr val="002060"/>
                </a:solidFill>
              </a:rPr>
              <a:t>R statistical Software</a:t>
            </a:r>
          </a:p>
        </p:txBody>
      </p:sp>
      <p:pic>
        <p:nvPicPr>
          <p:cNvPr id="21" name="Graphic 20" descr="Piggy Bank">
            <a:extLst>
              <a:ext uri="{FF2B5EF4-FFF2-40B4-BE49-F238E27FC236}">
                <a16:creationId xmlns:a16="http://schemas.microsoft.com/office/drawing/2014/main" id="{4CFF1C47-01BC-4DCA-A28D-61FB72F7AE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780" y="1484784"/>
            <a:ext cx="773931" cy="773931"/>
          </a:xfrm>
          <a:prstGeom prst="rect">
            <a:avLst/>
          </a:prstGeom>
        </p:spPr>
      </p:pic>
      <p:pic>
        <p:nvPicPr>
          <p:cNvPr id="23" name="Graphic 22" descr="Head with Gears">
            <a:extLst>
              <a:ext uri="{FF2B5EF4-FFF2-40B4-BE49-F238E27FC236}">
                <a16:creationId xmlns:a16="http://schemas.microsoft.com/office/drawing/2014/main" id="{A0635686-AB5E-4F3F-A2E3-266E7F37417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68571" y="1772816"/>
            <a:ext cx="757102" cy="757102"/>
          </a:xfrm>
          <a:prstGeom prst="rect">
            <a:avLst/>
          </a:prstGeom>
        </p:spPr>
      </p:pic>
      <p:graphicFrame>
        <p:nvGraphicFramePr>
          <p:cNvPr id="8" name="Diagram 7">
            <a:extLst>
              <a:ext uri="{FF2B5EF4-FFF2-40B4-BE49-F238E27FC236}">
                <a16:creationId xmlns:a16="http://schemas.microsoft.com/office/drawing/2014/main" id="{A8635713-17E6-4656-8501-84911DC40954}"/>
              </a:ext>
            </a:extLst>
          </p:cNvPr>
          <p:cNvGraphicFramePr/>
          <p:nvPr>
            <p:extLst>
              <p:ext uri="{D42A27DB-BD31-4B8C-83A1-F6EECF244321}">
                <p14:modId xmlns:p14="http://schemas.microsoft.com/office/powerpoint/2010/main" val="1798122204"/>
              </p:ext>
            </p:extLst>
          </p:nvPr>
        </p:nvGraphicFramePr>
        <p:xfrm>
          <a:off x="5590356" y="1154823"/>
          <a:ext cx="5976664" cy="396044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10" name="Graphic 9" descr="Call center">
            <a:extLst>
              <a:ext uri="{FF2B5EF4-FFF2-40B4-BE49-F238E27FC236}">
                <a16:creationId xmlns:a16="http://schemas.microsoft.com/office/drawing/2014/main" id="{99DB19DC-5C0F-4B43-8BE7-0A516DDEC7F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466099" y="1270533"/>
            <a:ext cx="601216" cy="601216"/>
          </a:xfrm>
          <a:prstGeom prst="rect">
            <a:avLst/>
          </a:prstGeom>
        </p:spPr>
      </p:pic>
      <p:pic>
        <p:nvPicPr>
          <p:cNvPr id="12" name="Graphic 11" descr="Megaphone">
            <a:extLst>
              <a:ext uri="{FF2B5EF4-FFF2-40B4-BE49-F238E27FC236}">
                <a16:creationId xmlns:a16="http://schemas.microsoft.com/office/drawing/2014/main" id="{C19F9D20-8A0E-4124-8FD1-190AE206C2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61021" y="1270533"/>
            <a:ext cx="661384" cy="661384"/>
          </a:xfrm>
          <a:prstGeom prst="rect">
            <a:avLst/>
          </a:prstGeom>
        </p:spPr>
      </p:pic>
      <p:pic>
        <p:nvPicPr>
          <p:cNvPr id="16" name="Graphic 15" descr="Briefcase">
            <a:extLst>
              <a:ext uri="{FF2B5EF4-FFF2-40B4-BE49-F238E27FC236}">
                <a16:creationId xmlns:a16="http://schemas.microsoft.com/office/drawing/2014/main" id="{4D85081F-567F-485F-87AA-E7CD00AC64E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346897" y="4238882"/>
            <a:ext cx="669565" cy="669565"/>
          </a:xfrm>
          <a:prstGeom prst="rect">
            <a:avLst/>
          </a:prstGeom>
        </p:spPr>
      </p:pic>
      <p:pic>
        <p:nvPicPr>
          <p:cNvPr id="20" name="Graphic 19" descr="Shopping cart">
            <a:extLst>
              <a:ext uri="{FF2B5EF4-FFF2-40B4-BE49-F238E27FC236}">
                <a16:creationId xmlns:a16="http://schemas.microsoft.com/office/drawing/2014/main" id="{36650400-816D-4B39-B3F4-62F811935DD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126292" y="4177605"/>
            <a:ext cx="730842" cy="730842"/>
          </a:xfrm>
          <a:prstGeom prst="rect">
            <a:avLst/>
          </a:prstGeom>
        </p:spPr>
      </p:pic>
    </p:spTree>
    <p:extLst>
      <p:ext uri="{BB962C8B-B14F-4D97-AF65-F5344CB8AC3E}">
        <p14:creationId xmlns:p14="http://schemas.microsoft.com/office/powerpoint/2010/main" val="1169137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DD19-3384-43D6-9C6F-B3D8048A3FCE}"/>
              </a:ext>
            </a:extLst>
          </p:cNvPr>
          <p:cNvSpPr>
            <a:spLocks noGrp="1"/>
          </p:cNvSpPr>
          <p:nvPr>
            <p:ph type="title"/>
          </p:nvPr>
        </p:nvSpPr>
        <p:spPr>
          <a:xfrm>
            <a:off x="693812" y="337623"/>
            <a:ext cx="9925744" cy="375320"/>
          </a:xfrm>
        </p:spPr>
        <p:txBody>
          <a:bodyPr>
            <a:noAutofit/>
          </a:bodyPr>
          <a:lstStyle/>
          <a:p>
            <a:r>
              <a:rPr lang="en-IN" sz="2800" dirty="0"/>
              <a:t>Target Marketing &amp; Product Offerings using Web Traffic Data</a:t>
            </a:r>
          </a:p>
        </p:txBody>
      </p:sp>
      <p:sp>
        <p:nvSpPr>
          <p:cNvPr id="3" name="Content Placeholder 2">
            <a:extLst>
              <a:ext uri="{FF2B5EF4-FFF2-40B4-BE49-F238E27FC236}">
                <a16:creationId xmlns:a16="http://schemas.microsoft.com/office/drawing/2014/main" id="{6BD94F5F-C231-4E06-86BF-344FF5944214}"/>
              </a:ext>
            </a:extLst>
          </p:cNvPr>
          <p:cNvSpPr>
            <a:spLocks noGrp="1"/>
          </p:cNvSpPr>
          <p:nvPr>
            <p:ph idx="1"/>
          </p:nvPr>
        </p:nvSpPr>
        <p:spPr>
          <a:xfrm>
            <a:off x="1197868" y="1052736"/>
            <a:ext cx="8686801" cy="4680520"/>
          </a:xfrm>
        </p:spPr>
        <p:txBody>
          <a:bodyPr>
            <a:normAutofit fontScale="85000" lnSpcReduction="20000"/>
          </a:bodyPr>
          <a:lstStyle/>
          <a:p>
            <a:r>
              <a:rPr lang="en-IN" dirty="0"/>
              <a:t>Since we have only few records for each Customer, we have decided to target the customer based on the age group he belongs to.</a:t>
            </a:r>
          </a:p>
          <a:p>
            <a:r>
              <a:rPr lang="en-IN" dirty="0"/>
              <a:t>The customers are divided into groups based on the following age ranges</a:t>
            </a:r>
          </a:p>
          <a:p>
            <a:endParaRPr lang="en-IN" dirty="0"/>
          </a:p>
          <a:p>
            <a:endParaRPr lang="en-IN" dirty="0"/>
          </a:p>
          <a:p>
            <a:endParaRPr lang="en-IN" dirty="0"/>
          </a:p>
          <a:p>
            <a:endParaRPr lang="en-IN" dirty="0"/>
          </a:p>
          <a:p>
            <a:pPr marL="45720" indent="0">
              <a:buNone/>
            </a:pPr>
            <a:r>
              <a:rPr lang="en-IN" b="1" dirty="0">
                <a:solidFill>
                  <a:schemeClr val="accent1">
                    <a:lumMod val="75000"/>
                  </a:schemeClr>
                </a:solidFill>
              </a:rPr>
              <a:t>Note:</a:t>
            </a:r>
          </a:p>
          <a:p>
            <a:r>
              <a:rPr lang="en-IN" dirty="0"/>
              <a:t>The factor for grouping can be changed accordingly and similar analysis can be performed. </a:t>
            </a:r>
          </a:p>
          <a:p>
            <a:r>
              <a:rPr lang="en-IN" dirty="0"/>
              <a:t>Domain Knowledge can help identify the factors that can be used to perform further analysis </a:t>
            </a:r>
          </a:p>
          <a:p>
            <a:r>
              <a:rPr lang="en-IN" dirty="0"/>
              <a:t>The </a:t>
            </a:r>
            <a:r>
              <a:rPr lang="en-IN" dirty="0">
                <a:solidFill>
                  <a:schemeClr val="accent1">
                    <a:lumMod val="75000"/>
                  </a:schemeClr>
                </a:solidFill>
              </a:rPr>
              <a:t>final landing pages </a:t>
            </a:r>
            <a:r>
              <a:rPr lang="en-IN" dirty="0"/>
              <a:t>are assumed to be the information the customer is searching for.</a:t>
            </a:r>
          </a:p>
          <a:p>
            <a:endParaRPr lang="en-IN" dirty="0"/>
          </a:p>
          <a:p>
            <a:endParaRPr lang="en-IN" dirty="0"/>
          </a:p>
        </p:txBody>
      </p:sp>
      <p:graphicFrame>
        <p:nvGraphicFramePr>
          <p:cNvPr id="4" name="Table 3">
            <a:extLst>
              <a:ext uri="{FF2B5EF4-FFF2-40B4-BE49-F238E27FC236}">
                <a16:creationId xmlns:a16="http://schemas.microsoft.com/office/drawing/2014/main" id="{28614E04-8C86-475A-A0E0-869E690682FF}"/>
              </a:ext>
            </a:extLst>
          </p:cNvPr>
          <p:cNvGraphicFramePr>
            <a:graphicFrameLocks noGrp="1"/>
          </p:cNvGraphicFramePr>
          <p:nvPr>
            <p:extLst>
              <p:ext uri="{D42A27DB-BD31-4B8C-83A1-F6EECF244321}">
                <p14:modId xmlns:p14="http://schemas.microsoft.com/office/powerpoint/2010/main" val="1081835738"/>
              </p:ext>
            </p:extLst>
          </p:nvPr>
        </p:nvGraphicFramePr>
        <p:xfrm>
          <a:off x="2422004" y="2276872"/>
          <a:ext cx="5417256" cy="1483360"/>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60601797"/>
                    </a:ext>
                  </a:extLst>
                </a:gridCol>
                <a:gridCol w="2320912">
                  <a:extLst>
                    <a:ext uri="{9D8B030D-6E8A-4147-A177-3AD203B41FA5}">
                      <a16:colId xmlns:a16="http://schemas.microsoft.com/office/drawing/2014/main" val="2041793794"/>
                    </a:ext>
                  </a:extLst>
                </a:gridCol>
              </a:tblGrid>
              <a:tr h="370840">
                <a:tc>
                  <a:txBody>
                    <a:bodyPr/>
                    <a:lstStyle/>
                    <a:p>
                      <a:r>
                        <a:rPr lang="en-IN" dirty="0"/>
                        <a:t>Customer Age Range</a:t>
                      </a:r>
                    </a:p>
                  </a:txBody>
                  <a:tcPr/>
                </a:tc>
                <a:tc>
                  <a:txBody>
                    <a:bodyPr/>
                    <a:lstStyle/>
                    <a:p>
                      <a:r>
                        <a:rPr lang="en-IN" dirty="0"/>
                        <a:t>Age Group</a:t>
                      </a:r>
                    </a:p>
                  </a:txBody>
                  <a:tcPr/>
                </a:tc>
                <a:extLst>
                  <a:ext uri="{0D108BD9-81ED-4DB2-BD59-A6C34878D82A}">
                    <a16:rowId xmlns:a16="http://schemas.microsoft.com/office/drawing/2014/main" val="1982120687"/>
                  </a:ext>
                </a:extLst>
              </a:tr>
              <a:tr h="370840">
                <a:tc>
                  <a:txBody>
                    <a:bodyPr/>
                    <a:lstStyle/>
                    <a:p>
                      <a:r>
                        <a:rPr lang="en-IN" dirty="0"/>
                        <a:t>If Age&gt;50</a:t>
                      </a:r>
                    </a:p>
                  </a:txBody>
                  <a:tcPr/>
                </a:tc>
                <a:tc>
                  <a:txBody>
                    <a:bodyPr/>
                    <a:lstStyle/>
                    <a:p>
                      <a:r>
                        <a:rPr lang="en-IN" dirty="0"/>
                        <a:t>Old</a:t>
                      </a:r>
                    </a:p>
                  </a:txBody>
                  <a:tcPr/>
                </a:tc>
                <a:extLst>
                  <a:ext uri="{0D108BD9-81ED-4DB2-BD59-A6C34878D82A}">
                    <a16:rowId xmlns:a16="http://schemas.microsoft.com/office/drawing/2014/main" val="609637369"/>
                  </a:ext>
                </a:extLst>
              </a:tr>
              <a:tr h="370840">
                <a:tc>
                  <a:txBody>
                    <a:bodyPr/>
                    <a:lstStyle/>
                    <a:p>
                      <a:r>
                        <a:rPr lang="en-IN" dirty="0"/>
                        <a:t>If Age between 30 and 40 </a:t>
                      </a:r>
                    </a:p>
                  </a:txBody>
                  <a:tcPr/>
                </a:tc>
                <a:tc>
                  <a:txBody>
                    <a:bodyPr/>
                    <a:lstStyle/>
                    <a:p>
                      <a:r>
                        <a:rPr lang="en-IN" dirty="0"/>
                        <a:t>Middle Age</a:t>
                      </a:r>
                    </a:p>
                  </a:txBody>
                  <a:tcPr/>
                </a:tc>
                <a:extLst>
                  <a:ext uri="{0D108BD9-81ED-4DB2-BD59-A6C34878D82A}">
                    <a16:rowId xmlns:a16="http://schemas.microsoft.com/office/drawing/2014/main" val="632004758"/>
                  </a:ext>
                </a:extLst>
              </a:tr>
              <a:tr h="370840">
                <a:tc>
                  <a:txBody>
                    <a:bodyPr/>
                    <a:lstStyle/>
                    <a:p>
                      <a:r>
                        <a:rPr lang="en-IN" dirty="0"/>
                        <a:t>If age less than 30</a:t>
                      </a:r>
                    </a:p>
                  </a:txBody>
                  <a:tcPr/>
                </a:tc>
                <a:tc>
                  <a:txBody>
                    <a:bodyPr/>
                    <a:lstStyle/>
                    <a:p>
                      <a:r>
                        <a:rPr lang="en-IN" dirty="0"/>
                        <a:t>Young</a:t>
                      </a:r>
                    </a:p>
                  </a:txBody>
                  <a:tcPr/>
                </a:tc>
                <a:extLst>
                  <a:ext uri="{0D108BD9-81ED-4DB2-BD59-A6C34878D82A}">
                    <a16:rowId xmlns:a16="http://schemas.microsoft.com/office/drawing/2014/main" val="2286552493"/>
                  </a:ext>
                </a:extLst>
              </a:tr>
            </a:tbl>
          </a:graphicData>
        </a:graphic>
      </p:graphicFrame>
    </p:spTree>
    <p:extLst>
      <p:ext uri="{BB962C8B-B14F-4D97-AF65-F5344CB8AC3E}">
        <p14:creationId xmlns:p14="http://schemas.microsoft.com/office/powerpoint/2010/main" val="228278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4DD4-F5E8-4C09-8766-4527F7D9AE86}"/>
              </a:ext>
            </a:extLst>
          </p:cNvPr>
          <p:cNvSpPr>
            <a:spLocks noGrp="1"/>
          </p:cNvSpPr>
          <p:nvPr>
            <p:ph type="title"/>
          </p:nvPr>
        </p:nvSpPr>
        <p:spPr>
          <a:xfrm>
            <a:off x="-29220" y="15370"/>
            <a:ext cx="7419776" cy="648072"/>
          </a:xfrm>
        </p:spPr>
        <p:txBody>
          <a:bodyPr>
            <a:normAutofit/>
          </a:bodyPr>
          <a:lstStyle/>
          <a:p>
            <a:r>
              <a:rPr lang="en-IN" sz="2000" dirty="0"/>
              <a:t>Target Marketing &amp; Product Offerings based on Factor “Age”</a:t>
            </a:r>
          </a:p>
        </p:txBody>
      </p:sp>
      <p:pic>
        <p:nvPicPr>
          <p:cNvPr id="5" name="Picture 4" descr="A screenshot of a social media post&#10;&#10;Description generated with very high confidence">
            <a:extLst>
              <a:ext uri="{FF2B5EF4-FFF2-40B4-BE49-F238E27FC236}">
                <a16:creationId xmlns:a16="http://schemas.microsoft.com/office/drawing/2014/main" id="{4E9620F4-978E-4BB0-982F-169F367B1865}"/>
              </a:ext>
            </a:extLst>
          </p:cNvPr>
          <p:cNvPicPr>
            <a:picLocks noChangeAspect="1"/>
          </p:cNvPicPr>
          <p:nvPr/>
        </p:nvPicPr>
        <p:blipFill>
          <a:blip r:embed="rId2"/>
          <a:stretch>
            <a:fillRect/>
          </a:stretch>
        </p:blipFill>
        <p:spPr>
          <a:xfrm>
            <a:off x="8038628" y="836712"/>
            <a:ext cx="3495537" cy="5544616"/>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id="{7F4234A4-0570-4336-8591-B7884D6BCC36}"/>
              </a:ext>
            </a:extLst>
          </p:cNvPr>
          <p:cNvPicPr>
            <a:picLocks noChangeAspect="1"/>
          </p:cNvPicPr>
          <p:nvPr/>
        </p:nvPicPr>
        <p:blipFill>
          <a:blip r:embed="rId3"/>
          <a:stretch>
            <a:fillRect/>
          </a:stretch>
        </p:blipFill>
        <p:spPr>
          <a:xfrm>
            <a:off x="4150196" y="836712"/>
            <a:ext cx="3738299" cy="5544616"/>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9AD4AC1A-69A1-49CF-B1DC-2E8377DB4B15}"/>
              </a:ext>
            </a:extLst>
          </p:cNvPr>
          <p:cNvPicPr>
            <a:picLocks noChangeAspect="1"/>
          </p:cNvPicPr>
          <p:nvPr/>
        </p:nvPicPr>
        <p:blipFill>
          <a:blip r:embed="rId4"/>
          <a:stretch>
            <a:fillRect/>
          </a:stretch>
        </p:blipFill>
        <p:spPr>
          <a:xfrm>
            <a:off x="189756" y="764704"/>
            <a:ext cx="3672408" cy="5616624"/>
          </a:xfrm>
          <a:prstGeom prst="rect">
            <a:avLst/>
          </a:prstGeom>
        </p:spPr>
      </p:pic>
      <p:sp>
        <p:nvSpPr>
          <p:cNvPr id="12" name="TextBox 11">
            <a:extLst>
              <a:ext uri="{FF2B5EF4-FFF2-40B4-BE49-F238E27FC236}">
                <a16:creationId xmlns:a16="http://schemas.microsoft.com/office/drawing/2014/main" id="{542E7451-A5EB-4472-9332-8D4FC96AD53D}"/>
              </a:ext>
            </a:extLst>
          </p:cNvPr>
          <p:cNvSpPr txBox="1"/>
          <p:nvPr/>
        </p:nvSpPr>
        <p:spPr>
          <a:xfrm>
            <a:off x="2422004" y="6369932"/>
            <a:ext cx="8352928" cy="341632"/>
          </a:xfrm>
          <a:prstGeom prst="rect">
            <a:avLst/>
          </a:prstGeom>
          <a:noFill/>
        </p:spPr>
        <p:txBody>
          <a:bodyPr wrap="square" rtlCol="0">
            <a:spAutoFit/>
          </a:bodyPr>
          <a:lstStyle/>
          <a:p>
            <a:pPr marL="365760" lvl="1">
              <a:lnSpc>
                <a:spcPct val="90000"/>
              </a:lnSpc>
              <a:spcBef>
                <a:spcPts val="1000"/>
              </a:spcBef>
              <a:buClr>
                <a:schemeClr val="tx1">
                  <a:lumMod val="65000"/>
                  <a:lumOff val="35000"/>
                </a:schemeClr>
              </a:buClr>
              <a:buSzPct val="80000"/>
            </a:pPr>
            <a:r>
              <a:rPr lang="en-IN" dirty="0">
                <a:solidFill>
                  <a:schemeClr val="tx1">
                    <a:lumMod val="65000"/>
                    <a:lumOff val="35000"/>
                  </a:schemeClr>
                </a:solidFill>
              </a:rPr>
              <a:t>Plots showing No of visits of a particular age group to a particular page</a:t>
            </a:r>
          </a:p>
        </p:txBody>
      </p:sp>
    </p:spTree>
    <p:extLst>
      <p:ext uri="{BB962C8B-B14F-4D97-AF65-F5344CB8AC3E}">
        <p14:creationId xmlns:p14="http://schemas.microsoft.com/office/powerpoint/2010/main" val="72426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CD9D-6D64-4662-9102-F285E49CA735}"/>
              </a:ext>
            </a:extLst>
          </p:cNvPr>
          <p:cNvSpPr>
            <a:spLocks noGrp="1"/>
          </p:cNvSpPr>
          <p:nvPr>
            <p:ph type="title"/>
          </p:nvPr>
        </p:nvSpPr>
        <p:spPr>
          <a:xfrm>
            <a:off x="405780" y="0"/>
            <a:ext cx="9721080" cy="648072"/>
          </a:xfrm>
        </p:spPr>
        <p:txBody>
          <a:bodyPr>
            <a:normAutofit/>
          </a:bodyPr>
          <a:lstStyle/>
          <a:p>
            <a:r>
              <a:rPr lang="en-IN" sz="2000" dirty="0"/>
              <a:t>Recommendations for Target Marketing and Product Offerings on factor “Age Group”</a:t>
            </a:r>
          </a:p>
        </p:txBody>
      </p:sp>
      <p:sp>
        <p:nvSpPr>
          <p:cNvPr id="3" name="Content Placeholder 2">
            <a:extLst>
              <a:ext uri="{FF2B5EF4-FFF2-40B4-BE49-F238E27FC236}">
                <a16:creationId xmlns:a16="http://schemas.microsoft.com/office/drawing/2014/main" id="{526EDB02-0BCF-4501-9388-39EDE426AF44}"/>
              </a:ext>
            </a:extLst>
          </p:cNvPr>
          <p:cNvSpPr>
            <a:spLocks noGrp="1"/>
          </p:cNvSpPr>
          <p:nvPr>
            <p:ph idx="1"/>
          </p:nvPr>
        </p:nvSpPr>
        <p:spPr>
          <a:xfrm>
            <a:off x="549796" y="836712"/>
            <a:ext cx="8686801" cy="4968552"/>
          </a:xfrm>
        </p:spPr>
        <p:txBody>
          <a:bodyPr>
            <a:normAutofit/>
          </a:bodyPr>
          <a:lstStyle/>
          <a:p>
            <a:r>
              <a:rPr lang="en-IN" b="1" dirty="0"/>
              <a:t>Planning for Retirement </a:t>
            </a:r>
            <a:r>
              <a:rPr lang="en-IN" dirty="0"/>
              <a:t>is the most common information customers belonging to all age groups are looking for.</a:t>
            </a:r>
          </a:p>
          <a:p>
            <a:pPr lvl="1"/>
            <a:r>
              <a:rPr lang="en-IN" dirty="0"/>
              <a:t>WF can plan more comprehensive product offering in the retirement space to attract more customers.  </a:t>
            </a:r>
          </a:p>
          <a:p>
            <a:pPr lvl="1"/>
            <a:r>
              <a:rPr lang="en-IN" dirty="0"/>
              <a:t>WF can increase the amount spent to promote Retirement Products   </a:t>
            </a:r>
          </a:p>
          <a:p>
            <a:r>
              <a:rPr lang="en-IN" b="1" dirty="0"/>
              <a:t>Investment</a:t>
            </a:r>
            <a:r>
              <a:rPr lang="en-IN" dirty="0"/>
              <a:t> is the other most prominent category among the customers.</a:t>
            </a:r>
          </a:p>
          <a:p>
            <a:pPr lvl="1"/>
            <a:r>
              <a:rPr lang="en-IN" dirty="0"/>
              <a:t>The bank should be proactive in offering the customers several investment options. </a:t>
            </a:r>
          </a:p>
          <a:p>
            <a:pPr lvl="1"/>
            <a:r>
              <a:rPr lang="en-IN" dirty="0"/>
              <a:t>The bank should try to advertise more on its investment offerings.   </a:t>
            </a:r>
          </a:p>
          <a:p>
            <a:r>
              <a:rPr lang="en-IN" b="1" dirty="0"/>
              <a:t>Fraud Information Centre </a:t>
            </a:r>
            <a:r>
              <a:rPr lang="en-IN" dirty="0"/>
              <a:t>is also most frequently searched information for all  the age groups.</a:t>
            </a:r>
          </a:p>
          <a:p>
            <a:pPr lvl="1"/>
            <a:r>
              <a:rPr lang="en-IN" dirty="0"/>
              <a:t>The bank should analyze why more customers are looking for information on fraud information centre and initiate security measures.</a:t>
            </a:r>
          </a:p>
        </p:txBody>
      </p:sp>
    </p:spTree>
    <p:extLst>
      <p:ext uri="{BB962C8B-B14F-4D97-AF65-F5344CB8AC3E}">
        <p14:creationId xmlns:p14="http://schemas.microsoft.com/office/powerpoint/2010/main" val="292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A29D-C49A-46FC-BA88-0B117E46BEE3}"/>
              </a:ext>
            </a:extLst>
          </p:cNvPr>
          <p:cNvSpPr>
            <a:spLocks noGrp="1"/>
          </p:cNvSpPr>
          <p:nvPr>
            <p:ph type="title"/>
          </p:nvPr>
        </p:nvSpPr>
        <p:spPr>
          <a:xfrm>
            <a:off x="765820" y="260648"/>
            <a:ext cx="8686801" cy="303312"/>
          </a:xfrm>
        </p:spPr>
        <p:txBody>
          <a:bodyPr>
            <a:normAutofit fontScale="90000"/>
          </a:bodyPr>
          <a:lstStyle/>
          <a:p>
            <a:r>
              <a:rPr lang="en-IN" sz="2400" dirty="0"/>
              <a:t>Discount Strategies based on Credit Card Transactions</a:t>
            </a:r>
          </a:p>
        </p:txBody>
      </p:sp>
      <p:pic>
        <p:nvPicPr>
          <p:cNvPr id="5" name="Content Placeholder 4" descr="A screenshot of a cell phone&#10;&#10;Description generated with very high confidence">
            <a:extLst>
              <a:ext uri="{FF2B5EF4-FFF2-40B4-BE49-F238E27FC236}">
                <a16:creationId xmlns:a16="http://schemas.microsoft.com/office/drawing/2014/main" id="{A55C1B9C-A69D-44A2-8D71-995F264E6C78}"/>
              </a:ext>
            </a:extLst>
          </p:cNvPr>
          <p:cNvPicPr>
            <a:picLocks noGrp="1" noChangeAspect="1"/>
          </p:cNvPicPr>
          <p:nvPr>
            <p:ph idx="1"/>
          </p:nvPr>
        </p:nvPicPr>
        <p:blipFill>
          <a:blip r:embed="rId2"/>
          <a:stretch>
            <a:fillRect/>
          </a:stretch>
        </p:blipFill>
        <p:spPr>
          <a:xfrm>
            <a:off x="189756" y="599713"/>
            <a:ext cx="4308829" cy="3981415"/>
          </a:xfrm>
        </p:spPr>
      </p:pic>
      <p:sp>
        <p:nvSpPr>
          <p:cNvPr id="8" name="Rectangle 7">
            <a:extLst>
              <a:ext uri="{FF2B5EF4-FFF2-40B4-BE49-F238E27FC236}">
                <a16:creationId xmlns:a16="http://schemas.microsoft.com/office/drawing/2014/main" id="{488034A8-5EDE-40B5-A123-B509E1341595}"/>
              </a:ext>
            </a:extLst>
          </p:cNvPr>
          <p:cNvSpPr/>
          <p:nvPr/>
        </p:nvSpPr>
        <p:spPr>
          <a:xfrm>
            <a:off x="535363" y="4670735"/>
            <a:ext cx="10585176" cy="1806648"/>
          </a:xfrm>
          <a:prstGeom prst="rect">
            <a:avLst/>
          </a:prstGeom>
        </p:spPr>
        <p:txBody>
          <a:bodyPr wrap="square">
            <a:spAutoFit/>
          </a:bodyPr>
          <a:lstStyle/>
          <a:p>
            <a:pPr marL="594360" lvl="1" indent="-228600">
              <a:lnSpc>
                <a:spcPct val="90000"/>
              </a:lnSpc>
              <a:spcBef>
                <a:spcPts val="1000"/>
              </a:spcBef>
              <a:buClr>
                <a:schemeClr val="tx1">
                  <a:lumMod val="65000"/>
                  <a:lumOff val="35000"/>
                </a:schemeClr>
              </a:buClr>
              <a:buSzPct val="80000"/>
              <a:buFont typeface="Arial" pitchFamily="34" charset="0"/>
              <a:buChar char="•"/>
            </a:pPr>
            <a:r>
              <a:rPr lang="en-IN" sz="1600" dirty="0">
                <a:solidFill>
                  <a:schemeClr val="tx1">
                    <a:lumMod val="65000"/>
                    <a:lumOff val="35000"/>
                  </a:schemeClr>
                </a:solidFill>
              </a:rPr>
              <a:t>Department stores and Entertainment categories account for at least 40% of the transactions </a:t>
            </a:r>
          </a:p>
          <a:p>
            <a:pPr marL="594360" lvl="1" indent="-228600">
              <a:lnSpc>
                <a:spcPct val="90000"/>
              </a:lnSpc>
              <a:spcBef>
                <a:spcPts val="1000"/>
              </a:spcBef>
              <a:buClr>
                <a:schemeClr val="tx1">
                  <a:lumMod val="65000"/>
                  <a:lumOff val="35000"/>
                </a:schemeClr>
              </a:buClr>
              <a:buSzPct val="80000"/>
              <a:buFont typeface="Arial" pitchFamily="34" charset="0"/>
              <a:buChar char="•"/>
            </a:pPr>
            <a:r>
              <a:rPr lang="en-IN" sz="1600" dirty="0">
                <a:solidFill>
                  <a:schemeClr val="tx1">
                    <a:lumMod val="65000"/>
                    <a:lumOff val="35000"/>
                  </a:schemeClr>
                </a:solidFill>
              </a:rPr>
              <a:t>Transportation and Wholesale have the highest amount spent per transactions  </a:t>
            </a:r>
          </a:p>
          <a:p>
            <a:pPr marL="594360" lvl="1" indent="-228600">
              <a:lnSpc>
                <a:spcPct val="90000"/>
              </a:lnSpc>
              <a:spcBef>
                <a:spcPts val="1000"/>
              </a:spcBef>
              <a:buClr>
                <a:schemeClr val="tx1">
                  <a:lumMod val="65000"/>
                  <a:lumOff val="35000"/>
                </a:schemeClr>
              </a:buClr>
              <a:buSzPct val="80000"/>
              <a:buFont typeface="Arial" pitchFamily="34" charset="0"/>
              <a:buChar char="•"/>
            </a:pPr>
            <a:r>
              <a:rPr lang="en-IN" sz="1600" dirty="0">
                <a:solidFill>
                  <a:schemeClr val="tx1">
                    <a:lumMod val="65000"/>
                    <a:lumOff val="35000"/>
                  </a:schemeClr>
                </a:solidFill>
              </a:rPr>
              <a:t>WF can try to increase the number of transactions in the categories where the amount spent per transactions is higher. It can be achieved by increasing reward  points or credit card offers in respective categories.      </a:t>
            </a:r>
          </a:p>
          <a:p>
            <a:pPr marL="594360" lvl="1" indent="-228600">
              <a:lnSpc>
                <a:spcPct val="90000"/>
              </a:lnSpc>
              <a:spcBef>
                <a:spcPts val="1000"/>
              </a:spcBef>
              <a:buClr>
                <a:schemeClr val="tx1">
                  <a:lumMod val="65000"/>
                  <a:lumOff val="35000"/>
                </a:schemeClr>
              </a:buClr>
              <a:buSzPct val="80000"/>
              <a:buFont typeface="Arial" pitchFamily="34" charset="0"/>
              <a:buChar char="•"/>
            </a:pPr>
            <a:r>
              <a:rPr lang="en-IN" sz="1600" dirty="0">
                <a:solidFill>
                  <a:schemeClr val="tx1">
                    <a:lumMod val="65000"/>
                    <a:lumOff val="35000"/>
                  </a:schemeClr>
                </a:solidFill>
              </a:rPr>
              <a:t>The recommendations are based on the observations that the increase in number of transactions and the amount spent per transaction will lead to more profitability per transaction for WF.</a:t>
            </a:r>
          </a:p>
        </p:txBody>
      </p:sp>
      <p:sp>
        <p:nvSpPr>
          <p:cNvPr id="9" name="TextBox 8">
            <a:extLst>
              <a:ext uri="{FF2B5EF4-FFF2-40B4-BE49-F238E27FC236}">
                <a16:creationId xmlns:a16="http://schemas.microsoft.com/office/drawing/2014/main" id="{153C55DE-8DE5-4B56-92C4-3F6136449A1F}"/>
              </a:ext>
            </a:extLst>
          </p:cNvPr>
          <p:cNvSpPr txBox="1"/>
          <p:nvPr/>
        </p:nvSpPr>
        <p:spPr>
          <a:xfrm>
            <a:off x="4438228" y="1158547"/>
            <a:ext cx="1080120" cy="1277273"/>
          </a:xfrm>
          <a:prstGeom prst="rect">
            <a:avLst/>
          </a:prstGeom>
          <a:noFill/>
        </p:spPr>
        <p:txBody>
          <a:bodyPr wrap="square" rtlCol="0">
            <a:spAutoFit/>
          </a:bodyPr>
          <a:lstStyle/>
          <a:p>
            <a:r>
              <a:rPr lang="en-IN" sz="1100" dirty="0"/>
              <a:t>Plot showing Percentage of Transactions Vs Category where the transactions took place</a:t>
            </a:r>
          </a:p>
        </p:txBody>
      </p:sp>
      <p:pic>
        <p:nvPicPr>
          <p:cNvPr id="10" name="Picture 9" descr="A screenshot of a cell phone&#10;&#10;Description generated with very high confidence">
            <a:extLst>
              <a:ext uri="{FF2B5EF4-FFF2-40B4-BE49-F238E27FC236}">
                <a16:creationId xmlns:a16="http://schemas.microsoft.com/office/drawing/2014/main" id="{9ECD13C3-33CA-40E1-B568-828565101546}"/>
              </a:ext>
            </a:extLst>
          </p:cNvPr>
          <p:cNvPicPr>
            <a:picLocks noChangeAspect="1"/>
          </p:cNvPicPr>
          <p:nvPr/>
        </p:nvPicPr>
        <p:blipFill>
          <a:blip r:embed="rId3"/>
          <a:stretch>
            <a:fillRect/>
          </a:stretch>
        </p:blipFill>
        <p:spPr>
          <a:xfrm>
            <a:off x="5827951" y="599713"/>
            <a:ext cx="3600400" cy="4071022"/>
          </a:xfrm>
          <a:prstGeom prst="rect">
            <a:avLst/>
          </a:prstGeom>
        </p:spPr>
      </p:pic>
      <p:sp>
        <p:nvSpPr>
          <p:cNvPr id="11" name="TextBox 10">
            <a:extLst>
              <a:ext uri="{FF2B5EF4-FFF2-40B4-BE49-F238E27FC236}">
                <a16:creationId xmlns:a16="http://schemas.microsoft.com/office/drawing/2014/main" id="{9170ECB9-5FA9-4C2E-B141-C689F6EC4E92}"/>
              </a:ext>
            </a:extLst>
          </p:cNvPr>
          <p:cNvSpPr txBox="1"/>
          <p:nvPr/>
        </p:nvSpPr>
        <p:spPr>
          <a:xfrm>
            <a:off x="9672061" y="1185420"/>
            <a:ext cx="1080120" cy="1107996"/>
          </a:xfrm>
          <a:prstGeom prst="rect">
            <a:avLst/>
          </a:prstGeom>
          <a:noFill/>
        </p:spPr>
        <p:txBody>
          <a:bodyPr wrap="square" rtlCol="0">
            <a:spAutoFit/>
          </a:bodyPr>
          <a:lstStyle/>
          <a:p>
            <a:r>
              <a:rPr lang="en-IN" sz="1100" dirty="0"/>
              <a:t>Plot showing amount per transaction Vs Category where amount is spent</a:t>
            </a:r>
          </a:p>
        </p:txBody>
      </p:sp>
      <p:sp>
        <p:nvSpPr>
          <p:cNvPr id="12" name="TextBox 11">
            <a:extLst>
              <a:ext uri="{FF2B5EF4-FFF2-40B4-BE49-F238E27FC236}">
                <a16:creationId xmlns:a16="http://schemas.microsoft.com/office/drawing/2014/main" id="{8E5F9A5F-24BE-4E86-B036-5CAFCB1AEFC8}"/>
              </a:ext>
            </a:extLst>
          </p:cNvPr>
          <p:cNvSpPr txBox="1"/>
          <p:nvPr/>
        </p:nvSpPr>
        <p:spPr>
          <a:xfrm>
            <a:off x="9672061" y="2780928"/>
            <a:ext cx="1080120" cy="1277273"/>
          </a:xfrm>
          <a:prstGeom prst="rect">
            <a:avLst/>
          </a:prstGeom>
          <a:noFill/>
        </p:spPr>
        <p:txBody>
          <a:bodyPr wrap="square" rtlCol="0">
            <a:spAutoFit/>
          </a:bodyPr>
          <a:lstStyle/>
          <a:p>
            <a:r>
              <a:rPr lang="en-IN" sz="1100" dirty="0"/>
              <a:t>Please note that Education is an Outlier with highest amount per transaction of $4908.</a:t>
            </a:r>
          </a:p>
        </p:txBody>
      </p:sp>
    </p:spTree>
    <p:extLst>
      <p:ext uri="{BB962C8B-B14F-4D97-AF65-F5344CB8AC3E}">
        <p14:creationId xmlns:p14="http://schemas.microsoft.com/office/powerpoint/2010/main" val="37809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D85-E197-4113-91F6-DF841E3B8F62}"/>
              </a:ext>
            </a:extLst>
          </p:cNvPr>
          <p:cNvSpPr>
            <a:spLocks noGrp="1"/>
          </p:cNvSpPr>
          <p:nvPr>
            <p:ph type="title"/>
          </p:nvPr>
        </p:nvSpPr>
        <p:spPr>
          <a:xfrm>
            <a:off x="477788" y="260648"/>
            <a:ext cx="8686801" cy="331440"/>
          </a:xfrm>
        </p:spPr>
        <p:txBody>
          <a:bodyPr>
            <a:normAutofit fontScale="90000"/>
          </a:bodyPr>
          <a:lstStyle/>
          <a:p>
            <a:r>
              <a:rPr lang="en-IN" sz="2000" dirty="0"/>
              <a:t>Improve Customer Service by analysing daily interactions</a:t>
            </a:r>
          </a:p>
        </p:txBody>
      </p:sp>
      <p:pic>
        <p:nvPicPr>
          <p:cNvPr id="8" name="Picture 7" descr="A screenshot of a cell phone&#10;&#10;Description generated with high confidence">
            <a:extLst>
              <a:ext uri="{FF2B5EF4-FFF2-40B4-BE49-F238E27FC236}">
                <a16:creationId xmlns:a16="http://schemas.microsoft.com/office/drawing/2014/main" id="{F0977133-7E8B-44E2-8939-825CD5B17472}"/>
              </a:ext>
            </a:extLst>
          </p:cNvPr>
          <p:cNvPicPr>
            <a:picLocks noChangeAspect="1"/>
          </p:cNvPicPr>
          <p:nvPr/>
        </p:nvPicPr>
        <p:blipFill>
          <a:blip r:embed="rId2"/>
          <a:stretch>
            <a:fillRect/>
          </a:stretch>
        </p:blipFill>
        <p:spPr>
          <a:xfrm>
            <a:off x="460521" y="764704"/>
            <a:ext cx="4904242" cy="4770130"/>
          </a:xfrm>
          <a:prstGeom prst="rect">
            <a:avLst/>
          </a:prstGeom>
        </p:spPr>
      </p:pic>
      <p:pic>
        <p:nvPicPr>
          <p:cNvPr id="16" name="Picture 15" descr="A screenshot of a cell phone screen with text&#10;&#10;Description generated with very high confidence">
            <a:extLst>
              <a:ext uri="{FF2B5EF4-FFF2-40B4-BE49-F238E27FC236}">
                <a16:creationId xmlns:a16="http://schemas.microsoft.com/office/drawing/2014/main" id="{A88168DD-460A-4519-A05B-6447682B3F19}"/>
              </a:ext>
            </a:extLst>
          </p:cNvPr>
          <p:cNvPicPr>
            <a:picLocks noChangeAspect="1"/>
          </p:cNvPicPr>
          <p:nvPr/>
        </p:nvPicPr>
        <p:blipFill>
          <a:blip r:embed="rId3"/>
          <a:stretch>
            <a:fillRect/>
          </a:stretch>
        </p:blipFill>
        <p:spPr>
          <a:xfrm>
            <a:off x="5950396" y="616992"/>
            <a:ext cx="4906060" cy="4772691"/>
          </a:xfrm>
          <a:prstGeom prst="rect">
            <a:avLst/>
          </a:prstGeom>
        </p:spPr>
      </p:pic>
      <p:sp>
        <p:nvSpPr>
          <p:cNvPr id="17" name="Rectangle 16">
            <a:extLst>
              <a:ext uri="{FF2B5EF4-FFF2-40B4-BE49-F238E27FC236}">
                <a16:creationId xmlns:a16="http://schemas.microsoft.com/office/drawing/2014/main" id="{F9C6CF6E-C8B2-4668-A0AD-F74C908D6282}"/>
              </a:ext>
            </a:extLst>
          </p:cNvPr>
          <p:cNvSpPr/>
          <p:nvPr/>
        </p:nvSpPr>
        <p:spPr>
          <a:xfrm>
            <a:off x="909836" y="5435550"/>
            <a:ext cx="10585176" cy="1323439"/>
          </a:xfrm>
          <a:prstGeom prst="rect">
            <a:avLst/>
          </a:prstGeom>
        </p:spPr>
        <p:txBody>
          <a:bodyPr wrap="square">
            <a:spAutoFit/>
          </a:bodyPr>
          <a:lstStyle/>
          <a:p>
            <a:pPr marL="285750" indent="-285750">
              <a:buFont typeface="Arial" panose="020B0604020202020204" pitchFamily="34" charset="0"/>
              <a:buChar char="•"/>
            </a:pPr>
            <a:r>
              <a:rPr lang="en-IN" sz="1600" dirty="0"/>
              <a:t>The plots show that the most common interactions are for referral, service and partner categories. </a:t>
            </a:r>
          </a:p>
          <a:p>
            <a:pPr marL="285750" indent="-285750">
              <a:buFont typeface="Arial" panose="020B0604020202020204" pitchFamily="34" charset="0"/>
              <a:buChar char="•"/>
            </a:pPr>
            <a:r>
              <a:rPr lang="en-IN" sz="1600" dirty="0"/>
              <a:t>WF can further analyze the categories to provide efficient customer service and to reduce cost by reducing the number of interactions.</a:t>
            </a:r>
          </a:p>
          <a:p>
            <a:pPr marL="285750" indent="-285750">
              <a:buFont typeface="Arial" panose="020B0604020202020204" pitchFamily="34" charset="0"/>
              <a:buChar char="•"/>
            </a:pPr>
            <a:r>
              <a:rPr lang="en-IN" sz="1600" dirty="0"/>
              <a:t>With further domain knowledge the model can be considerably improved to observe frequent complaints and provide better service.</a:t>
            </a:r>
          </a:p>
        </p:txBody>
      </p:sp>
    </p:spTree>
    <p:extLst>
      <p:ext uri="{BB962C8B-B14F-4D97-AF65-F5344CB8AC3E}">
        <p14:creationId xmlns:p14="http://schemas.microsoft.com/office/powerpoint/2010/main" val="233889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B9D98-4514-4084-9BA4-119E040A29A6}"/>
              </a:ext>
            </a:extLst>
          </p:cNvPr>
          <p:cNvSpPr>
            <a:spLocks noGrp="1"/>
          </p:cNvSpPr>
          <p:nvPr>
            <p:ph idx="1"/>
          </p:nvPr>
        </p:nvSpPr>
        <p:spPr>
          <a:xfrm>
            <a:off x="3214092" y="2564904"/>
            <a:ext cx="8686801" cy="4191000"/>
          </a:xfrm>
        </p:spPr>
        <p:txBody>
          <a:bodyPr>
            <a:normAutofit/>
          </a:bodyPr>
          <a:lstStyle/>
          <a:p>
            <a:pPr marL="45720" indent="0">
              <a:buNone/>
            </a:pPr>
            <a:r>
              <a:rPr lang="en-IN" sz="6000" dirty="0"/>
              <a:t>THANK YOU </a:t>
            </a:r>
          </a:p>
        </p:txBody>
      </p:sp>
    </p:spTree>
    <p:extLst>
      <p:ext uri="{BB962C8B-B14F-4D97-AF65-F5344CB8AC3E}">
        <p14:creationId xmlns:p14="http://schemas.microsoft.com/office/powerpoint/2010/main" val="89186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9BDEE8A-06BD-4498-8DA2-039F108111A7}" vid="{371B0C30-7F71-4EED-A6A3-8F238779D53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220E13-D325-4A9E-AA7A-0D1409275EB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40262f94-9f35-4ac3-9a90-690165a166b7"/>
    <ds:schemaRef ds:uri="a4f35948-e619-41b3-aa29-22878b09cfd2"/>
    <ds:schemaRef ds:uri="http://www.w3.org/XML/1998/namespace"/>
    <ds:schemaRef ds:uri="http://purl.org/dc/elements/1.1/"/>
  </ds:schemaRefs>
</ds:datastoreItem>
</file>

<file path=customXml/itemProps3.xml><?xml version="1.0" encoding="utf-8"?>
<ds:datastoreItem xmlns:ds="http://schemas.openxmlformats.org/officeDocument/2006/customXml" ds:itemID="{02F2BE50-DDB3-465B-A26E-975A276D4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407</TotalTime>
  <Words>575</Words>
  <Application>Microsoft Office PowerPoint</Application>
  <PresentationFormat>Custom</PresentationFormat>
  <Paragraphs>64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Medium</vt:lpstr>
      <vt:lpstr>Business Contrast 16x9</vt:lpstr>
      <vt:lpstr>Wells Fargo Analytics Challenge</vt:lpstr>
      <vt:lpstr>Business Objective</vt:lpstr>
      <vt:lpstr>PowerPoint Presentation</vt:lpstr>
      <vt:lpstr>Target Marketing &amp; Product Offerings using Web Traffic Data</vt:lpstr>
      <vt:lpstr>Target Marketing &amp; Product Offerings based on Factor “Age”</vt:lpstr>
      <vt:lpstr>Recommendations for Target Marketing and Product Offerings on factor “Age Group”</vt:lpstr>
      <vt:lpstr>Discount Strategies based on Credit Card Transactions</vt:lpstr>
      <vt:lpstr>Improve Customer Service by analysing daily interactions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Raja Siddartha Pingilati</dc:creator>
  <cp:lastModifiedBy>Raja Siddartha Pingilati</cp:lastModifiedBy>
  <cp:revision>90</cp:revision>
  <dcterms:created xsi:type="dcterms:W3CDTF">2017-09-13T19:04:34Z</dcterms:created>
  <dcterms:modified xsi:type="dcterms:W3CDTF">2017-10-10T17:54:57Z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