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1"/>
    <p:restoredTop sz="72903"/>
  </p:normalViewPr>
  <p:slideViewPr>
    <p:cSldViewPr snapToGrid="0">
      <p:cViewPr varScale="1">
        <p:scale>
          <a:sx n="125" d="100"/>
          <a:sy n="125" d="100"/>
        </p:scale>
        <p:origin x="178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ensorflow-speech-recognition-challenge" TargetMode="External"/><Relationship Id="rId4" Type="http://schemas.openxmlformats.org/officeDocument/2006/relationships/hyperlink" Target="https://github.com/ryancheunggit/tensorflow-speech-recognition-challeng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246675"/>
            <a:ext cx="85206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My first baby steps in speech recognition</a:t>
            </a:r>
            <a:endParaRPr sz="360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342025" y="2900625"/>
            <a:ext cx="23820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Ren (仁) Zhang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1D CNN - Early stopping is tricky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984900"/>
            <a:ext cx="6952624" cy="39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Plots - Something is wrong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25" y="1093925"/>
            <a:ext cx="6906349" cy="3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 ( Abandoned )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80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thought pre-compute transformations is not good idea.</a:t>
            </a:r>
            <a:br>
              <a:rPr lang="en"/>
            </a:b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some transformation in my batch generator. </a:t>
            </a:r>
            <a:endParaRPr sz="1400" b="1">
              <a:solidFill>
                <a:srgbClr val="000080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batch_generator(X: np.array, y: np.array=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batch_size: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128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task: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'train'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                  noise_level: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float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shift_level: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float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stretch_level: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float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):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sz="140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Severely slow down training and GPU utilization, even with multiprocessing.</a:t>
            </a:r>
            <a:br>
              <a:rPr lang="en"/>
            </a:b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situation with 2D image augmentation methods</a:t>
            </a:r>
            <a:endParaRPr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ARM’s paper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2400" y="3799625"/>
            <a:ext cx="8952000" cy="1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They are targeted as small model sizes and quick inference time. (which I am not bound to)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 best model from that paper gets 83% accuracy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Guided me to try 2d features, and their model structures are my starting points.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3425"/>
            <a:ext cx="8473274" cy="24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52400" y="4663950"/>
            <a:ext cx="8679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Image source: https://arxiv.org/pdf/1711.07128.pdf</a:t>
            </a:r>
            <a:endParaRPr sz="1200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8839197" cy="238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more features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77" y="1079463"/>
            <a:ext cx="6875050" cy="38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Plots - Something is wrong again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68550"/>
            <a:ext cx="67928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 the problem to cope with discrepancy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From multiclass problem with a single label from 12 classes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Softmax -&gt; categorical cross entropy Loss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To multilabel problem with 12 labels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Sigmoid -&gt; binary cross entropy Loss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To multilabel problem with 31 labels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Softmax -&gt; binary cross entropy Loss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Zoo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1D VGG style CNN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2D VGG style CNN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LSTM or GRU RNN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Convolutional RNN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Depth-separable CNN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ResNet-18 / 34 .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Fully connected network 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AutoNum type="arabicPeriod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A hybrid of CNN and RNN</a:t>
            </a: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VGG style model on mel spectrogram feature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25" y="1017725"/>
            <a:ext cx="7178900" cy="40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Speech Recognition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00" y="1170125"/>
            <a:ext cx="6374950" cy="22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403675" y="3700600"/>
            <a:ext cx="617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Classify a given ~ 1 second wav file into 12 possible class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from Nov 15 2017 to Jan 16 2018</a:t>
            </a:r>
            <a:endParaRPr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joined to get free GCP credits, but ended up competing</a:t>
            </a:r>
            <a:endParaRPr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Correlations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2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Shap values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413" y="712925"/>
            <a:ext cx="4529575" cy="23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l="160" t="-6319" r="-160" b="6319"/>
          <a:stretch/>
        </p:blipFill>
        <p:spPr>
          <a:xfrm>
            <a:off x="3470425" y="2502500"/>
            <a:ext cx="4529549" cy="23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2448725" y="1442075"/>
            <a:ext cx="10131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2448725" y="3410725"/>
            <a:ext cx="10131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Ridge regression on 22 meta inputs.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Tuned alpha on the same CV splits as the first layer.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0.5% better than best single model ( ~ 32 positions 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0.2% better than naively averaging all models ( ~ 14 positions 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you~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 to competition: 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https://www.kaggle.com/c/tensorflow-speech-recognition-challenge</a:t>
            </a:r>
            <a:r>
              <a:rPr lang="en"/>
              <a:t/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My code on github: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Helvetica"/>
                <a:ea typeface="Helvetica"/>
                <a:cs typeface="Helvetica"/>
                <a:sym typeface="Helvetica"/>
                <a:hlinkClick r:id="rId4"/>
              </a:rPr>
              <a:t>https://github.com/ryancheunggit/tensorflow-speech-recognition-challenge</a:t>
            </a: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/>
            </a:r>
            <a:b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Char char="●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Took about a week to reproduce everything from scratch on my machine </a:t>
            </a:r>
            <a:b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(Intel I7 7700 HK + Titan Xp 12G + 32G RAM)</a:t>
            </a:r>
            <a:b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Helvetica"/>
              <a:buChar char="●"/>
            </a:pPr>
            <a: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  <a:t>Q &amp; A</a:t>
            </a:r>
            <a:br>
              <a:rPr lang="en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4292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Baseline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38"/>
            <a:ext cx="672543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7111000" y="2135463"/>
            <a:ext cx="19077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tried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~77% accuracy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ranking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75" y="1024000"/>
            <a:ext cx="7877450" cy="20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l="450" r="-449"/>
          <a:stretch/>
        </p:blipFill>
        <p:spPr>
          <a:xfrm>
            <a:off x="668700" y="3396200"/>
            <a:ext cx="7877450" cy="16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317775" y="2996225"/>
            <a:ext cx="5793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Kaggle competition works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609088" y="1169325"/>
            <a:ext cx="1728600" cy="65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251238" y="2559075"/>
            <a:ext cx="1728600" cy="65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742338" y="2533525"/>
            <a:ext cx="2178000" cy="203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44038" y="2957100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board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844038" y="3473875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board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844038" y="3990650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scored</a:t>
            </a:r>
            <a:endParaRPr/>
          </a:p>
        </p:txBody>
      </p:sp>
      <p:cxnSp>
        <p:nvCxnSpPr>
          <p:cNvPr id="89" name="Shape 89"/>
          <p:cNvCxnSpPr>
            <a:stCxn id="85" idx="0"/>
            <a:endCxn id="84" idx="0"/>
          </p:cNvCxnSpPr>
          <p:nvPr/>
        </p:nvCxnSpPr>
        <p:spPr>
          <a:xfrm rot="5400000">
            <a:off x="4460638" y="1188325"/>
            <a:ext cx="25500" cy="2715900"/>
          </a:xfrm>
          <a:prstGeom prst="bentConnector3">
            <a:avLst>
              <a:gd name="adj1" fmla="val -933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>
            <a:stCxn id="83" idx="2"/>
          </p:cNvCxnSpPr>
          <p:nvPr/>
        </p:nvCxnSpPr>
        <p:spPr>
          <a:xfrm rot="5400000">
            <a:off x="4218238" y="2075175"/>
            <a:ext cx="508500" cy="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context of this competition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09088" y="1169325"/>
            <a:ext cx="1728600" cy="65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competition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251238" y="2559075"/>
            <a:ext cx="1728600" cy="65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742338" y="2533525"/>
            <a:ext cx="2178000" cy="203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844038" y="2957100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board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844038" y="3473875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board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844038" y="3990650"/>
            <a:ext cx="1974600" cy="46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scored</a:t>
            </a:r>
            <a:endParaRPr/>
          </a:p>
        </p:txBody>
      </p:sp>
      <p:cxnSp>
        <p:nvCxnSpPr>
          <p:cNvPr id="102" name="Shape 102"/>
          <p:cNvCxnSpPr>
            <a:stCxn id="98" idx="0"/>
            <a:endCxn id="97" idx="0"/>
          </p:cNvCxnSpPr>
          <p:nvPr/>
        </p:nvCxnSpPr>
        <p:spPr>
          <a:xfrm rot="5400000">
            <a:off x="4460638" y="1188325"/>
            <a:ext cx="25500" cy="2715900"/>
          </a:xfrm>
          <a:prstGeom prst="bentConnector3">
            <a:avLst>
              <a:gd name="adj1" fmla="val -933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03"/>
          <p:cNvCxnSpPr>
            <a:stCxn id="96" idx="2"/>
          </p:cNvCxnSpPr>
          <p:nvPr/>
        </p:nvCxnSpPr>
        <p:spPr>
          <a:xfrm rot="5400000">
            <a:off x="4218238" y="2075175"/>
            <a:ext cx="508500" cy="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Shape 104"/>
          <p:cNvSpPr txBox="1"/>
          <p:nvPr/>
        </p:nvSpPr>
        <p:spPr>
          <a:xfrm>
            <a:off x="233050" y="3310175"/>
            <a:ext cx="46617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67121 wav files with 31 labels  (~1% label error)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Targets: 10 words + 1 silence + 1 unknown.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level accuracy 92 %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 labeled 5,000 from training data myself to get a feel)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020225" y="2571750"/>
            <a:ext cx="1728600" cy="24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158538 wav files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30 %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70 %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 %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more ‘unknown’ words!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 to Kaggle Competitions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come up with a reasonable baseline model first.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Diversification in input features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model zoo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CV splits and do stacking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75" y="2376125"/>
            <a:ext cx="7784476" cy="24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0" y="4703625"/>
            <a:ext cx="5866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source: https://www.kaggle.com/getting-started/18153#post103381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- 100 times more work for 0.012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50" y="1029525"/>
            <a:ext cx="4702451" cy="361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6625" y="4709900"/>
            <a:ext cx="88323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Image source: http://blog.kaggle.com/2017/06/15/stacking-made-easy-an-introduction-to-stacknet-by-competitions-grandmaster-marios-michailidis-kazanova/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1D CNN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777550" y="64025"/>
            <a:ext cx="1466700" cy="1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 (16000,1)</a:t>
            </a: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5475300" y="445025"/>
            <a:ext cx="2071200" cy="1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Conv1D (f=4*2^L, k=4,s=1)</a:t>
            </a:r>
            <a:endParaRPr sz="1200"/>
          </a:p>
        </p:txBody>
      </p:sp>
      <p:sp>
        <p:nvSpPr>
          <p:cNvPr id="128" name="Shape 128"/>
          <p:cNvSpPr/>
          <p:nvPr/>
        </p:nvSpPr>
        <p:spPr>
          <a:xfrm>
            <a:off x="5475300" y="819125"/>
            <a:ext cx="2071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 Normalization</a:t>
            </a: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5688300" y="1269425"/>
            <a:ext cx="1645200" cy="1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Activation (Relu)</a:t>
            </a:r>
            <a:endParaRPr sz="1200"/>
          </a:p>
        </p:txBody>
      </p:sp>
      <p:cxnSp>
        <p:nvCxnSpPr>
          <p:cNvPr id="130" name="Shape 130"/>
          <p:cNvCxnSpPr>
            <a:stCxn id="127" idx="3"/>
            <a:endCxn id="129" idx="3"/>
          </p:cNvCxnSpPr>
          <p:nvPr/>
        </p:nvCxnSpPr>
        <p:spPr>
          <a:xfrm flipH="1">
            <a:off x="7333500" y="544775"/>
            <a:ext cx="213000" cy="824400"/>
          </a:xfrm>
          <a:prstGeom prst="bentConnector3">
            <a:avLst>
              <a:gd name="adj1" fmla="val -1117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Shape 131"/>
          <p:cNvSpPr txBox="1"/>
          <p:nvPr/>
        </p:nvSpPr>
        <p:spPr>
          <a:xfrm>
            <a:off x="7716675" y="743375"/>
            <a:ext cx="4062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cxnSp>
        <p:nvCxnSpPr>
          <p:cNvPr id="132" name="Shape 132"/>
          <p:cNvCxnSpPr>
            <a:stCxn id="126" idx="2"/>
            <a:endCxn id="127" idx="0"/>
          </p:cNvCxnSpPr>
          <p:nvPr/>
        </p:nvCxnSpPr>
        <p:spPr>
          <a:xfrm>
            <a:off x="6510900" y="263525"/>
            <a:ext cx="0" cy="1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8" idx="2"/>
            <a:endCxn id="129" idx="0"/>
          </p:cNvCxnSpPr>
          <p:nvPr/>
        </p:nvCxnSpPr>
        <p:spPr>
          <a:xfrm>
            <a:off x="6510900" y="1054025"/>
            <a:ext cx="0" cy="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stCxn id="127" idx="2"/>
            <a:endCxn id="128" idx="0"/>
          </p:cNvCxnSpPr>
          <p:nvPr/>
        </p:nvCxnSpPr>
        <p:spPr>
          <a:xfrm>
            <a:off x="6510900" y="644525"/>
            <a:ext cx="0" cy="1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Shape 135"/>
          <p:cNvSpPr/>
          <p:nvPr/>
        </p:nvSpPr>
        <p:spPr>
          <a:xfrm>
            <a:off x="5475300" y="1730825"/>
            <a:ext cx="2071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1D</a:t>
            </a:r>
            <a:endParaRPr sz="1200"/>
          </a:p>
        </p:txBody>
      </p:sp>
      <p:cxnSp>
        <p:nvCxnSpPr>
          <p:cNvPr id="136" name="Shape 136"/>
          <p:cNvCxnSpPr>
            <a:stCxn id="129" idx="2"/>
            <a:endCxn id="135" idx="0"/>
          </p:cNvCxnSpPr>
          <p:nvPr/>
        </p:nvCxnSpPr>
        <p:spPr>
          <a:xfrm>
            <a:off x="6510900" y="1468925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35" idx="2"/>
          </p:cNvCxnSpPr>
          <p:nvPr/>
        </p:nvCxnSpPr>
        <p:spPr>
          <a:xfrm flipH="1">
            <a:off x="6507600" y="1965725"/>
            <a:ext cx="3300" cy="2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6258150" y="2021138"/>
            <a:ext cx="505500" cy="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686650" y="2333648"/>
            <a:ext cx="1645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Activation (Relu)</a:t>
            </a:r>
            <a:endParaRPr sz="1200"/>
          </a:p>
        </p:txBody>
      </p:sp>
      <p:sp>
        <p:nvSpPr>
          <p:cNvPr id="140" name="Shape 140"/>
          <p:cNvSpPr/>
          <p:nvPr/>
        </p:nvSpPr>
        <p:spPr>
          <a:xfrm>
            <a:off x="4350500" y="2787450"/>
            <a:ext cx="20712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Global Avg Pooling 1D</a:t>
            </a:r>
            <a:endParaRPr sz="1200"/>
          </a:p>
        </p:txBody>
      </p:sp>
      <p:sp>
        <p:nvSpPr>
          <p:cNvPr id="141" name="Shape 141"/>
          <p:cNvSpPr/>
          <p:nvPr/>
        </p:nvSpPr>
        <p:spPr>
          <a:xfrm>
            <a:off x="6714100" y="2787450"/>
            <a:ext cx="20712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Global Max Pooling 1D</a:t>
            </a:r>
            <a:endParaRPr sz="1200"/>
          </a:p>
        </p:txBody>
      </p:sp>
      <p:sp>
        <p:nvSpPr>
          <p:cNvPr id="142" name="Shape 142"/>
          <p:cNvSpPr/>
          <p:nvPr/>
        </p:nvSpPr>
        <p:spPr>
          <a:xfrm>
            <a:off x="5686650" y="3193550"/>
            <a:ext cx="1645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Concat</a:t>
            </a:r>
            <a:endParaRPr sz="1200"/>
          </a:p>
        </p:txBody>
      </p:sp>
      <p:sp>
        <p:nvSpPr>
          <p:cNvPr id="143" name="Shape 143"/>
          <p:cNvSpPr/>
          <p:nvPr/>
        </p:nvSpPr>
        <p:spPr>
          <a:xfrm>
            <a:off x="5686650" y="3567650"/>
            <a:ext cx="16452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FC</a:t>
            </a:r>
            <a:endParaRPr sz="1200"/>
          </a:p>
        </p:txBody>
      </p:sp>
      <p:cxnSp>
        <p:nvCxnSpPr>
          <p:cNvPr id="144" name="Shape 144"/>
          <p:cNvCxnSpPr>
            <a:stCxn id="139" idx="2"/>
            <a:endCxn id="140" idx="0"/>
          </p:cNvCxnSpPr>
          <p:nvPr/>
        </p:nvCxnSpPr>
        <p:spPr>
          <a:xfrm flipH="1">
            <a:off x="5386050" y="2568548"/>
            <a:ext cx="11232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Shape 145"/>
          <p:cNvCxnSpPr>
            <a:stCxn id="139" idx="2"/>
            <a:endCxn id="141" idx="0"/>
          </p:cNvCxnSpPr>
          <p:nvPr/>
        </p:nvCxnSpPr>
        <p:spPr>
          <a:xfrm>
            <a:off x="6509250" y="2568548"/>
            <a:ext cx="124050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41" idx="2"/>
            <a:endCxn id="142" idx="0"/>
          </p:cNvCxnSpPr>
          <p:nvPr/>
        </p:nvCxnSpPr>
        <p:spPr>
          <a:xfrm flipH="1">
            <a:off x="6509200" y="3049350"/>
            <a:ext cx="1240500" cy="1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40" idx="2"/>
            <a:endCxn id="142" idx="0"/>
          </p:cNvCxnSpPr>
          <p:nvPr/>
        </p:nvCxnSpPr>
        <p:spPr>
          <a:xfrm>
            <a:off x="5386100" y="3049350"/>
            <a:ext cx="1123200" cy="1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42" idx="2"/>
            <a:endCxn id="143" idx="0"/>
          </p:cNvCxnSpPr>
          <p:nvPr/>
        </p:nvCxnSpPr>
        <p:spPr>
          <a:xfrm>
            <a:off x="6509250" y="3428450"/>
            <a:ext cx="0" cy="1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7675425" y="3838400"/>
            <a:ext cx="4062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686650" y="3914150"/>
            <a:ext cx="1645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 Normalization</a:t>
            </a:r>
            <a:endParaRPr sz="1200"/>
          </a:p>
        </p:txBody>
      </p:sp>
      <p:sp>
        <p:nvSpPr>
          <p:cNvPr id="151" name="Shape 151"/>
          <p:cNvSpPr/>
          <p:nvPr/>
        </p:nvSpPr>
        <p:spPr>
          <a:xfrm>
            <a:off x="5686650" y="4295150"/>
            <a:ext cx="1645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Dropout</a:t>
            </a:r>
            <a:endParaRPr sz="1200"/>
          </a:p>
        </p:txBody>
      </p:sp>
      <p:cxnSp>
        <p:nvCxnSpPr>
          <p:cNvPr id="152" name="Shape 152"/>
          <p:cNvCxnSpPr>
            <a:stCxn id="143" idx="2"/>
            <a:endCxn id="150" idx="0"/>
          </p:cNvCxnSpPr>
          <p:nvPr/>
        </p:nvCxnSpPr>
        <p:spPr>
          <a:xfrm>
            <a:off x="6509250" y="3768050"/>
            <a:ext cx="0" cy="1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Shape 153"/>
          <p:cNvCxnSpPr>
            <a:stCxn id="150" idx="2"/>
            <a:endCxn id="151" idx="0"/>
          </p:cNvCxnSpPr>
          <p:nvPr/>
        </p:nvCxnSpPr>
        <p:spPr>
          <a:xfrm>
            <a:off x="6509250" y="4149050"/>
            <a:ext cx="0" cy="1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Shape 154"/>
          <p:cNvCxnSpPr>
            <a:stCxn id="143" idx="3"/>
            <a:endCxn id="151" idx="3"/>
          </p:cNvCxnSpPr>
          <p:nvPr/>
        </p:nvCxnSpPr>
        <p:spPr>
          <a:xfrm>
            <a:off x="7331850" y="3667850"/>
            <a:ext cx="600" cy="7449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>
            <a:stCxn id="127" idx="1"/>
            <a:endCxn id="135" idx="1"/>
          </p:cNvCxnSpPr>
          <p:nvPr/>
        </p:nvCxnSpPr>
        <p:spPr>
          <a:xfrm>
            <a:off x="5475300" y="544775"/>
            <a:ext cx="600" cy="13035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4677925" y="968525"/>
            <a:ext cx="4062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688300" y="4730450"/>
            <a:ext cx="1645200" cy="2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Softmax</a:t>
            </a:r>
            <a:endParaRPr sz="1200"/>
          </a:p>
        </p:txBody>
      </p:sp>
      <p:cxnSp>
        <p:nvCxnSpPr>
          <p:cNvPr id="158" name="Shape 158"/>
          <p:cNvCxnSpPr>
            <a:stCxn id="151" idx="2"/>
            <a:endCxn id="157" idx="0"/>
          </p:cNvCxnSpPr>
          <p:nvPr/>
        </p:nvCxnSpPr>
        <p:spPr>
          <a:xfrm>
            <a:off x="6509250" y="4530050"/>
            <a:ext cx="1800" cy="2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Starting with L = 4 (82%) and </a:t>
            </a:r>
            <a:br>
              <a:rPr lang="en"/>
            </a:br>
            <a:r>
              <a:rPr lang="en"/>
              <a:t>gradually grow to L = 9 (86%)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Trained with Adadelta optimizer</a:t>
            </a:r>
            <a:br>
              <a:rPr lang="en"/>
            </a:br>
            <a:r>
              <a:rPr lang="en"/>
              <a:t>with categorical cross entropy loss 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rate decay by </a:t>
            </a:r>
            <a:br>
              <a:rPr lang="en"/>
            </a:br>
            <a:r>
              <a:rPr lang="en"/>
              <a:t>checking the validation loss / accuracy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L goes larger, CV results gets better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 runner on leaderboard during month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Macintosh PowerPoint</Application>
  <PresentationFormat>On-screen Show (16:9)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Helvetica</vt:lpstr>
      <vt:lpstr>Simple Light</vt:lpstr>
      <vt:lpstr>My first baby steps in speech recognition</vt:lpstr>
      <vt:lpstr>TF Speech Recognition</vt:lpstr>
      <vt:lpstr>Official Baseline</vt:lpstr>
      <vt:lpstr>Final ranking</vt:lpstr>
      <vt:lpstr>How Kaggle competition works</vt:lpstr>
      <vt:lpstr>In the context of this competition</vt:lpstr>
      <vt:lpstr>General strategy to Kaggle Competitions</vt:lpstr>
      <vt:lpstr>Stacking - 100 times more work for 0.012</vt:lpstr>
      <vt:lpstr>Baseline 1D CNN</vt:lpstr>
      <vt:lpstr>Baseline 1D CNN - Early stopping is tricky</vt:lpstr>
      <vt:lpstr>T-SNE Plots - Something is wrong</vt:lpstr>
      <vt:lpstr>Augmentation ( Abandoned )</vt:lpstr>
      <vt:lpstr>ARM’s paper</vt:lpstr>
      <vt:lpstr>Pipeline</vt:lpstr>
      <vt:lpstr>Exploring more features</vt:lpstr>
      <vt:lpstr>T-SNE Plots - Something is wrong again</vt:lpstr>
      <vt:lpstr>Reframe the problem to cope with discrepancy</vt:lpstr>
      <vt:lpstr>Model Zoo</vt:lpstr>
      <vt:lpstr>2D VGG style model on mel spectrogram feature</vt:lpstr>
      <vt:lpstr>Model Correlations</vt:lpstr>
      <vt:lpstr>Shap values</vt:lpstr>
      <vt:lpstr>Stacking</vt:lpstr>
      <vt:lpstr>Thank you~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baby steps in speech recognition</dc:title>
  <cp:lastModifiedBy>Zhang Ryan</cp:lastModifiedBy>
  <cp:revision>1</cp:revision>
  <dcterms:modified xsi:type="dcterms:W3CDTF">2018-07-01T13:22:53Z</dcterms:modified>
</cp:coreProperties>
</file>